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80" r:id="rId2"/>
    <p:sldId id="381" r:id="rId3"/>
    <p:sldId id="382" r:id="rId4"/>
    <p:sldId id="395" r:id="rId5"/>
    <p:sldId id="258" r:id="rId6"/>
    <p:sldId id="375" r:id="rId7"/>
    <p:sldId id="388" r:id="rId8"/>
    <p:sldId id="355" r:id="rId9"/>
    <p:sldId id="373" r:id="rId10"/>
    <p:sldId id="269" r:id="rId11"/>
    <p:sldId id="399" r:id="rId12"/>
    <p:sldId id="390" r:id="rId13"/>
    <p:sldId id="398" r:id="rId14"/>
    <p:sldId id="377" r:id="rId15"/>
    <p:sldId id="394" r:id="rId16"/>
    <p:sldId id="392" r:id="rId17"/>
    <p:sldId id="261" r:id="rId18"/>
  </p:sldIdLst>
  <p:sldSz cx="18288000" cy="10287000"/>
  <p:notesSz cx="6858000" cy="9144000"/>
  <p:embeddedFontLst>
    <p:embeddedFont>
      <p:font typeface="Clear Sans Regular" panose="020B0604020202020204" charset="0"/>
      <p:regular r:id="rId20"/>
    </p:embeddedFont>
    <p:embeddedFont>
      <p:font typeface="Clear Sans Thin" panose="020B0604020202020204" charset="0"/>
      <p:regular r:id="rId21"/>
    </p:embeddedFont>
    <p:embeddedFont>
      <p:font typeface="Gilroy" panose="020B0604020202020204" charset="-52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BF52B1-8164-480C-8699-7D722363DD60}">
          <p14:sldIdLst>
            <p14:sldId id="380"/>
            <p14:sldId id="381"/>
            <p14:sldId id="382"/>
            <p14:sldId id="395"/>
            <p14:sldId id="258"/>
            <p14:sldId id="375"/>
            <p14:sldId id="388"/>
            <p14:sldId id="355"/>
            <p14:sldId id="373"/>
            <p14:sldId id="269"/>
            <p14:sldId id="399"/>
            <p14:sldId id="390"/>
          </p14:sldIdLst>
        </p14:section>
        <p14:section name="Раздел без заголовка" id="{E357203E-AC35-41B4-8AC3-4BBECFCE38F9}">
          <p14:sldIdLst>
            <p14:sldId id="398"/>
            <p14:sldId id="377"/>
            <p14:sldId id="394"/>
            <p14:sldId id="392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B"/>
    <a:srgbClr val="EE5238"/>
    <a:srgbClr val="E9E9F0"/>
    <a:srgbClr val="1F1F25"/>
    <a:srgbClr val="605F5D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7" autoAdjust="0"/>
    <p:restoredTop sz="93567" autoAdjust="0"/>
  </p:normalViewPr>
  <p:slideViewPr>
    <p:cSldViewPr>
      <p:cViewPr varScale="1">
        <p:scale>
          <a:sx n="45" d="100"/>
          <a:sy n="45" d="100"/>
        </p:scale>
        <p:origin x="10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959FA-8522-40BE-9701-BFCBE4A29310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ACA7-BDC4-4A00-95C5-F415139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7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ACA7-BDC4-4A00-95C5-F41513913F8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2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91015" y="0"/>
            <a:ext cx="7096985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3325" t="15466" r="3325" b="15919"/>
          <a:stretch/>
        </p:blipFill>
        <p:spPr>
          <a:xfrm>
            <a:off x="6781800" y="836593"/>
            <a:ext cx="2844463" cy="1444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88" y="661737"/>
            <a:ext cx="4183469" cy="1574839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556D827-7AD0-D544-FF38-DFC0A7989841}"/>
              </a:ext>
            </a:extLst>
          </p:cNvPr>
          <p:cNvSpPr txBox="1"/>
          <p:nvPr/>
        </p:nvSpPr>
        <p:spPr>
          <a:xfrm>
            <a:off x="990600" y="4000500"/>
            <a:ext cx="10360836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1F1F25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Меры государственной поддержки СМСП Краснодарского края</a:t>
            </a:r>
            <a:endParaRPr lang="en-US" sz="6000" b="1" dirty="0">
              <a:solidFill>
                <a:srgbClr val="1F1F25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8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74250" y="531248"/>
            <a:ext cx="151135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b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en-US" sz="6000" b="1" spc="339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9" y="3004774"/>
            <a:ext cx="85126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МСП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раснодарского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края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осуществляющих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производственную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деятельность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23268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680024" y="2418392"/>
            <a:ext cx="6351554" cy="806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финансового или управленческого аудита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Составление ТЭО (технико-экономических обоснований)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проведении сертификации, декларировании, аттестации, паспорта безопасности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исследований, испытаний, оценок соответствия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разработке программ модернизации, технического перевооружения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(или) развития производства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технических решений по внедрению цифровизации производственных процессов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Специальная оценка условий труда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и изготовление упаковки продукции и (или) информативных материалов продукции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28017" y="1734381"/>
            <a:ext cx="6455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Оказывает услуги: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CB9858-31F6-469B-28CF-06FF6C968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33" y="4862747"/>
            <a:ext cx="8100376" cy="43463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4551FA-BA12-9678-350F-D4647469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8" y="112737"/>
            <a:ext cx="18076636" cy="101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66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FCBD0-5021-9CD0-0620-C8DA4AD2A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117466"/>
            <a:ext cx="11323647" cy="83963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C56221-3883-B880-63E0-73AB64BEFE88}"/>
              </a:ext>
            </a:extLst>
          </p:cNvPr>
          <p:cNvSpPr/>
          <p:nvPr/>
        </p:nvSpPr>
        <p:spPr>
          <a:xfrm>
            <a:off x="11252737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DB37600-6A52-EB90-8048-79AD9B9B11FB}"/>
              </a:ext>
            </a:extLst>
          </p:cNvPr>
          <p:cNvSpPr txBox="1"/>
          <p:nvPr/>
        </p:nvSpPr>
        <p:spPr>
          <a:xfrm>
            <a:off x="11830901" y="3370592"/>
            <a:ext cx="587893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Индивидуальные предприниматели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юридические лица, зарегистрированы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осуществляют деятельность на территории Краснодарского края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Включены в Единый реестр субъектов малого и среднего предпринимательства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Субъекты МСП, осуществляющие деятельность в области промышленного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сельскохозяйственного производства, производства инновационной продукции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Соответствуют критериям, установленным Федеральным законом от 24 июля 2007 года №209-ФЗ «О развитии малого и среднего предпринимательства в Российской Федерации».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DE179-F4DC-9AD9-C7F7-9597316FA3AA}"/>
              </a:ext>
            </a:extLst>
          </p:cNvPr>
          <p:cNvSpPr txBox="1"/>
          <p:nvPr/>
        </p:nvSpPr>
        <p:spPr>
          <a:xfrm>
            <a:off x="848228" y="639946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Условия получения услуг Инжинирингового центра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3848D-B0C0-78F3-BE7E-9E1B7CF2F114}"/>
              </a:ext>
            </a:extLst>
          </p:cNvPr>
          <p:cNvSpPr txBox="1"/>
          <p:nvPr/>
        </p:nvSpPr>
        <p:spPr>
          <a:xfrm>
            <a:off x="7678154" y="4851112"/>
            <a:ext cx="3595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субъект МСП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3E616-8248-683C-2388-A5ED5864BD13}"/>
              </a:ext>
            </a:extLst>
          </p:cNvPr>
          <p:cNvSpPr txBox="1"/>
          <p:nvPr/>
        </p:nvSpPr>
        <p:spPr>
          <a:xfrm>
            <a:off x="1173411" y="6809492"/>
            <a:ext cx="488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Фонд</a:t>
            </a:r>
            <a:endParaRPr lang="ru-RU" sz="20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F2653-4B75-8DC0-4E7D-965D77A2F8FD}"/>
              </a:ext>
            </a:extLst>
          </p:cNvPr>
          <p:cNvSpPr txBox="1"/>
          <p:nvPr/>
        </p:nvSpPr>
        <p:spPr>
          <a:xfrm>
            <a:off x="2058948" y="5768706"/>
            <a:ext cx="2667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80%</a:t>
            </a:r>
            <a:r>
              <a:rPr lang="ru-RU" sz="54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54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35E44E-B364-D4BD-A9B4-C87435B403E5}"/>
              </a:ext>
            </a:extLst>
          </p:cNvPr>
          <p:cNvSpPr txBox="1"/>
          <p:nvPr/>
        </p:nvSpPr>
        <p:spPr>
          <a:xfrm>
            <a:off x="11658600" y="2578938"/>
            <a:ext cx="7315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Получатели услуг:</a:t>
            </a:r>
            <a:endParaRPr lang="ru-RU" sz="32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E700F-DBB5-5FEE-A31A-EB211C6D5151}"/>
              </a:ext>
            </a:extLst>
          </p:cNvPr>
          <p:cNvSpPr txBox="1"/>
          <p:nvPr/>
        </p:nvSpPr>
        <p:spPr>
          <a:xfrm>
            <a:off x="5185127" y="4728001"/>
            <a:ext cx="25170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20%</a:t>
            </a:r>
            <a:r>
              <a:rPr lang="ru-RU" sz="54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9663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7"/>
                    </a14:imgEffect>
                  </a14:imgLayer>
                </a14:imgProps>
              </a:ext>
            </a:extLst>
          </a:blip>
          <a:srcRect l="12120" t="11061" r="7951" b="11061"/>
          <a:stretch/>
        </p:blipFill>
        <p:spPr>
          <a:xfrm>
            <a:off x="1830582" y="2936428"/>
            <a:ext cx="8103346" cy="616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22413-164B-BA65-0E42-1AF88F104D2F}"/>
              </a:ext>
            </a:extLst>
          </p:cNvPr>
          <p:cNvSpPr txBox="1"/>
          <p:nvPr/>
        </p:nvSpPr>
        <p:spPr>
          <a:xfrm>
            <a:off x="1676400" y="570851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4E063D2-A9C6-E896-AD57-BC0A05DB989C}"/>
              </a:ext>
            </a:extLst>
          </p:cNvPr>
          <p:cNvSpPr/>
          <p:nvPr/>
        </p:nvSpPr>
        <p:spPr>
          <a:xfrm>
            <a:off x="10972800" y="16780"/>
            <a:ext cx="7315201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2FA84C3-5596-F49C-4CE5-856FC9876D63}"/>
              </a:ext>
            </a:extLst>
          </p:cNvPr>
          <p:cNvSpPr txBox="1"/>
          <p:nvPr/>
        </p:nvSpPr>
        <p:spPr>
          <a:xfrm>
            <a:off x="12227791" y="3659450"/>
            <a:ext cx="5840368" cy="6462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Разработка изделий по эскизам, концептам и описаниям заказчика </a:t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разработка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3D-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печать прототипов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мелких серий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-сканирование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 сложной геометрической формой </a:t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восстановление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Проектирование трехмерной модели изделия по оригинальному образцу </a:t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целью возможности производства детали.</a:t>
            </a: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ABD022B-B640-AD10-0A56-734523E06BFC}"/>
              </a:ext>
            </a:extLst>
          </p:cNvPr>
          <p:cNvSpPr txBox="1"/>
          <p:nvPr/>
        </p:nvSpPr>
        <p:spPr>
          <a:xfrm>
            <a:off x="11950010" y="2335217"/>
            <a:ext cx="5027418" cy="440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слуги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:</a:t>
            </a:r>
            <a:endParaRPr lang="en-US" sz="3600" b="1" spc="114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BA621F-6181-4074-1B96-E00AF1E69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4041820"/>
            <a:ext cx="461568" cy="46156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8D76C3-DFBD-BF1A-EA07-2E99B4AF1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184" y="5223561"/>
            <a:ext cx="579720" cy="5797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3B948CA-50B1-58E4-F978-46FF2DE3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6422528"/>
            <a:ext cx="507936" cy="507936"/>
          </a:xfrm>
          <a:prstGeom prst="rect">
            <a:avLst/>
          </a:prstGeom>
        </p:spPr>
      </p:pic>
      <p:pic>
        <p:nvPicPr>
          <p:cNvPr id="7169" name="Рисунок 7168">
            <a:extLst>
              <a:ext uri="{FF2B5EF4-FFF2-40B4-BE49-F238E27FC236}">
                <a16:creationId xmlns:a16="http://schemas.microsoft.com/office/drawing/2014/main" id="{CCF81DFB-BAC3-A99E-6C88-88A2D68A2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76" y="7846434"/>
            <a:ext cx="507936" cy="5079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00255D-7283-7D5A-BFB1-36DC218E9C8C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E874-56F1-EA87-0061-1EB6E12EDAAC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7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11260" y="3026749"/>
            <a:ext cx="2346880" cy="3138279"/>
          </a:xfrm>
          <a:prstGeom prst="roundRect">
            <a:avLst/>
          </a:prstGeom>
          <a:blipFill>
            <a:blip r:embed="rId2"/>
            <a:stretch>
              <a:fillRect l="-26196" t="650" r="-49009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042771" y="3026748"/>
            <a:ext cx="2292174" cy="3138279"/>
          </a:xfrm>
          <a:prstGeom prst="roundRect">
            <a:avLst/>
          </a:prstGeom>
          <a:blipFill>
            <a:blip r:embed="rId3"/>
            <a:stretch>
              <a:fillRect l="-9777" t="650" r="-78216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19576" y="2981696"/>
            <a:ext cx="2346879" cy="3138279"/>
          </a:xfrm>
          <a:prstGeom prst="roundRect">
            <a:avLst/>
          </a:prstGeom>
          <a:blipFill>
            <a:blip r:embed="rId4"/>
            <a:stretch>
              <a:fillRect l="691" t="650" r="691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56752" y="2981696"/>
            <a:ext cx="2333903" cy="3120926"/>
          </a:xfrm>
          <a:prstGeom prst="roundRect">
            <a:avLst/>
          </a:prstGeom>
          <a:blipFill>
            <a:blip r:embed="rId5"/>
            <a:stretch>
              <a:fillRect l="-36293" t="650" r="-38694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26506" y="6360848"/>
            <a:ext cx="415764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Изготовление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прототипов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мелких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серий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638538" y="7297255"/>
            <a:ext cx="4746094" cy="266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FDM 3D-принтеры 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SLS 3D-принтер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LFS 3D-принтер</a:t>
            </a:r>
            <a:endParaRPr lang="ru-RU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SLA 3D</a:t>
            </a:r>
            <a:r>
              <a:rPr lang="ru-RU" sz="2000" dirty="0">
                <a:latin typeface="Gilroy" panose="020B0604020202020204" charset="-52"/>
                <a:cs typeface="Arial" panose="020B0604020202020204" pitchFamily="34" charset="0"/>
              </a:rPr>
              <a:t>-принтер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Фрезерный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станок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Вакуумное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литье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УФ-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46913" y="6396017"/>
            <a:ext cx="3692699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9"/>
              </a:lnSpc>
            </a:pP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3D-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сканирование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46913" y="7280396"/>
            <a:ext cx="36926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Метрологический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лазерный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3D-сканер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Creaform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22047" y="6339858"/>
            <a:ext cx="505712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Обратное</a:t>
            </a:r>
            <a:r>
              <a:rPr lang="en-US" sz="2400" b="1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b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проектирование</a:t>
            </a:r>
            <a:endParaRPr lang="en-US" sz="2400" b="1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03899" y="7280396"/>
            <a:ext cx="41126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Система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обратного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Geomagic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Design X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в комбинации с л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азерны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3D-сканер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ом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Creaform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5800" y="667909"/>
            <a:ext cx="1242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</a:t>
            </a:r>
            <a:r>
              <a:rPr lang="ru-RU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борудование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центра прототипирования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8562" y="6378262"/>
            <a:ext cx="3399722" cy="37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Разработка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1260" y="7300224"/>
            <a:ext cx="33997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С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автоматизированного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“SolidWorks“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и 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NX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Siemens PLM Software)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6" y="2473586"/>
            <a:ext cx="8512686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2017 года в регионе работает первый государственный коворкинг.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35793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72005" y="5279929"/>
            <a:ext cx="5964847" cy="480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  - это организованное рабочее пространство, оборудованное мебелью, всей необходимой оргтехникой, доступом в Интернет, переговорным помещением, а также зоной отдыха.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Резиденты </a:t>
            </a:r>
            <a:r>
              <a:rPr lang="ru-RU" sz="2000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</a:t>
            </a: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-центра – юридические лица или индивидуальные предприниматели Краснодарского края (субъекты малого предпринимательства).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88224" y="2232137"/>
            <a:ext cx="64555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Имущественная поддержка предпринимателей малого бизнеса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8ED6B-C180-8DA6-EAF0-29C6EFE80503}"/>
              </a:ext>
            </a:extLst>
          </p:cNvPr>
          <p:cNvSpPr txBox="1"/>
          <p:nvPr/>
        </p:nvSpPr>
        <p:spPr>
          <a:xfrm>
            <a:off x="1631196" y="243084"/>
            <a:ext cx="102287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8E1E1B-A6E4-8873-BA3C-1AE2E634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3" y="3725118"/>
            <a:ext cx="8783544" cy="55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2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1BBC34-3DD8-0225-D680-5A3E0FB3F05B}"/>
              </a:ext>
            </a:extLst>
          </p:cNvPr>
          <p:cNvSpPr/>
          <p:nvPr/>
        </p:nvSpPr>
        <p:spPr>
          <a:xfrm rot="5400000">
            <a:off x="8743951" y="742951"/>
            <a:ext cx="800102" cy="18288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31983-CBE3-69C6-E1DA-ED224C0E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-16565" y="-190500"/>
            <a:ext cx="18288000" cy="9410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F7B0E-39F5-FCDF-8F71-CCD9808C4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19800"/>
            <a:ext cx="2569430" cy="2569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3006E-8F12-E2FC-3860-380AB6BE9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35156" r="14482" b="37824"/>
          <a:stretch/>
        </p:blipFill>
        <p:spPr>
          <a:xfrm>
            <a:off x="3886200" y="5981700"/>
            <a:ext cx="3156209" cy="25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54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17901" y="7277100"/>
            <a:ext cx="6727508" cy="1065226"/>
            <a:chOff x="-1" y="6565360"/>
            <a:chExt cx="7792211" cy="1420302"/>
          </a:xfrm>
        </p:grpSpPr>
        <p:sp>
          <p:nvSpPr>
            <p:cNvPr id="12" name="TextBox 12"/>
            <p:cNvSpPr txBox="1"/>
            <p:nvPr/>
          </p:nvSpPr>
          <p:spPr>
            <a:xfrm>
              <a:off x="-1" y="6565360"/>
              <a:ext cx="7792210" cy="625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Телефон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горячей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линии</a:t>
              </a:r>
              <a:endParaRPr lang="en-US" sz="3000" b="1" dirty="0">
                <a:latin typeface="Gilroy" panose="00000A00000000000000" pitchFamily="2" charset="-52"/>
                <a:cs typeface="Calibri Light" panose="020F030202020403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57599"/>
              <a:ext cx="7792210" cy="728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600" b="1" dirty="0">
                  <a:solidFill>
                    <a:srgbClr val="EE5238"/>
                  </a:solidFill>
                  <a:latin typeface="Gilroy" panose="00000A00000000000000" pitchFamily="2" charset="-52"/>
                  <a:cs typeface="Calibri Light" panose="020F0302020204030204" pitchFamily="34" charset="0"/>
                </a:rPr>
                <a:t>8 (800) 707-07-11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7D8268DD-A7C4-AA1C-98E3-A3C2A16D8337}"/>
              </a:ext>
            </a:extLst>
          </p:cNvPr>
          <p:cNvSpPr txBox="1"/>
          <p:nvPr/>
        </p:nvSpPr>
        <p:spPr>
          <a:xfrm>
            <a:off x="1435679" y="3361730"/>
            <a:ext cx="70104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  <a:t>Портал центра «Мой бизнес»</a:t>
            </a:r>
            <a:b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en-US" sz="3600" b="1" dirty="0">
                <a:solidFill>
                  <a:srgbClr val="EE5238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AF62FAC-D178-CDEB-F4F2-4A3D2B642865}"/>
              </a:ext>
            </a:extLst>
          </p:cNvPr>
          <p:cNvSpPr txBox="1"/>
          <p:nvPr/>
        </p:nvSpPr>
        <p:spPr>
          <a:xfrm>
            <a:off x="1417901" y="4682595"/>
            <a:ext cx="672750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Трамвайная 2/6,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(БЦ «Меркурий»)</a:t>
            </a:r>
          </a:p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Северная 405,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(ИЦ «Аквариум»)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ED832F5D-D0DD-243B-8662-918E1D8E6D00}"/>
              </a:ext>
            </a:extLst>
          </p:cNvPr>
          <p:cNvSpPr txBox="1"/>
          <p:nvPr/>
        </p:nvSpPr>
        <p:spPr>
          <a:xfrm>
            <a:off x="1524000" y="1181100"/>
            <a:ext cx="132783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Контакты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54CDF7-FD2B-DD2F-3AE1-72695EB17FD7}"/>
              </a:ext>
            </a:extLst>
          </p:cNvPr>
          <p:cNvSpPr/>
          <p:nvPr/>
        </p:nvSpPr>
        <p:spPr>
          <a:xfrm>
            <a:off x="-28177" y="-12368"/>
            <a:ext cx="86637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3C67C-A97D-736C-1B2F-78D44D82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76947" y="0"/>
            <a:ext cx="709698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b="6003"/>
          <a:stretch>
            <a:fillRect/>
          </a:stretch>
        </p:blipFill>
        <p:spPr>
          <a:xfrm>
            <a:off x="13225354" y="5142028"/>
            <a:ext cx="1962177" cy="12693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691" y="4867007"/>
            <a:ext cx="4716875" cy="1777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4200" y="5143500"/>
            <a:ext cx="5017520" cy="14803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9AFA26-4304-5A12-6FB1-4D2E098CF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29" y="7658100"/>
            <a:ext cx="4327058" cy="11103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38E326-A206-7AA8-CCB7-DB24D5D8C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31" y="7520619"/>
            <a:ext cx="2514600" cy="140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CEF43C-CDA7-FD0A-EA98-DA79656BA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23382"/>
            <a:ext cx="3633842" cy="1026955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44ADE5E8-4FD8-1F78-3653-82205B114133}"/>
              </a:ext>
            </a:extLst>
          </p:cNvPr>
          <p:cNvSpPr txBox="1"/>
          <p:nvPr/>
        </p:nvSpPr>
        <p:spPr>
          <a:xfrm>
            <a:off x="1381539" y="982860"/>
            <a:ext cx="1462178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Органы государственной поддержки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12C61-7A69-DD30-A42A-01418C455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70" y="3023382"/>
            <a:ext cx="3422246" cy="12107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815B20-B32B-06DE-9E18-4BB0EFA00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49617" y="7424675"/>
            <a:ext cx="1598357" cy="15983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240C4D-7DFC-398C-3C2A-D972587684AA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B30614-F1EE-E218-66E4-7CB7A5ACC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0" y="2572642"/>
            <a:ext cx="6503846" cy="20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4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C8F47-ACEF-A530-3CD5-8A3103309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0500"/>
            <a:ext cx="8050696" cy="420246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07C9FC7-49F5-44A8-BFA1-94E4886176C6}"/>
              </a:ext>
            </a:extLst>
          </p:cNvPr>
          <p:cNvSpPr txBox="1"/>
          <p:nvPr/>
        </p:nvSpPr>
        <p:spPr>
          <a:xfrm>
            <a:off x="8763000" y="4000500"/>
            <a:ext cx="87630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rgbClr val="EE5238"/>
                </a:solidFill>
                <a:latin typeface="Gilroy" panose="020B0604020202020204" charset="-52"/>
                <a:cs typeface="Arial" panose="020B0604020202020204" pitchFamily="34" charset="0"/>
              </a:rPr>
              <a:t>Центр «Мой бизнес» выполняет роль «единого окна» по всем мерам государственной поддержки малого и среднего бизнеса на Кубани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Бесплатные услуги и консультации </a:t>
            </a:r>
            <a:b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для СМСП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Действует на территории Краснодарского края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с 2019 года в рамках Национального проекта «Малое и среднее предпринимательство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и поддержка индивидуальной предпринимательской инициативы».</a:t>
            </a:r>
            <a:endParaRPr lang="en-US" sz="28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D96C5-58A0-C1A4-D678-843BE80E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425"/>
            <a:ext cx="8152941" cy="75561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61F98-F042-1EFB-9554-7A89E4B132F1}"/>
              </a:ext>
            </a:extLst>
          </p:cNvPr>
          <p:cNvSpPr/>
          <p:nvPr/>
        </p:nvSpPr>
        <p:spPr>
          <a:xfrm>
            <a:off x="9939" y="9743696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8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404611" y="3408287"/>
            <a:ext cx="10082090" cy="327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Региональная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предпринимательства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«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550" y="867884"/>
            <a:ext cx="150499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spc="141" dirty="0">
                <a:latin typeface="Gilroy" panose="00000A00000000000000" pitchFamily="2" charset="-52"/>
                <a:cs typeface="Arial" panose="020B0604020202020204" pitchFamily="34" charset="0"/>
              </a:rPr>
              <a:t>Структура Фонда развития бизнеса</a:t>
            </a:r>
            <a:endParaRPr lang="en-US" sz="6000" b="1" spc="14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FA155-B300-788D-AF6D-AF9F898B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04" y="2104159"/>
            <a:ext cx="5446296" cy="68997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1883D1-A4C1-8618-4A56-86113F226116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57400" y="524981"/>
            <a:ext cx="12268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 деятельность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algn="r">
              <a:lnSpc>
                <a:spcPts val="6599"/>
              </a:lnSpc>
            </a:pPr>
            <a:endParaRPr lang="en-US" sz="6000" dirty="0">
              <a:solidFill>
                <a:srgbClr val="25252B"/>
              </a:solidFill>
              <a:latin typeface="Gilroy" panose="00000A00000000000000" pitchFamily="2" charset="-52"/>
              <a:cs typeface="Clear Sans Regular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3B3E8-77E5-E59E-8886-64CDF217B749}"/>
              </a:ext>
            </a:extLst>
          </p:cNvPr>
          <p:cNvSpPr txBox="1"/>
          <p:nvPr/>
        </p:nvSpPr>
        <p:spPr>
          <a:xfrm>
            <a:off x="1850246" y="8916368"/>
            <a:ext cx="15229192" cy="137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58940" lvl="1"/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*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Согарантия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Корпорацией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при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потребности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лимитах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свыше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лимитов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Фонда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ts val="7182"/>
              </a:lnSpc>
            </a:pPr>
            <a:endParaRPr lang="en-US" sz="20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9DDFA-0D44-E533-A694-C66B46532DB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C3992-7432-D890-0598-74AB430B6ED4}"/>
              </a:ext>
            </a:extLst>
          </p:cNvPr>
          <p:cNvSpPr txBox="1"/>
          <p:nvPr/>
        </p:nvSpPr>
        <p:spPr>
          <a:xfrm rot="16200000">
            <a:off x="-2032149" y="2934343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40A31-7C8C-E927-CD8E-9AE5391F97DE}"/>
              </a:ext>
            </a:extLst>
          </p:cNvPr>
          <p:cNvSpPr txBox="1"/>
          <p:nvPr/>
        </p:nvSpPr>
        <p:spPr>
          <a:xfrm>
            <a:off x="6688813" y="487764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арантийный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группу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связанных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компаний-субъектов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en-US" sz="24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95C7D-DB0A-A27D-3B5F-A2BDDE9A8043}"/>
              </a:ext>
            </a:extLst>
          </p:cNvPr>
          <p:cNvSpPr txBox="1"/>
          <p:nvPr/>
        </p:nvSpPr>
        <p:spPr>
          <a:xfrm>
            <a:off x="6725483" y="6153227"/>
            <a:ext cx="9392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СМСП (для начинающих предпринимателей, самозанятых, промышленников, поручительство по беззалоговым кредитам и займам, по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банковской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гарантии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поручительство по кредиту/займу, по займам по программе «Экспресс», на исполнение контракта в рамках 223 ФЗ и 44 ФЗ СМСП, а также поручительство до 15 млн. руб.)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7480-408C-7505-6206-5A792D4DB43D}"/>
              </a:ext>
            </a:extLst>
          </p:cNvPr>
          <p:cNvSpPr txBox="1"/>
          <p:nvPr/>
        </p:nvSpPr>
        <p:spPr>
          <a:xfrm>
            <a:off x="1752600" y="3288286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F60C9-CD1C-5179-136C-0EC939C34B41}"/>
              </a:ext>
            </a:extLst>
          </p:cNvPr>
          <p:cNvSpPr txBox="1"/>
          <p:nvPr/>
        </p:nvSpPr>
        <p:spPr>
          <a:xfrm>
            <a:off x="7010400" y="352532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аксимальный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действующих</a:t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отношении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одного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</a:t>
            </a:r>
            <a:endParaRPr lang="ru-RU" sz="24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8C111-1B20-B686-3A0C-50F349B5D6FE}"/>
              </a:ext>
            </a:extLst>
          </p:cNvPr>
          <p:cNvSpPr txBox="1"/>
          <p:nvPr/>
        </p:nvSpPr>
        <p:spPr>
          <a:xfrm>
            <a:off x="1752600" y="4635093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0A7C6-1A1A-3B1C-D060-8B769DAC7992}"/>
              </a:ext>
            </a:extLst>
          </p:cNvPr>
          <p:cNvSpPr txBox="1"/>
          <p:nvPr/>
        </p:nvSpPr>
        <p:spPr>
          <a:xfrm>
            <a:off x="1752600" y="5792746"/>
            <a:ext cx="4972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9 видов поручительств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43836EFC-5019-3F41-9F32-AEEB691F965A}"/>
              </a:ext>
            </a:extLst>
          </p:cNvPr>
          <p:cNvSpPr txBox="1"/>
          <p:nvPr/>
        </p:nvSpPr>
        <p:spPr>
          <a:xfrm>
            <a:off x="2057400" y="1634881"/>
            <a:ext cx="14814884" cy="1044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Предоставление поручительств при недостаточной залоговой базе</a:t>
            </a:r>
          </a:p>
          <a:p>
            <a:pPr>
              <a:lnSpc>
                <a:spcPts val="3834"/>
              </a:lnSpc>
            </a:pPr>
            <a:endParaRPr lang="en-US" sz="2800" b="1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C6253ED-861F-AFC2-A317-BBA40A1FE649}"/>
              </a:ext>
            </a:extLst>
          </p:cNvPr>
          <p:cNvCxnSpPr/>
          <p:nvPr/>
        </p:nvCxnSpPr>
        <p:spPr>
          <a:xfrm flipV="1">
            <a:off x="2209800" y="4119283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21781BD-476B-FA1C-0EC2-05C1EF4F3EB8}"/>
              </a:ext>
            </a:extLst>
          </p:cNvPr>
          <p:cNvCxnSpPr/>
          <p:nvPr/>
        </p:nvCxnSpPr>
        <p:spPr>
          <a:xfrm flipV="1">
            <a:off x="2209800" y="5508407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66B9D85-4823-399E-299A-B1BA85004382}"/>
              </a:ext>
            </a:extLst>
          </p:cNvPr>
          <p:cNvCxnSpPr/>
          <p:nvPr/>
        </p:nvCxnSpPr>
        <p:spPr>
          <a:xfrm flipV="1">
            <a:off x="2209800" y="7381278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2000" y="1050055"/>
            <a:ext cx="641870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Стоп-факторы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791857" y="2127886"/>
            <a:ext cx="7511887" cy="2225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общего порядка предоставления поручительств по кредитам </a:t>
            </a:r>
            <a:b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банковским гарантиям</a:t>
            </a:r>
            <a:endParaRPr lang="ru-RU" sz="32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C410C-F3C4-E2A4-527B-1AF1BBA1662C}"/>
              </a:ext>
            </a:extLst>
          </p:cNvPr>
          <p:cNvSpPr txBox="1"/>
          <p:nvPr/>
        </p:nvSpPr>
        <p:spPr>
          <a:xfrm>
            <a:off x="762000" y="9393828"/>
            <a:ext cx="754174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С </a:t>
            </a:r>
            <a:r>
              <a:rPr lang="ru-RU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полным перечнем </a:t>
            </a: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можно ознакомиться на сайте </a:t>
            </a:r>
            <a:r>
              <a:rPr lang="en-US" sz="1800" b="1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  <a:r>
              <a:rPr lang="ru-RU" sz="1800" b="1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.</a:t>
            </a:r>
            <a:endParaRPr lang="ru-RU" sz="1400" b="1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DDF1EB-18ED-0D73-E741-7FDC5D56A5C9}"/>
              </a:ext>
            </a:extLst>
          </p:cNvPr>
          <p:cNvSpPr/>
          <p:nvPr/>
        </p:nvSpPr>
        <p:spPr>
          <a:xfrm>
            <a:off x="8610600" y="14037"/>
            <a:ext cx="9677400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4"/>
          <p:cNvSpPr txBox="1"/>
          <p:nvPr/>
        </p:nvSpPr>
        <p:spPr>
          <a:xfrm>
            <a:off x="9391433" y="2215895"/>
            <a:ext cx="8968655" cy="75504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Субъект МСП или структура сделки </a:t>
            </a:r>
            <a:b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 соответствует требованиям Фонда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Нахождение субъекта в стадии ликвидации, реорганизации, банкротства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Игорный бизнес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Заемщик - ломбард, инвестиционный фонд, страховая организация и пр.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Цель, не соответствующая условиям предоставления поручительств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Плохая кредитная история заемщика (собственников бизнеса)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Негативная деловая репутация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Задолженность по налогам, сборам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000" b="0" i="0" u="none" strike="noStrike" dirty="0">
              <a:solidFill>
                <a:schemeClr val="bg1"/>
              </a:solidFill>
              <a:effectLst/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spc="-30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ts val="3834"/>
              </a:lnSpc>
              <a:buFont typeface="Arial" panose="020B0604020202020204" pitchFamily="34" charset="0"/>
              <a:buChar char="•"/>
            </a:pPr>
            <a:endParaRPr lang="en-US" sz="2800" spc="29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654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DEF81540-45D5-E1C4-3B38-91A01DB3C9FF}"/>
              </a:ext>
            </a:extLst>
          </p:cNvPr>
          <p:cNvSpPr/>
          <p:nvPr/>
        </p:nvSpPr>
        <p:spPr>
          <a:xfrm>
            <a:off x="1825839" y="3738021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5084" y="1062550"/>
            <a:ext cx="9182266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Как получить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поручительство Фонда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935137" y="5547761"/>
            <a:ext cx="4515404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Обратиться в банк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иную финансовую организацию –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партнер Фонда</a:t>
            </a:r>
            <a:endParaRPr lang="en-US" sz="2800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FB54F30-B4D0-BDCF-3895-C533730865F3}"/>
              </a:ext>
            </a:extLst>
          </p:cNvPr>
          <p:cNvSpPr txBox="1"/>
          <p:nvPr/>
        </p:nvSpPr>
        <p:spPr>
          <a:xfrm>
            <a:off x="5161671" y="5526396"/>
            <a:ext cx="4997588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 направит в Фонд необходимые документы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 предоставление поручительства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9893968" y="5471662"/>
            <a:ext cx="4706529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 рассматривает документы и принимает решение в срок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до 5 рабочих дней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9366592-B492-8784-0563-A9FAD1A9FEA4}"/>
              </a:ext>
            </a:extLst>
          </p:cNvPr>
          <p:cNvSpPr txBox="1"/>
          <p:nvPr/>
        </p:nvSpPr>
        <p:spPr>
          <a:xfrm>
            <a:off x="14120988" y="5387454"/>
            <a:ext cx="4167012" cy="2537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Заключение договора поручительства. Предприниматель получает</a:t>
            </a:r>
          </a:p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финансирование. </a:t>
            </a: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492EF-82AA-81C9-9A3B-76DD90558496}"/>
              </a:ext>
            </a:extLst>
          </p:cNvPr>
          <p:cNvSpPr txBox="1"/>
          <p:nvPr/>
        </p:nvSpPr>
        <p:spPr>
          <a:xfrm>
            <a:off x="723734" y="9183783"/>
            <a:ext cx="14168203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подробным </a:t>
            </a:r>
            <a:r>
              <a:rPr lang="ru-RU" sz="20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описанием</a:t>
            </a: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порядка получения поручительства можно ознакомиться на сайте </a:t>
            </a:r>
            <a:r>
              <a:rPr lang="en-US" sz="2000" b="1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www.moibiz93.ru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31A9F-ED8F-E781-6411-B51C89893E06}"/>
              </a:ext>
            </a:extLst>
          </p:cNvPr>
          <p:cNvSpPr txBox="1"/>
          <p:nvPr/>
        </p:nvSpPr>
        <p:spPr>
          <a:xfrm>
            <a:off x="859335" y="376806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617F7-FA3F-4712-F719-4FDD3386FE53}"/>
              </a:ext>
            </a:extLst>
          </p:cNvPr>
          <p:cNvSpPr txBox="1"/>
          <p:nvPr/>
        </p:nvSpPr>
        <p:spPr>
          <a:xfrm>
            <a:off x="5089541" y="3782267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2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29367-B7F1-2B80-2017-2480A577D5A1}"/>
              </a:ext>
            </a:extLst>
          </p:cNvPr>
          <p:cNvSpPr txBox="1"/>
          <p:nvPr/>
        </p:nvSpPr>
        <p:spPr>
          <a:xfrm>
            <a:off x="9685135" y="3760361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78118-73BE-9CF7-9DBD-877B39E854A5}"/>
              </a:ext>
            </a:extLst>
          </p:cNvPr>
          <p:cNvSpPr txBox="1"/>
          <p:nvPr/>
        </p:nvSpPr>
        <p:spPr>
          <a:xfrm>
            <a:off x="14092839" y="369695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4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DB446D0-6A6E-7BD2-B178-33A932BAA787}"/>
              </a:ext>
            </a:extLst>
          </p:cNvPr>
          <p:cNvSpPr/>
          <p:nvPr/>
        </p:nvSpPr>
        <p:spPr>
          <a:xfrm>
            <a:off x="6308741" y="3661562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5ADB0726-AF88-ABFA-A795-FDF51F04B0E7}"/>
              </a:ext>
            </a:extLst>
          </p:cNvPr>
          <p:cNvSpPr/>
          <p:nvPr/>
        </p:nvSpPr>
        <p:spPr>
          <a:xfrm>
            <a:off x="11013659" y="3601775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946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800" y="388678"/>
            <a:ext cx="1432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оддержки</a:t>
            </a:r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редпринимательства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CCA1C6A-E677-ED32-2D70-FCBFDC93E582}"/>
              </a:ext>
            </a:extLst>
          </p:cNvPr>
          <p:cNvSpPr txBox="1"/>
          <p:nvPr/>
        </p:nvSpPr>
        <p:spPr>
          <a:xfrm>
            <a:off x="1836821" y="2782871"/>
            <a:ext cx="1221005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изнеса</a:t>
            </a:r>
            <a:endParaRPr lang="en-US" sz="3600" spc="11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0D02F4-C252-C1F5-944E-113504405FF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1022D-9FE6-EB12-CD87-22C0ED3DBA69}"/>
              </a:ext>
            </a:extLst>
          </p:cNvPr>
          <p:cNvSpPr txBox="1"/>
          <p:nvPr/>
        </p:nvSpPr>
        <p:spPr>
          <a:xfrm rot="16200000">
            <a:off x="-2032149" y="262553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7713980-AE6F-AAF1-434E-C2E97508D02A}"/>
              </a:ext>
            </a:extLst>
          </p:cNvPr>
          <p:cNvSpPr/>
          <p:nvPr/>
        </p:nvSpPr>
        <p:spPr>
          <a:xfrm>
            <a:off x="1720405" y="3828087"/>
            <a:ext cx="30480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endParaRPr lang="ru-RU" sz="20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C2ED418-E6B0-504E-2979-8CD8AFC6E035}"/>
              </a:ext>
            </a:extLst>
          </p:cNvPr>
          <p:cNvSpPr/>
          <p:nvPr/>
        </p:nvSpPr>
        <p:spPr>
          <a:xfrm>
            <a:off x="5368074" y="3847852"/>
            <a:ext cx="5894536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вопросам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государственной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ведения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предпринимателей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endParaRPr lang="ru-RU" sz="20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FF98F2-FA66-5134-1D7B-974A22E39DA6}"/>
              </a:ext>
            </a:extLst>
          </p:cNvPr>
          <p:cNvSpPr/>
          <p:nvPr/>
        </p:nvSpPr>
        <p:spPr>
          <a:xfrm>
            <a:off x="1742515" y="6986435"/>
            <a:ext cx="5894535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Проведение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семинаров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конференций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форумов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круглых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столов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мастер-классов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тренингов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вебинаров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500EBF-21F5-2CD4-11BB-DF10544597EB}"/>
              </a:ext>
            </a:extLst>
          </p:cNvPr>
          <p:cNvSpPr/>
          <p:nvPr/>
        </p:nvSpPr>
        <p:spPr>
          <a:xfrm>
            <a:off x="8179480" y="6946905"/>
            <a:ext cx="55626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участия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выставочно-ярмарочных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конгрессных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мероприятиях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территории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Российской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Федерации</a:t>
            </a:r>
            <a:endParaRPr lang="ru-RU" sz="20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61D0A92-65B9-B3D7-FC11-FBED7FC84310}"/>
              </a:ext>
            </a:extLst>
          </p:cNvPr>
          <p:cNvSpPr/>
          <p:nvPr/>
        </p:nvSpPr>
        <p:spPr>
          <a:xfrm>
            <a:off x="11820144" y="3847852"/>
            <a:ext cx="4575963" cy="2591296"/>
          </a:xfrm>
          <a:prstGeom prst="round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Более 20 услуг </a:t>
            </a:r>
            <a:br>
              <a:rPr lang="ru-RU" sz="2800" dirty="0"/>
            </a:br>
            <a:r>
              <a:rPr lang="ru-RU" sz="2800" dirty="0"/>
              <a:t>и консультаций</a:t>
            </a:r>
          </a:p>
        </p:txBody>
      </p:sp>
    </p:spTree>
    <p:extLst>
      <p:ext uri="{BB962C8B-B14F-4D97-AF65-F5344CB8AC3E}">
        <p14:creationId xmlns:p14="http://schemas.microsoft.com/office/powerpoint/2010/main" val="393382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2869" y="1104900"/>
            <a:ext cx="17285131" cy="7456189"/>
            <a:chOff x="-34441" y="-28575"/>
            <a:chExt cx="23046841" cy="9941587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23012400" cy="642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49"/>
                </a:lnSpc>
              </a:pPr>
              <a:endParaRPr lang="en-US" sz="3114" spc="311" dirty="0">
                <a:solidFill>
                  <a:srgbClr val="4D4A46"/>
                </a:solidFill>
                <a:latin typeface="Gilroy" panose="00000A00000000000000" pitchFamily="2" charset="-5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4441" y="1698625"/>
              <a:ext cx="23012400" cy="8214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фирменного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стиля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публикация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WEB-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сайта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маркетингового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исследования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разработка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бизнес-плана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для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соискания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инвестиций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подача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заявки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регистрацию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товарного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знака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получение электронной подписи </a:t>
              </a:r>
              <a:endParaRPr lang="en-US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классификация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гостиниц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предоставление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мест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частных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коворкингах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организация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участия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СМСП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выставочно-ярмарочных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b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</a:b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конгрессных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мероприятиях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территории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РФ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др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4372"/>
                </a:lnSpc>
              </a:pP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5D70A349-2A51-4EEB-F4CE-FB591908BDB4}"/>
              </a:ext>
            </a:extLst>
          </p:cNvPr>
          <p:cNvSpPr txBox="1"/>
          <p:nvPr/>
        </p:nvSpPr>
        <p:spPr>
          <a:xfrm>
            <a:off x="914400" y="1015305"/>
            <a:ext cx="1563905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 услуги для бизнеса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29F758E-A7F5-1FFD-1D29-3F809867D7AF}"/>
              </a:ext>
            </a:extLst>
          </p:cNvPr>
          <p:cNvSpPr/>
          <p:nvPr/>
        </p:nvSpPr>
        <p:spPr>
          <a:xfrm>
            <a:off x="-28177" y="-12368"/>
            <a:ext cx="18316177" cy="676121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842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11168</TotalTime>
  <Words>930</Words>
  <Application>Microsoft Office PowerPoint</Application>
  <PresentationFormat>Произвольный</PresentationFormat>
  <Paragraphs>140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Clear Sans Regular</vt:lpstr>
      <vt:lpstr>Calibri</vt:lpstr>
      <vt:lpstr>Clear Sans Thin</vt:lpstr>
      <vt:lpstr>Gilroy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Фонд развития бизнеса Краснодарского края</dc:title>
  <dc:creator>Кристина</dc:creator>
  <cp:lastModifiedBy>Пользователь</cp:lastModifiedBy>
  <cp:revision>184</cp:revision>
  <dcterms:created xsi:type="dcterms:W3CDTF">2006-08-16T00:00:00Z</dcterms:created>
  <dcterms:modified xsi:type="dcterms:W3CDTF">2024-09-11T10:44:23Z</dcterms:modified>
  <dc:identifier>DAE8S1fesJo</dc:identifier>
</cp:coreProperties>
</file>