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1" r:id="rId2"/>
    <p:sldId id="348" r:id="rId3"/>
    <p:sldId id="349" r:id="rId4"/>
    <p:sldId id="318" r:id="rId5"/>
    <p:sldId id="341" r:id="rId6"/>
    <p:sldId id="335" r:id="rId7"/>
    <p:sldId id="352" r:id="rId8"/>
    <p:sldId id="332" r:id="rId9"/>
    <p:sldId id="333" r:id="rId10"/>
    <p:sldId id="334" r:id="rId11"/>
    <p:sldId id="343" r:id="rId12"/>
    <p:sldId id="344" r:id="rId13"/>
    <p:sldId id="336" r:id="rId14"/>
  </p:sldIdLst>
  <p:sldSz cx="12187238" cy="6858000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383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вченко Ирина Александровна" initials="ИИА" lastIdx="1" clrIdx="0">
    <p:extLst>
      <p:ext uri="{19B8F6BF-5375-455C-9EA6-DF929625EA0E}">
        <p15:presenceInfo xmlns:p15="http://schemas.microsoft.com/office/powerpoint/2012/main" userId="Ивченко Ирина Александров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D6E6E3"/>
    <a:srgbClr val="007673"/>
    <a:srgbClr val="68A59B"/>
    <a:srgbClr val="B5D3CE"/>
    <a:srgbClr val="4D4D4D"/>
    <a:srgbClr val="5F5F5F"/>
    <a:srgbClr val="008A87"/>
    <a:srgbClr val="00706D"/>
    <a:srgbClr val="00A3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86713" autoAdjust="0"/>
  </p:normalViewPr>
  <p:slideViewPr>
    <p:cSldViewPr snapToGrid="0">
      <p:cViewPr varScale="1">
        <p:scale>
          <a:sx n="96" d="100"/>
          <a:sy n="96" d="100"/>
        </p:scale>
        <p:origin x="1116" y="78"/>
      </p:cViewPr>
      <p:guideLst>
        <p:guide orient="horz" pos="2160"/>
        <p:guide pos="384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46400" cy="4968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3"/>
            <a:ext cx="2946400" cy="4968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A6A97-2583-42C6-80A2-9EAA523CF2BE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1425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5" y="4776027"/>
            <a:ext cx="5438775" cy="39077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28243"/>
            <a:ext cx="2946400" cy="4968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243"/>
            <a:ext cx="2946400" cy="4968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1F44B-B4BE-4E42-BCDE-8C9CBB613C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265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1F44B-B4BE-4E42-BCDE-8C9CBB613C9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904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405" y="1122363"/>
            <a:ext cx="914042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405" y="3602038"/>
            <a:ext cx="914042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876C-F036-46F5-AB67-CA0CABACD8A3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03A3-78D0-4EB7-964A-9A55088DE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790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876C-F036-46F5-AB67-CA0CABACD8A3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03A3-78D0-4EB7-964A-9A55088DE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619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1492" y="365125"/>
            <a:ext cx="2627873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7873" y="365125"/>
            <a:ext cx="773127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876C-F036-46F5-AB67-CA0CABACD8A3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03A3-78D0-4EB7-964A-9A55088DE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343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876C-F036-46F5-AB67-CA0CABACD8A3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03A3-78D0-4EB7-964A-9A55088DE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71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525" y="1709738"/>
            <a:ext cx="1051149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525" y="4589464"/>
            <a:ext cx="1051149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876C-F036-46F5-AB67-CA0CABACD8A3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03A3-78D0-4EB7-964A-9A55088DE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839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7873" y="1825625"/>
            <a:ext cx="5179576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69789" y="1825625"/>
            <a:ext cx="5179576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876C-F036-46F5-AB67-CA0CABACD8A3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03A3-78D0-4EB7-964A-9A55088DE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360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460" y="365126"/>
            <a:ext cx="10511493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461" y="1681163"/>
            <a:ext cx="51557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461" y="2505075"/>
            <a:ext cx="515577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9789" y="1681163"/>
            <a:ext cx="518116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9789" y="2505075"/>
            <a:ext cx="5181164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876C-F036-46F5-AB67-CA0CABACD8A3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03A3-78D0-4EB7-964A-9A55088DE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26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876C-F036-46F5-AB67-CA0CABACD8A3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03A3-78D0-4EB7-964A-9A55088DE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33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876C-F036-46F5-AB67-CA0CABACD8A3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03A3-78D0-4EB7-964A-9A55088DE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331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461" y="457200"/>
            <a:ext cx="393070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1164" y="987426"/>
            <a:ext cx="616978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461" y="2057400"/>
            <a:ext cx="393070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876C-F036-46F5-AB67-CA0CABACD8A3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03A3-78D0-4EB7-964A-9A55088DE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538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461" y="457200"/>
            <a:ext cx="393070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1164" y="987426"/>
            <a:ext cx="616978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461" y="2057400"/>
            <a:ext cx="393070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876C-F036-46F5-AB67-CA0CABACD8A3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03A3-78D0-4EB7-964A-9A55088DE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423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873" y="365126"/>
            <a:ext cx="105114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7873" y="1825625"/>
            <a:ext cx="1051149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7872" y="6356351"/>
            <a:ext cx="27421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4876C-F036-46F5-AB67-CA0CABACD8A3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7023" y="6356351"/>
            <a:ext cx="4113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7237" y="6356351"/>
            <a:ext cx="27421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03A3-78D0-4EB7-964A-9A55088DE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980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hyperlink" Target="consultantplus://offline/ref=2007F84BEAA67C4BEA029A75D92C41284696A441C346020C0E53CB80ACB044068BA2B77819703B062365A31A39574289798D85C52D2949DD6BB2J" TargetMode="Externa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in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3FF46F-607D-B175-EC30-BFE476D51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4"/>
            <a:ext cx="12187238" cy="685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18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DB768B-2055-4705-9BDC-7232D5A29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4" y="0"/>
            <a:ext cx="12203622" cy="6855321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8F6D44E-CD36-434C-B63C-D9E54C3CAF85}"/>
              </a:ext>
            </a:extLst>
          </p:cNvPr>
          <p:cNvSpPr/>
          <p:nvPr/>
        </p:nvSpPr>
        <p:spPr>
          <a:xfrm>
            <a:off x="7967050" y="541584"/>
            <a:ext cx="3793403" cy="3692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799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50" charset="-52"/>
              </a:rPr>
              <a:t>Приоритетные направления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5C68D8F-437C-CFA5-DA68-995E12C7A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04" y="2500482"/>
            <a:ext cx="2295525" cy="2295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B2A216-6333-2351-E5C9-C235824344C1}"/>
              </a:ext>
            </a:extLst>
          </p:cNvPr>
          <p:cNvSpPr txBox="1"/>
          <p:nvPr/>
        </p:nvSpPr>
        <p:spPr>
          <a:xfrm>
            <a:off x="3002721" y="1089216"/>
            <a:ext cx="87577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Muller Bold"/>
              </a:rPr>
              <a:t>«</a:t>
            </a:r>
            <a:r>
              <a:rPr lang="en-US" sz="2000" b="1" dirty="0">
                <a:solidFill>
                  <a:schemeClr val="tx1"/>
                </a:solidFill>
                <a:latin typeface="Muller Bold"/>
              </a:rPr>
              <a:t>IT </a:t>
            </a:r>
            <a:r>
              <a:rPr lang="ru-RU" sz="2000" b="1" dirty="0">
                <a:solidFill>
                  <a:schemeClr val="tx1"/>
                </a:solidFill>
                <a:latin typeface="Muller Bold"/>
              </a:rPr>
              <a:t>технологии»</a:t>
            </a:r>
          </a:p>
          <a:p>
            <a:pPr algn="just"/>
            <a:r>
              <a:rPr lang="ru-RU" sz="1800" dirty="0">
                <a:solidFill>
                  <a:schemeClr val="tx1"/>
                </a:solidFill>
                <a:latin typeface="Muller Bold"/>
                <a:cs typeface="Times New Roman" panose="02020603050405020304" pitchFamily="18" charset="0"/>
              </a:rPr>
              <a:t>Для предпринимателей, осуществляющих фактическую деятельность в сфере информационных технологий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C0B1FD7B-B05D-C993-4A14-D5EEBABEDD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392723"/>
              </p:ext>
            </p:extLst>
          </p:nvPr>
        </p:nvGraphicFramePr>
        <p:xfrm>
          <a:off x="2820109" y="2347567"/>
          <a:ext cx="9114225" cy="39886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6512">
                  <a:extLst>
                    <a:ext uri="{9D8B030D-6E8A-4147-A177-3AD203B41FA5}">
                      <a16:colId xmlns:a16="http://schemas.microsoft.com/office/drawing/2014/main" val="2651099554"/>
                    </a:ext>
                  </a:extLst>
                </a:gridCol>
                <a:gridCol w="1462583">
                  <a:extLst>
                    <a:ext uri="{9D8B030D-6E8A-4147-A177-3AD203B41FA5}">
                      <a16:colId xmlns:a16="http://schemas.microsoft.com/office/drawing/2014/main" val="3021996753"/>
                    </a:ext>
                  </a:extLst>
                </a:gridCol>
                <a:gridCol w="1847654">
                  <a:extLst>
                    <a:ext uri="{9D8B030D-6E8A-4147-A177-3AD203B41FA5}">
                      <a16:colId xmlns:a16="http://schemas.microsoft.com/office/drawing/2014/main" val="1043924449"/>
                    </a:ext>
                  </a:extLst>
                </a:gridCol>
                <a:gridCol w="2837468">
                  <a:extLst>
                    <a:ext uri="{9D8B030D-6E8A-4147-A177-3AD203B41FA5}">
                      <a16:colId xmlns:a16="http://schemas.microsoft.com/office/drawing/2014/main" val="1598984355"/>
                    </a:ext>
                  </a:extLst>
                </a:gridCol>
                <a:gridCol w="1480008">
                  <a:extLst>
                    <a:ext uri="{9D8B030D-6E8A-4147-A177-3AD203B41FA5}">
                      <a16:colId xmlns:a16="http://schemas.microsoft.com/office/drawing/2014/main" val="3540401301"/>
                    </a:ext>
                  </a:extLst>
                </a:gridCol>
              </a:tblGrid>
              <a:tr h="116896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Срок </a:t>
                      </a:r>
                      <a:r>
                        <a:rPr lang="ru-RU" dirty="0" err="1"/>
                        <a:t>займа,мес</a:t>
                      </a:r>
                      <a:r>
                        <a:rPr lang="ru-RU" dirty="0"/>
                        <a:t>.</a:t>
                      </a:r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Сумма </a:t>
                      </a:r>
                      <a:r>
                        <a:rPr lang="ru-RU" dirty="0" err="1"/>
                        <a:t>займа,руб</a:t>
                      </a:r>
                      <a:r>
                        <a:rPr lang="ru-RU" dirty="0"/>
                        <a:t>.</a:t>
                      </a:r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% ставка по займу</a:t>
                      </a:r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Цели займа</a:t>
                      </a:r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Льготное погашение</a:t>
                      </a:r>
                      <a:br>
                        <a:rPr lang="ru-RU" dirty="0">
                          <a:effectLst/>
                        </a:rPr>
                      </a:br>
                      <a:r>
                        <a:rPr lang="ru-RU" dirty="0">
                          <a:effectLst/>
                        </a:rPr>
                        <a:t>основного долга</a:t>
                      </a:r>
                      <a:endParaRPr lang="ru-RU" dirty="0"/>
                    </a:p>
                  </a:txBody>
                  <a:tcPr>
                    <a:solidFill>
                      <a:srgbClr val="0076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310579"/>
                  </a:ext>
                </a:extLst>
              </a:tr>
              <a:tr h="2799889"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chemeClr val="tx1"/>
                        </a:solidFill>
                        <a:latin typeface="Muller Bold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Muller Bold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от 3 до 36 </a:t>
                      </a:r>
                      <a:endParaRPr lang="ru-RU" dirty="0"/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Muller Bold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Muller Bold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до 5 000 000 </a:t>
                      </a:r>
                      <a:endParaRPr lang="ru-RU" dirty="0"/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Muller Bold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Muller Bold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    0,1 % годовых</a:t>
                      </a:r>
                      <a:endParaRPr lang="ru-RU" dirty="0"/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latin typeface="Muller Bold"/>
                          <a:cs typeface="Times New Roman" panose="02020603050405020304" pitchFamily="18" charset="0"/>
                        </a:rPr>
                        <a:t>- приобретение компьютерного, коммуникационного оборудования и оргтехники;    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latin typeface="Muller Bold"/>
                          <a:cs typeface="Times New Roman" panose="02020603050405020304" pitchFamily="18" charset="0"/>
                        </a:rPr>
                        <a:t> - приобретение высокотехнологичного оборудования и инструмента, используемого в предпринимательской деятельности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latin typeface="Muller Bold"/>
                          <a:cs typeface="Times New Roman" panose="02020603050405020304" pitchFamily="18" charset="0"/>
                        </a:rPr>
                        <a:t>оплата арендных платежей;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latin typeface="Muller Bold"/>
                          <a:cs typeface="Times New Roman" panose="02020603050405020304" pitchFamily="18" charset="0"/>
                        </a:rPr>
                        <a:t>лицензии на ПО и т.д. </a:t>
                      </a:r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</a:rPr>
                        <a:t>   </a:t>
                      </a:r>
                    </a:p>
                    <a:p>
                      <a:r>
                        <a:rPr lang="ru-RU" dirty="0">
                          <a:effectLst/>
                        </a:rPr>
                        <a:t> до 6 мес.</a:t>
                      </a:r>
                      <a:endParaRPr lang="ru-RU" dirty="0"/>
                    </a:p>
                  </a:txBody>
                  <a:tcPr>
                    <a:solidFill>
                      <a:srgbClr val="D6E6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4998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9326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DB768B-2055-4705-9BDC-7232D5A29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4" y="0"/>
            <a:ext cx="12203622" cy="6855321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8F6D44E-CD36-434C-B63C-D9E54C3CAF85}"/>
              </a:ext>
            </a:extLst>
          </p:cNvPr>
          <p:cNvSpPr/>
          <p:nvPr/>
        </p:nvSpPr>
        <p:spPr>
          <a:xfrm>
            <a:off x="7967050" y="541584"/>
            <a:ext cx="3793403" cy="3692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799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50" charset="-52"/>
              </a:rPr>
              <a:t>Ограничения и отказы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C184386-CB02-40B5-626B-6739264CF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3580"/>
            <a:ext cx="3927664" cy="30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950D54-A5A8-6C09-691B-ED18E3564571}"/>
              </a:ext>
            </a:extLst>
          </p:cNvPr>
          <p:cNvSpPr txBox="1"/>
          <p:nvPr/>
        </p:nvSpPr>
        <p:spPr>
          <a:xfrm>
            <a:off x="3786262" y="1188074"/>
            <a:ext cx="8078771" cy="4878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Muller Bold"/>
              </a:rPr>
              <a:t>Основные ограничения и отказы в предоставлении займов</a:t>
            </a:r>
          </a:p>
          <a:p>
            <a:endParaRPr lang="ru-RU" sz="2000" dirty="0">
              <a:latin typeface="Muller Bold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1800" b="1" dirty="0">
                <a:latin typeface="Muller Bold"/>
              </a:rPr>
              <a:t>           </a:t>
            </a:r>
            <a:r>
              <a:rPr lang="ru-RU" sz="1800" b="1" dirty="0">
                <a:latin typeface="Muller Bold"/>
              </a:rPr>
              <a:t>Нормативно установленные ограничения – займы не </a:t>
            </a:r>
            <a:r>
              <a:rPr lang="ru-RU" b="1" dirty="0">
                <a:latin typeface="Muller Bold"/>
              </a:rPr>
              <a:t>предоставляются осуществляющим добычу и (или) реализацию полезных ископаемых, за исключением общераспространенных; являющимся кредитными организациями, страховыми организациями, инвестиционными фондами, негосударственными пенсионными фондами, профессиональными участниками рынка ценных бумаг, ломбардами</a:t>
            </a:r>
          </a:p>
          <a:p>
            <a:pPr marL="285636" indent="-285636">
              <a:buFont typeface="Wingdings" panose="05000000000000000000" pitchFamily="2" charset="2"/>
              <a:buChar char="ü"/>
              <a:defRPr/>
            </a:pPr>
            <a:endParaRPr lang="ru-RU" sz="1200" b="0" i="0" u="none" strike="noStrike" baseline="0" dirty="0">
              <a:solidFill>
                <a:srgbClr val="0000FF"/>
              </a:solidFill>
              <a:latin typeface="Times New Roman" panose="02020603050405020304" pitchFamily="18" charset="0"/>
              <a:hlinkClick r:id="rId5"/>
            </a:endParaRPr>
          </a:p>
          <a:p>
            <a:pPr>
              <a:defRPr/>
            </a:pPr>
            <a:r>
              <a:rPr lang="ru-RU" sz="1800" b="1" dirty="0">
                <a:latin typeface="Muller Bold"/>
              </a:rPr>
              <a:t>Наиболее часто отказы в предоставлении займов связаны с:</a:t>
            </a:r>
          </a:p>
          <a:p>
            <a:pPr marL="285636" indent="-285636">
              <a:buFont typeface="Wingdings" panose="05000000000000000000" pitchFamily="2" charset="2"/>
              <a:buChar char="ü"/>
              <a:defRPr/>
            </a:pPr>
            <a:endParaRPr lang="ru-RU" sz="1100" b="1" dirty="0">
              <a:latin typeface="Muller Bold"/>
            </a:endParaRPr>
          </a:p>
          <a:p>
            <a:pPr>
              <a:spcAft>
                <a:spcPts val="600"/>
              </a:spcAft>
              <a:defRPr/>
            </a:pPr>
            <a:r>
              <a:rPr lang="en-US" b="1" dirty="0">
                <a:latin typeface="Muller Bold"/>
              </a:rPr>
              <a:t>          </a:t>
            </a:r>
            <a:r>
              <a:rPr lang="ru-RU" b="1" dirty="0">
                <a:latin typeface="Muller Bold"/>
              </a:rPr>
              <a:t>Наличием негативной кредитной истории (заявителей, поручителей, или связанных с ними лиц)</a:t>
            </a:r>
            <a:endParaRPr lang="ru-RU" sz="1800" b="1" dirty="0">
              <a:latin typeface="Muller Bold"/>
            </a:endParaRPr>
          </a:p>
          <a:p>
            <a:pPr>
              <a:spcAft>
                <a:spcPts val="600"/>
              </a:spcAft>
              <a:defRPr/>
            </a:pPr>
            <a:r>
              <a:rPr lang="en-US" b="1" dirty="0">
                <a:latin typeface="Muller Bold"/>
              </a:rPr>
              <a:t>          </a:t>
            </a:r>
            <a:r>
              <a:rPr lang="ru-RU" b="1" dirty="0">
                <a:latin typeface="Muller Bold"/>
              </a:rPr>
              <a:t>Низкой степенью легализации бизнеса (не декларирование доходов)</a:t>
            </a:r>
          </a:p>
          <a:p>
            <a:pPr>
              <a:spcAft>
                <a:spcPts val="600"/>
              </a:spcAft>
              <a:defRPr/>
            </a:pPr>
            <a:r>
              <a:rPr lang="en-US" b="1" dirty="0">
                <a:latin typeface="Muller Bold"/>
              </a:rPr>
              <a:t>          </a:t>
            </a:r>
            <a:r>
              <a:rPr lang="ru-RU" b="1" dirty="0">
                <a:latin typeface="Muller Bold"/>
              </a:rPr>
              <a:t>Наличие негативной деловой репутации (непогашенной судимости, неисполненных исполнительных производств или исполнительных производств, оконченных в связи с невозможностью взыскания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DD4F8C44-8F68-B373-A89C-2F0F3C82C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455" y="1913641"/>
            <a:ext cx="329939" cy="32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60B440A2-031F-DCC2-9E3E-0D9CE2E69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454" y="4157221"/>
            <a:ext cx="329939" cy="32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9A18B863-BEA8-E568-0B71-D3C0C879F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452" y="4761143"/>
            <a:ext cx="329939" cy="32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B4772DCD-EE0C-9DF8-BAF5-D61A44587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452" y="5147148"/>
            <a:ext cx="329939" cy="32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81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DB768B-2055-4705-9BDC-7232D5A29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4" y="0"/>
            <a:ext cx="12203622" cy="6855321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8F6D44E-CD36-434C-B63C-D9E54C3CAF85}"/>
              </a:ext>
            </a:extLst>
          </p:cNvPr>
          <p:cNvSpPr/>
          <p:nvPr/>
        </p:nvSpPr>
        <p:spPr>
          <a:xfrm>
            <a:off x="7967050" y="541584"/>
            <a:ext cx="3793403" cy="3692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799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50" charset="-52"/>
              </a:rPr>
              <a:t>Как подать документы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A55808-8E1A-AFE5-D73D-8E0DC35807E8}"/>
              </a:ext>
            </a:extLst>
          </p:cNvPr>
          <p:cNvSpPr txBox="1"/>
          <p:nvPr/>
        </p:nvSpPr>
        <p:spPr>
          <a:xfrm>
            <a:off x="4336488" y="1723634"/>
            <a:ext cx="708010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Muller Bold"/>
              </a:rPr>
              <a:t>Способы подачи заявления на получение займа</a:t>
            </a:r>
          </a:p>
          <a:p>
            <a:endParaRPr lang="ru-RU" sz="2000" dirty="0">
              <a:latin typeface="Muller Bold"/>
              <a:cs typeface="Times New Roman" panose="02020603050405020304" pitchFamily="18" charset="0"/>
            </a:endParaRPr>
          </a:p>
          <a:p>
            <a:pPr marL="285636" indent="-285636">
              <a:buFont typeface="Wingdings" panose="05000000000000000000" pitchFamily="2" charset="2"/>
              <a:buChar char="ü"/>
              <a:defRPr/>
            </a:pPr>
            <a:r>
              <a:rPr lang="ru-RU" sz="1800" b="1" dirty="0">
                <a:latin typeface="Muller Bold"/>
              </a:rPr>
              <a:t>Лично в офисе Фонда</a:t>
            </a:r>
          </a:p>
          <a:p>
            <a:pPr>
              <a:defRPr/>
            </a:pPr>
            <a:endParaRPr lang="ru-RU" sz="1800" b="1" dirty="0">
              <a:latin typeface="Muller Bold"/>
            </a:endParaRPr>
          </a:p>
          <a:p>
            <a:pPr marL="285636" indent="-285636">
              <a:buFont typeface="Wingdings" panose="05000000000000000000" pitchFamily="2" charset="2"/>
              <a:buChar char="ü"/>
              <a:defRPr/>
            </a:pPr>
            <a:r>
              <a:rPr lang="ru-RU" sz="1800" b="1" dirty="0">
                <a:latin typeface="Muller Bold"/>
              </a:rPr>
              <a:t>Через любое МФЦ на территории Краснодарского края</a:t>
            </a:r>
          </a:p>
          <a:p>
            <a:pPr marL="285636" indent="-285636">
              <a:buFont typeface="Wingdings" panose="05000000000000000000" pitchFamily="2" charset="2"/>
              <a:buChar char="ü"/>
              <a:defRPr/>
            </a:pPr>
            <a:endParaRPr lang="ru-RU" sz="1800" b="1" dirty="0">
              <a:latin typeface="Muller Bold"/>
            </a:endParaRPr>
          </a:p>
          <a:p>
            <a:pPr marL="285636" indent="-285636">
              <a:buFont typeface="Wingdings" panose="05000000000000000000" pitchFamily="2" charset="2"/>
              <a:buChar char="ü"/>
              <a:defRPr/>
            </a:pPr>
            <a:r>
              <a:rPr lang="ru-RU" b="1" dirty="0">
                <a:latin typeface="Muller Bold"/>
              </a:rPr>
              <a:t>С использованием сервиса Цифровая платформа МСП</a:t>
            </a:r>
          </a:p>
          <a:p>
            <a:pPr>
              <a:defRPr/>
            </a:pPr>
            <a:r>
              <a:rPr lang="ru-RU" sz="1800" b="1" dirty="0" err="1">
                <a:latin typeface="Muller Bold"/>
              </a:rPr>
              <a:t>МСП.РФ</a:t>
            </a:r>
            <a:endParaRPr lang="ru-RU" sz="1800" b="1" dirty="0">
              <a:latin typeface="Muller Bold"/>
            </a:endParaRPr>
          </a:p>
          <a:p>
            <a:pPr>
              <a:defRPr/>
            </a:pPr>
            <a:endParaRPr lang="en-US" sz="1800" b="1" dirty="0">
              <a:latin typeface="Muller Bold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b="1" dirty="0">
                <a:latin typeface="Muller Bold"/>
              </a:rPr>
              <a:t>Через личный кабинет на региональном портале государственных услуг (в разработке, планируется введение в  4 квартале 2023 года)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A0597CA-52CA-C386-6128-47EF528E5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0831" y="2598344"/>
            <a:ext cx="2685015" cy="179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310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DB768B-2055-4705-9BDC-7232D5A29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3622" cy="6855321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8F6D44E-CD36-434C-B63C-D9E54C3CAF85}"/>
              </a:ext>
            </a:extLst>
          </p:cNvPr>
          <p:cNvSpPr/>
          <p:nvPr/>
        </p:nvSpPr>
        <p:spPr>
          <a:xfrm>
            <a:off x="7967050" y="541584"/>
            <a:ext cx="3793403" cy="3692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799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50" charset="-52"/>
              </a:rPr>
              <a:t>Контактная информация</a:t>
            </a: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58DEB842-984A-7980-6505-C3E86C06C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3048" y="1728618"/>
            <a:ext cx="8441632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 i="1">
                <a:solidFill>
                  <a:srgbClr val="000099"/>
                </a:solidFill>
                <a:latin typeface="Arial" panose="020B0604020202020204" pitchFamily="34" charset="0"/>
              </a:defRPr>
            </a:lvl1pPr>
            <a:lvl2pPr marL="742950" indent="-285750">
              <a:defRPr sz="1200" i="1">
                <a:solidFill>
                  <a:srgbClr val="000099"/>
                </a:solidFill>
                <a:latin typeface="Arial" panose="020B0604020202020204" pitchFamily="34" charset="0"/>
              </a:defRPr>
            </a:lvl2pPr>
            <a:lvl3pPr marL="1143000" indent="-228600">
              <a:defRPr sz="1200" i="1">
                <a:solidFill>
                  <a:srgbClr val="000099"/>
                </a:solidFill>
                <a:latin typeface="Arial" panose="020B0604020202020204" pitchFamily="34" charset="0"/>
              </a:defRPr>
            </a:lvl3pPr>
            <a:lvl4pPr marL="1600200" indent="-228600">
              <a:defRPr sz="1200" i="1">
                <a:solidFill>
                  <a:srgbClr val="000099"/>
                </a:solidFill>
                <a:latin typeface="Arial" panose="020B0604020202020204" pitchFamily="34" charset="0"/>
              </a:defRPr>
            </a:lvl4pPr>
            <a:lvl5pPr marL="2057400" indent="-228600">
              <a:defRPr sz="1200" i="1">
                <a:solidFill>
                  <a:srgbClr val="0000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99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i="0" dirty="0">
                <a:solidFill>
                  <a:schemeClr val="tx1"/>
                </a:solidFill>
                <a:latin typeface="Myriad Pro" panose="020B0503030403020204" pitchFamily="34" charset="0"/>
              </a:rPr>
              <a:t>Адрес:</a:t>
            </a:r>
          </a:p>
          <a:p>
            <a:pPr eaLnBrk="1" hangingPunct="1"/>
            <a:r>
              <a:rPr lang="ru-RU" altLang="ru-RU" sz="2000" b="1" i="0" dirty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</a:p>
          <a:p>
            <a:pPr eaLnBrk="1" hangingPunct="1"/>
            <a:r>
              <a:rPr lang="ru-RU" altLang="ru-RU" sz="2000" b="1" i="0" dirty="0">
                <a:solidFill>
                  <a:schemeClr val="tx1"/>
                </a:solidFill>
                <a:latin typeface="Myriad Pro" panose="020B0503030403020204" pitchFamily="34" charset="0"/>
              </a:rPr>
              <a:t>350911, г. Краснодар, </a:t>
            </a:r>
          </a:p>
          <a:p>
            <a:pPr eaLnBrk="1" hangingPunct="1"/>
            <a:r>
              <a:rPr lang="ru-RU" altLang="ru-RU" sz="2000" b="1" i="0" dirty="0">
                <a:solidFill>
                  <a:schemeClr val="tx1"/>
                </a:solidFill>
                <a:latin typeface="Myriad Pro" panose="020B0503030403020204" pitchFamily="34" charset="0"/>
              </a:rPr>
              <a:t>ул. Трамвайная , д. 2/6 , офис  510</a:t>
            </a:r>
          </a:p>
          <a:p>
            <a:pPr eaLnBrk="1" hangingPunct="1"/>
            <a:endParaRPr lang="ru-RU" altLang="ru-RU" b="1" i="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eaLnBrk="1" hangingPunct="1"/>
            <a:r>
              <a:rPr lang="ru-RU" altLang="ru-RU" sz="2000" b="1" i="0" dirty="0">
                <a:solidFill>
                  <a:schemeClr val="tx1"/>
                </a:solidFill>
                <a:latin typeface="Myriad Pro" panose="020B0503030403020204" pitchFamily="34" charset="0"/>
              </a:rPr>
              <a:t>Подразделение:</a:t>
            </a:r>
          </a:p>
          <a:p>
            <a:pPr eaLnBrk="1" hangingPunct="1"/>
            <a:r>
              <a:rPr lang="ru-RU" altLang="ru-RU" sz="2000" b="1" i="0" dirty="0">
                <a:solidFill>
                  <a:schemeClr val="tx1"/>
                </a:solidFill>
                <a:latin typeface="Myriad Pro" panose="020B0503030403020204" pitchFamily="34" charset="0"/>
              </a:rPr>
              <a:t>352900, г. Армавир, ул. Ефремова, 270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D138CF78-1DC6-7460-A50F-ACB2B8525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3048" y="4134824"/>
            <a:ext cx="6156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>
                <a:solidFill>
                  <a:srgbClr val="62B4E8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800">
                <a:solidFill>
                  <a:srgbClr val="62B4E8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>
                <a:solidFill>
                  <a:srgbClr val="62B4E8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62B4E8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62B4E8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62B4E8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62B4E8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62B4E8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62B4E8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C00000"/>
                </a:solidFill>
                <a:latin typeface="Tahoma"/>
                <a:ea typeface="Tahoma"/>
                <a:cs typeface="Tahoma"/>
              </a:rPr>
              <a:t>Телефон: (861) 298-08-08</a:t>
            </a: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5E70492E-B7ED-D5A8-45BC-500D3C7B2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3048" y="5591097"/>
            <a:ext cx="37364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>
                <a:solidFill>
                  <a:srgbClr val="62B4E8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800">
                <a:solidFill>
                  <a:srgbClr val="62B4E8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>
                <a:solidFill>
                  <a:srgbClr val="62B4E8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62B4E8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62B4E8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62B4E8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62B4E8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62B4E8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62B4E8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400" b="1" dirty="0">
                <a:solidFill>
                  <a:srgbClr val="C00000"/>
                </a:solidFill>
                <a:latin typeface="Tahoma"/>
                <a:ea typeface="Tahoma"/>
                <a:cs typeface="Tahoma"/>
              </a:rPr>
              <a:t>E-mail</a:t>
            </a:r>
            <a:r>
              <a:rPr lang="ru-RU" altLang="ru-RU" sz="2400" b="1" dirty="0">
                <a:solidFill>
                  <a:srgbClr val="C00000"/>
                </a:solidFill>
                <a:latin typeface="Tahoma"/>
                <a:ea typeface="Tahoma"/>
                <a:cs typeface="Tahoma"/>
              </a:rPr>
              <a:t>:  </a:t>
            </a:r>
            <a:r>
              <a:rPr lang="en-US" altLang="ru-RU" sz="2400" b="1" dirty="0">
                <a:solidFill>
                  <a:srgbClr val="C00000"/>
                </a:solidFill>
                <a:latin typeface="Tahoma"/>
                <a:ea typeface="Tahoma"/>
                <a:cs typeface="Tahoma"/>
              </a:rPr>
              <a:t>info@fmkk.ru</a:t>
            </a:r>
            <a:endParaRPr lang="ru-RU" altLang="ru-RU" sz="2400" b="1" dirty="0">
              <a:solidFill>
                <a:srgbClr val="C00000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2797451F-299B-1216-03EF-98E867629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3048" y="4873489"/>
            <a:ext cx="40687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>
                <a:solidFill>
                  <a:srgbClr val="62B4E8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800">
                <a:solidFill>
                  <a:srgbClr val="62B4E8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>
                <a:solidFill>
                  <a:srgbClr val="62B4E8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62B4E8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62B4E8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62B4E8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62B4E8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62B4E8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62B4E8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C00000"/>
                </a:solidFill>
                <a:latin typeface="Tahoma"/>
                <a:ea typeface="Tahoma"/>
                <a:cs typeface="Tahoma"/>
              </a:rPr>
              <a:t>Сайт: </a:t>
            </a:r>
            <a:r>
              <a:rPr lang="en-US" altLang="ru-RU" sz="2400" b="1" dirty="0">
                <a:solidFill>
                  <a:srgbClr val="C00000"/>
                </a:solidFill>
                <a:latin typeface="Tahoma"/>
                <a:ea typeface="Tahoma"/>
                <a:cs typeface="Tahoma"/>
              </a:rPr>
              <a:t>www.fmkk.ru</a:t>
            </a:r>
            <a:endParaRPr lang="ru-RU" altLang="ru-RU" sz="2400" b="1" dirty="0">
              <a:solidFill>
                <a:srgbClr val="C00000"/>
              </a:solidFill>
              <a:latin typeface="Tahoma"/>
              <a:ea typeface="Tahoma"/>
              <a:cs typeface="Tahoma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 b="1" i="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B920D51C-453E-970D-7C1A-4E069DE54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57" y="2493186"/>
            <a:ext cx="2285450" cy="228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7FAC97D-0C65-FBAA-8135-C23F5FF14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243" y="2204038"/>
            <a:ext cx="2285450" cy="228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027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DB768B-2055-4705-9BDC-7232D5A29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10" y="18108"/>
            <a:ext cx="12238232" cy="6865709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8F6D44E-CD36-434C-B63C-D9E54C3CAF85}"/>
              </a:ext>
            </a:extLst>
          </p:cNvPr>
          <p:cNvSpPr/>
          <p:nvPr/>
        </p:nvSpPr>
        <p:spPr>
          <a:xfrm>
            <a:off x="7795035" y="505370"/>
            <a:ext cx="3793403" cy="3692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799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50" charset="-52"/>
              </a:rPr>
              <a:t>Основные данные о фонде</a:t>
            </a:r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id="{1570747D-B8C6-71C7-E415-76A2285F4D7D}"/>
              </a:ext>
            </a:extLst>
          </p:cNvPr>
          <p:cNvSpPr txBox="1"/>
          <p:nvPr/>
        </p:nvSpPr>
        <p:spPr>
          <a:xfrm>
            <a:off x="7878013" y="3732939"/>
            <a:ext cx="4119329" cy="6232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90" tIns="34290" rIns="34290" bIns="34290" numCol="1" anchor="t">
            <a:spAutoFit/>
          </a:bodyPr>
          <a:lstStyle/>
          <a:p>
            <a:pPr defTabSz="816174">
              <a:defRPr sz="1400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uller Bold" pitchFamily="50" charset="-52"/>
                <a:ea typeface="Tahoma"/>
                <a:cs typeface="Tahoma"/>
                <a:sym typeface="Tahoma"/>
              </a:rPr>
              <a:t>3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uller Bold" pitchFamily="50" charset="-52"/>
                <a:ea typeface="Tahoma"/>
                <a:cs typeface="Tahoma"/>
                <a:sym typeface="Tahoma"/>
              </a:rPr>
              <a:t> </a:t>
            </a:r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uller Bold" pitchFamily="50" charset="-52"/>
                <a:ea typeface="Tahoma"/>
                <a:cs typeface="Tahoma"/>
                <a:sym typeface="Tahoma"/>
              </a:rPr>
              <a:t>569 млн. рублей</a:t>
            </a:r>
            <a:endParaRPr sz="3600" b="1" dirty="0">
              <a:solidFill>
                <a:schemeClr val="tx1">
                  <a:lumMod val="85000"/>
                  <a:lumOff val="15000"/>
                </a:schemeClr>
              </a:solidFill>
              <a:latin typeface="Muller Bold" pitchFamily="50" charset="-52"/>
              <a:ea typeface="Tahoma"/>
              <a:cs typeface="Tahoma"/>
              <a:sym typeface="Tahoma"/>
            </a:endParaRPr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A81FA290-E6F8-4FC8-3F58-2A45E52527F2}"/>
              </a:ext>
            </a:extLst>
          </p:cNvPr>
          <p:cNvSpPr txBox="1"/>
          <p:nvPr/>
        </p:nvSpPr>
        <p:spPr>
          <a:xfrm>
            <a:off x="3855146" y="4934576"/>
            <a:ext cx="4256760" cy="11772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90" tIns="34290" rIns="34290" bIns="34290" numCol="1" anchor="t">
            <a:spAutoFit/>
          </a:bodyPr>
          <a:lstStyle/>
          <a:p>
            <a:pPr defTabSz="816174">
              <a:defRPr sz="1400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За весь период деятельности Фонда выдано займов</a:t>
            </a:r>
            <a:endParaRPr sz="2400" b="1" dirty="0">
              <a:solidFill>
                <a:schemeClr val="tx1">
                  <a:lumMod val="85000"/>
                  <a:lumOff val="15000"/>
                </a:schemeClr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9" name="Rectangle 7">
            <a:extLst>
              <a:ext uri="{FF2B5EF4-FFF2-40B4-BE49-F238E27FC236}">
                <a16:creationId xmlns:a16="http://schemas.microsoft.com/office/drawing/2014/main" id="{1F966946-577E-DCE9-3050-1DBD660903D1}"/>
              </a:ext>
            </a:extLst>
          </p:cNvPr>
          <p:cNvSpPr txBox="1"/>
          <p:nvPr/>
        </p:nvSpPr>
        <p:spPr>
          <a:xfrm>
            <a:off x="7878013" y="4934576"/>
            <a:ext cx="3945813" cy="13003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90" tIns="34290" rIns="34290" bIns="34290" numCol="1" anchor="t">
            <a:spAutoFit/>
          </a:bodyPr>
          <a:lstStyle/>
          <a:p>
            <a:pPr defTabSz="816174">
              <a:defRPr sz="1400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en-US" sz="3600" b="1" dirty="0">
                <a:latin typeface="Tahoma"/>
                <a:ea typeface="Tahoma"/>
                <a:cs typeface="Tahoma"/>
                <a:sym typeface="Tahoma"/>
              </a:rPr>
              <a:t>7</a:t>
            </a:r>
            <a:r>
              <a:rPr lang="ru-RU" sz="3600" b="1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b="1" dirty="0">
                <a:latin typeface="Tahoma"/>
                <a:ea typeface="Tahoma"/>
                <a:cs typeface="Tahoma"/>
                <a:sym typeface="Tahoma"/>
              </a:rPr>
              <a:t>042</a:t>
            </a:r>
            <a:r>
              <a:rPr lang="ru-RU" sz="1600" b="1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на общую сумму </a:t>
            </a:r>
          </a:p>
          <a:p>
            <a:pPr defTabSz="816174">
              <a:defRPr sz="1400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4400" b="1" dirty="0">
                <a:latin typeface="Tahoma"/>
                <a:ea typeface="Tahoma"/>
                <a:cs typeface="Tahoma"/>
                <a:sym typeface="Tahoma"/>
              </a:rPr>
              <a:t>13</a:t>
            </a:r>
            <a:r>
              <a:rPr lang="ru-RU" sz="1600" b="1" dirty="0">
                <a:latin typeface="Tahoma"/>
                <a:ea typeface="Tahoma"/>
                <a:cs typeface="Tahoma"/>
                <a:sym typeface="Tahoma"/>
              </a:rPr>
              <a:t> млрд. </a:t>
            </a:r>
            <a:r>
              <a:rPr lang="en-US" sz="4400" b="1" dirty="0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143</a:t>
            </a:r>
            <a:r>
              <a:rPr lang="ru-RU" sz="1600" b="1" dirty="0">
                <a:latin typeface="Tahoma"/>
                <a:ea typeface="Tahoma"/>
                <a:cs typeface="Tahoma"/>
                <a:sym typeface="Tahoma"/>
              </a:rPr>
              <a:t> млн. рублей</a:t>
            </a:r>
            <a:endParaRPr sz="1600" b="1"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1" name="Rectangle 4">
            <a:extLst>
              <a:ext uri="{FF2B5EF4-FFF2-40B4-BE49-F238E27FC236}">
                <a16:creationId xmlns:a16="http://schemas.microsoft.com/office/drawing/2014/main" id="{883D36F7-9545-F19A-7FCB-E26BB1B1ABF5}"/>
              </a:ext>
            </a:extLst>
          </p:cNvPr>
          <p:cNvSpPr txBox="1"/>
          <p:nvPr/>
        </p:nvSpPr>
        <p:spPr>
          <a:xfrm>
            <a:off x="744718" y="1140686"/>
            <a:ext cx="8348508" cy="16081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90" tIns="34290" rIns="34290" bIns="34290" numCol="1" anchor="t">
            <a:spAutoFit/>
          </a:bodyPr>
          <a:lstStyle>
            <a:lvl1pPr algn="ctr" defTabSz="816174">
              <a:defRPr sz="1400">
                <a:solidFill>
                  <a:srgbClr val="2980B9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algn="l"/>
            <a:r>
              <a:rPr lang="ru-RU" sz="2500" b="1" dirty="0">
                <a:solidFill>
                  <a:schemeClr val="tx1"/>
                </a:solidFill>
                <a:latin typeface="Muller Bold" pitchFamily="50" charset="-52"/>
              </a:rPr>
              <a:t>Фонд предоставляет поддержку по 23 видам микрозаймов</a:t>
            </a:r>
          </a:p>
          <a:p>
            <a:pPr algn="l"/>
            <a:r>
              <a:rPr lang="ru-RU" sz="2500" b="1" dirty="0">
                <a:solidFill>
                  <a:schemeClr val="tx1"/>
                </a:solidFill>
                <a:latin typeface="Muller Bold" pitchFamily="50" charset="-52"/>
              </a:rPr>
              <a:t>Максимальная сумма займа 5 млн. рублей. Максимальный срок займа 3 года </a:t>
            </a:r>
          </a:p>
          <a:p>
            <a:pPr algn="l"/>
            <a:r>
              <a:rPr lang="ru-RU" sz="2500" b="1" dirty="0">
                <a:solidFill>
                  <a:schemeClr val="tx1"/>
                </a:solidFill>
                <a:latin typeface="Muller Bold" pitchFamily="50" charset="-52"/>
              </a:rPr>
              <a:t>Ставки по займам составляют от 0,1% до 6,5% годовых</a:t>
            </a:r>
            <a:endParaRPr sz="2500" b="1" dirty="0">
              <a:solidFill>
                <a:schemeClr val="tx1"/>
              </a:solidFill>
              <a:latin typeface="Muller Bold" pitchFamily="50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30CBF2-A5C8-08C3-677E-1FDCEDFB20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06" y="4934576"/>
            <a:ext cx="2440290" cy="1625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64E80D-6815-C083-9C8B-77767C2B8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6" y="3213325"/>
            <a:ext cx="3442474" cy="166247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CDD33EF-BBAB-981D-100A-462676540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3226" y="1362404"/>
            <a:ext cx="2611798" cy="1300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Rectangle 7">
            <a:extLst>
              <a:ext uri="{FF2B5EF4-FFF2-40B4-BE49-F238E27FC236}">
                <a16:creationId xmlns:a16="http://schemas.microsoft.com/office/drawing/2014/main" id="{B8B152D5-303E-6126-788E-898C9107FB97}"/>
              </a:ext>
            </a:extLst>
          </p:cNvPr>
          <p:cNvSpPr txBox="1"/>
          <p:nvPr/>
        </p:nvSpPr>
        <p:spPr>
          <a:xfrm>
            <a:off x="4514366" y="2892547"/>
            <a:ext cx="6082767" cy="9310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90" tIns="34290" rIns="34290" bIns="34290" numCol="1" anchor="t">
            <a:spAutoFit/>
          </a:bodyPr>
          <a:lstStyle/>
          <a:p>
            <a:pPr defTabSz="816174">
              <a:defRPr sz="1400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uller Bold" pitchFamily="50" charset="-52"/>
                <a:ea typeface="Tahoma"/>
                <a:cs typeface="Tahoma"/>
                <a:sym typeface="Tahoma"/>
              </a:rPr>
              <a:t>Капитализация Фонда за весь период деятельности</a:t>
            </a:r>
            <a:endParaRPr sz="2800" b="1" dirty="0">
              <a:solidFill>
                <a:schemeClr val="tx1">
                  <a:lumMod val="85000"/>
                  <a:lumOff val="15000"/>
                </a:schemeClr>
              </a:solidFill>
              <a:latin typeface="Muller Bold" pitchFamily="50" charset="-52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0802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B3D4BB-913E-4092-8595-A85418C8A7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" t="4074" r="90105" b="83747"/>
          <a:stretch/>
        </p:blipFill>
        <p:spPr>
          <a:xfrm>
            <a:off x="478179" y="259293"/>
            <a:ext cx="882584" cy="894676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591810"/>
              </p:ext>
            </p:extLst>
          </p:nvPr>
        </p:nvGraphicFramePr>
        <p:xfrm>
          <a:off x="1669132" y="349718"/>
          <a:ext cx="10227694" cy="616698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415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6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063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106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Основные требования</a:t>
                      </a:r>
                      <a:r>
                        <a:rPr lang="ru-RU" sz="2000" baseline="0" dirty="0"/>
                        <a:t> к заемщику </a:t>
                      </a:r>
                      <a:endParaRPr lang="ru-RU" sz="2000" dirty="0"/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Основные требования</a:t>
                      </a:r>
                      <a:r>
                        <a:rPr lang="ru-RU" sz="2000" baseline="0" dirty="0"/>
                        <a:t> к поручителю</a:t>
                      </a:r>
                      <a:endParaRPr lang="ru-RU" sz="2000" dirty="0"/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Основные требования</a:t>
                      </a:r>
                      <a:r>
                        <a:rPr lang="ru-RU" sz="2000" baseline="0" dirty="0"/>
                        <a:t> к залогодателю и залогу</a:t>
                      </a:r>
                      <a:endParaRPr lang="ru-RU" sz="2000" dirty="0"/>
                    </a:p>
                  </a:txBody>
                  <a:tcPr>
                    <a:solidFill>
                      <a:srgbClr val="0076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1726">
                <a:tc>
                  <a:txBody>
                    <a:bodyPr/>
                    <a:lstStyle/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1600" dirty="0">
                          <a:latin typeface="Muller Bold"/>
                        </a:rPr>
                        <a:t>физическое лицо, являющееся гражданином РФ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1600" dirty="0">
                          <a:latin typeface="Muller Bold"/>
                        </a:rPr>
                        <a:t>регистрация</a:t>
                      </a:r>
                      <a:r>
                        <a:rPr lang="ru-RU" sz="1600" baseline="0" dirty="0">
                          <a:latin typeface="Muller Bold"/>
                        </a:rPr>
                        <a:t> и место ведения деятельности – на территории Краснодарского края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1600" dirty="0">
                          <a:latin typeface="Muller Bold"/>
                        </a:rPr>
                        <a:t>максимальный возраст до 75 лет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1600" dirty="0">
                          <a:latin typeface="Muller Bold"/>
                        </a:rPr>
                        <a:t>юридическое лицо, являющееся субъектом малого и среднего предпринимательства или организацией инфраструктуры поддержки малого и среднего 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Muller Bold"/>
                          <a:ea typeface="+mn-ea"/>
                          <a:cs typeface="+mn-cs"/>
                        </a:rPr>
                        <a:t>предпринимательства, </a:t>
                      </a:r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 defTabSz="914400" rtl="0" eaLnBrk="1" latinLnBrk="0" hangingPunct="1">
                        <a:buFontTx/>
                        <a:buChar char="-"/>
                      </a:pP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Muller Bold"/>
                          <a:ea typeface="+mn-ea"/>
                          <a:cs typeface="+mn-cs"/>
                        </a:rPr>
                        <a:t>физическое лицо, являющееся гражданином РФ</a:t>
                      </a:r>
                    </a:p>
                    <a:p>
                      <a:pPr marL="171450" indent="-171450" algn="just" defTabSz="914400" rtl="0" eaLnBrk="1" latinLnBrk="0" hangingPunct="1">
                        <a:buFontTx/>
                        <a:buChar char="-"/>
                      </a:pP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Muller Bold"/>
                          <a:ea typeface="+mn-ea"/>
                          <a:cs typeface="+mn-cs"/>
                        </a:rPr>
                        <a:t>юридическое лицо</a:t>
                      </a:r>
                    </a:p>
                    <a:p>
                      <a:pPr marL="171450" indent="-171450" algn="just" defTabSz="914400" rtl="0" eaLnBrk="1" latinLnBrk="0" hangingPunct="1">
                        <a:buFontTx/>
                        <a:buChar char="-"/>
                      </a:pP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Muller Bold"/>
                          <a:ea typeface="+mn-ea"/>
                          <a:cs typeface="+mn-cs"/>
                        </a:rPr>
                        <a:t>регистрация на территории Краснодарского края</a:t>
                      </a:r>
                    </a:p>
                    <a:p>
                      <a:pPr marL="171450" indent="-171450" algn="just" defTabSz="914400" rtl="0" eaLnBrk="1" latinLnBrk="0" hangingPunct="1">
                        <a:buFontTx/>
                        <a:buChar char="-"/>
                      </a:pP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Muller Bold"/>
                          <a:ea typeface="+mn-ea"/>
                          <a:cs typeface="+mn-cs"/>
                        </a:rPr>
                        <a:t>максимальный возраст до 65 лет</a:t>
                      </a:r>
                    </a:p>
                    <a:p>
                      <a:pPr marL="171450" indent="-171450" algn="just" defTabSz="914400" rtl="0" eaLnBrk="1" latinLnBrk="0" hangingPunct="1">
                        <a:buFontTx/>
                        <a:buChar char="-"/>
                      </a:pP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Muller Bold"/>
                          <a:ea typeface="+mn-ea"/>
                          <a:cs typeface="+mn-cs"/>
                        </a:rPr>
                        <a:t>наличие постоянного места работы, непрерывный стаж на котором составляет не менее 6 месяцев, и/или наличие справки, подтверждающей факт назначения пенсии (с обязательным указанием размера пенсии)</a:t>
                      </a:r>
                    </a:p>
                    <a:p>
                      <a:pPr marL="171450" indent="-171450" algn="just" defTabSz="914400" rtl="0" eaLnBrk="1" latinLnBrk="0" hangingPunct="1">
                        <a:buFontTx/>
                        <a:buChar char="-"/>
                      </a:pP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Muller Bold"/>
                          <a:ea typeface="+mn-ea"/>
                          <a:cs typeface="+mn-cs"/>
                        </a:rPr>
                        <a:t>доход не менее МРОТ</a:t>
                      </a:r>
                    </a:p>
                    <a:p>
                      <a:pPr marL="171450" indent="-171450" algn="just" defTabSz="914400" rtl="0" eaLnBrk="1" latinLnBrk="0" hangingPunct="1">
                        <a:buFontTx/>
                        <a:buChar char="-"/>
                      </a:pPr>
                      <a:endParaRPr lang="ru-RU" sz="1600" kern="1200" baseline="0" dirty="0">
                        <a:solidFill>
                          <a:schemeClr val="dk1"/>
                        </a:solidFill>
                        <a:latin typeface="Muller Bold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 defTabSz="914400" rtl="0" eaLnBrk="1" latinLnBrk="0" hangingPunct="1">
                        <a:buFontTx/>
                        <a:buChar char="-"/>
                      </a:pP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Muller Bold"/>
                          <a:ea typeface="+mn-ea"/>
                          <a:cs typeface="+mn-cs"/>
                        </a:rPr>
                        <a:t>рыночная стоимость залогового имущества должна покрывать размер запрашиваемого займа и процентов</a:t>
                      </a:r>
                    </a:p>
                    <a:p>
                      <a:pPr marL="171450" indent="-171450" algn="just" defTabSz="914400" rtl="0" eaLnBrk="1" latinLnBrk="0" hangingPunct="1">
                        <a:buFontTx/>
                        <a:buChar char="-"/>
                      </a:pP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Muller Bold"/>
                          <a:ea typeface="+mn-ea"/>
                          <a:cs typeface="+mn-cs"/>
                        </a:rPr>
                        <a:t>транспортные средства, не старше 10 лет,  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Muller Bold"/>
                          <a:ea typeface="+mn-ea"/>
                          <a:cs typeface="+mn-cs"/>
                        </a:rPr>
                        <a:t>за исключением самоходных сельскохозяйственных машин (15 лет)</a:t>
                      </a:r>
                    </a:p>
                    <a:p>
                      <a:pPr marL="171450" indent="-171450" algn="just" defTabSz="914400" rtl="0" eaLnBrk="1" latinLnBrk="0" hangingPunct="1">
                        <a:buFontTx/>
                        <a:buChar char="-"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Muller Bold"/>
                          <a:ea typeface="+mn-ea"/>
                          <a:cs typeface="+mn-cs"/>
                        </a:rPr>
                        <a:t>земельные участки</a:t>
                      </a:r>
                    </a:p>
                    <a:p>
                      <a:pPr marL="171450" indent="-171450" algn="just" defTabSz="914400" rtl="0" eaLnBrk="1" latinLnBrk="0" hangingPunct="1">
                        <a:buFontTx/>
                        <a:buChar char="-"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Muller Bold"/>
                          <a:ea typeface="+mn-ea"/>
                          <a:cs typeface="+mn-cs"/>
                        </a:rPr>
                        <a:t>коммерческое</a:t>
                      </a: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Muller Bold"/>
                          <a:ea typeface="+mn-ea"/>
                          <a:cs typeface="+mn-cs"/>
                        </a:rPr>
                        <a:t> недвижимое имущество</a:t>
                      </a:r>
                    </a:p>
                    <a:p>
                      <a:pPr marL="171450" indent="-171450" algn="just" defTabSz="914400" rtl="0" eaLnBrk="1" latinLnBrk="0" hangingPunct="1">
                        <a:buFontTx/>
                        <a:buChar char="-"/>
                      </a:pP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Muller Bold"/>
                          <a:ea typeface="+mn-ea"/>
                          <a:cs typeface="+mn-cs"/>
                        </a:rPr>
                        <a:t>жилое имущество (в котором не зарегистрированы несовершеннолетние дети и/или лица пенсионного возраста)</a:t>
                      </a:r>
                    </a:p>
                    <a:p>
                      <a:pPr marL="171450" indent="-171450" algn="just" defTabSz="914400" rtl="0" eaLnBrk="1" latinLnBrk="0" hangingPunct="1">
                        <a:buFontTx/>
                        <a:buChar char="-"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Muller Bold"/>
                          <a:ea typeface="+mn-ea"/>
                          <a:cs typeface="+mn-cs"/>
                        </a:rPr>
                        <a:t>оборудование (в том числе технологические линии), стоимость приобретения за единицу которых составляет не менее 100 000 руб.,  допустимый возраст 7 лет</a:t>
                      </a:r>
                    </a:p>
                  </a:txBody>
                  <a:tcPr>
                    <a:solidFill>
                      <a:srgbClr val="D6E6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2726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E7E17D-1D57-4FDA-A42D-F7A6725705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"/>
            <a:ext cx="12187238" cy="68570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B54347-4341-409B-992D-EB37B3218D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"/>
            <a:ext cx="12187238" cy="68570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B54E03-CA9C-4CA2-B5C4-A1AE9E7F3E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"/>
            <a:ext cx="12187238" cy="68570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352E66-35F9-3EB4-6E56-328456403E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"/>
            <a:ext cx="12187238" cy="68570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84EE50-7AAB-1ECC-2BF8-DF6CBEAD9F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"/>
            <a:ext cx="12187238" cy="6857036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3032555-6C09-9930-9237-CAF761FA8B77}"/>
              </a:ext>
            </a:extLst>
          </p:cNvPr>
          <p:cNvSpPr/>
          <p:nvPr/>
        </p:nvSpPr>
        <p:spPr>
          <a:xfrm>
            <a:off x="10520125" y="5776112"/>
            <a:ext cx="914399" cy="59526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8,0 %</a:t>
            </a:r>
          </a:p>
          <a:p>
            <a:pPr algn="ctr"/>
            <a:r>
              <a:rPr lang="ru-RU" sz="1400" dirty="0"/>
              <a:t>годовых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421253-4C28-4523-93CF-60E7D30AD2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"/>
            <a:ext cx="12187238" cy="68570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BD3247-EA97-D803-B1FD-A98116FC7D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"/>
            <a:ext cx="12187238" cy="68570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CE324E-F654-AD2C-E8AE-4A9294AD16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82"/>
            <a:ext cx="12187238" cy="685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37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DB768B-2055-4705-9BDC-7232D5A29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4" y="-2"/>
            <a:ext cx="12203622" cy="6855321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8F6D44E-CD36-434C-B63C-D9E54C3CAF85}"/>
              </a:ext>
            </a:extLst>
          </p:cNvPr>
          <p:cNvSpPr/>
          <p:nvPr/>
        </p:nvSpPr>
        <p:spPr>
          <a:xfrm>
            <a:off x="8102852" y="550637"/>
            <a:ext cx="3793403" cy="3692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799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50" charset="-52"/>
              </a:rPr>
              <a:t>Приоритетные направления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5C6E18C-77E5-3101-7FB4-CBD902DD3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0" y="2817223"/>
            <a:ext cx="2295525" cy="2295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086659-8B9F-0A8E-48A0-8E57A21C0C15}"/>
              </a:ext>
            </a:extLst>
          </p:cNvPr>
          <p:cNvSpPr txBox="1"/>
          <p:nvPr/>
        </p:nvSpPr>
        <p:spPr>
          <a:xfrm>
            <a:off x="2858712" y="995398"/>
            <a:ext cx="871176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800" dirty="0">
              <a:latin typeface="Muller Bold"/>
              <a:cs typeface="Times New Roman" panose="02020603050405020304" pitchFamily="18" charset="0"/>
            </a:endParaRPr>
          </a:p>
          <a:p>
            <a:pPr algn="ctr"/>
            <a:r>
              <a:rPr lang="ru-RU" sz="1800" b="1" dirty="0">
                <a:solidFill>
                  <a:schemeClr val="tx1"/>
                </a:solidFill>
                <a:latin typeface="Muller Bold"/>
              </a:rPr>
              <a:t>«СТАРТ»</a:t>
            </a:r>
          </a:p>
          <a:p>
            <a:endParaRPr lang="ru-RU" sz="1800" dirty="0">
              <a:solidFill>
                <a:schemeClr val="tx1"/>
              </a:solidFill>
              <a:latin typeface="Muller Bold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chemeClr val="tx1"/>
                </a:solidFill>
                <a:latin typeface="Muller Bold"/>
                <a:cs typeface="Times New Roman" panose="02020603050405020304" pitchFamily="18" charset="0"/>
              </a:rPr>
              <a:t>Для начинающих субъектов МСП, срок регистрации которых не более 1 года до дня подачи заявления на </a:t>
            </a:r>
            <a:r>
              <a:rPr lang="ru-RU" sz="1800" dirty="0" err="1">
                <a:solidFill>
                  <a:schemeClr val="tx1"/>
                </a:solidFill>
                <a:latin typeface="Muller Bold"/>
                <a:cs typeface="Times New Roman" panose="02020603050405020304" pitchFamily="18" charset="0"/>
              </a:rPr>
              <a:t>займ</a:t>
            </a:r>
            <a:endParaRPr lang="ru-RU" sz="1800" dirty="0">
              <a:solidFill>
                <a:schemeClr val="tx1"/>
              </a:solidFill>
              <a:latin typeface="Muller Bold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id="{7A9C2AB0-AEA8-7347-7C0B-951C89F322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92992"/>
              </p:ext>
            </p:extLst>
          </p:nvPr>
        </p:nvGraphicFramePr>
        <p:xfrm>
          <a:off x="2912288" y="2716142"/>
          <a:ext cx="8880645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8415">
                  <a:extLst>
                    <a:ext uri="{9D8B030D-6E8A-4147-A177-3AD203B41FA5}">
                      <a16:colId xmlns:a16="http://schemas.microsoft.com/office/drawing/2014/main" val="2651099554"/>
                    </a:ext>
                  </a:extLst>
                </a:gridCol>
                <a:gridCol w="1652843">
                  <a:extLst>
                    <a:ext uri="{9D8B030D-6E8A-4147-A177-3AD203B41FA5}">
                      <a16:colId xmlns:a16="http://schemas.microsoft.com/office/drawing/2014/main" val="3021996753"/>
                    </a:ext>
                  </a:extLst>
                </a:gridCol>
                <a:gridCol w="1895543">
                  <a:extLst>
                    <a:ext uri="{9D8B030D-6E8A-4147-A177-3AD203B41FA5}">
                      <a16:colId xmlns:a16="http://schemas.microsoft.com/office/drawing/2014/main" val="1043924449"/>
                    </a:ext>
                  </a:extLst>
                </a:gridCol>
                <a:gridCol w="2309234">
                  <a:extLst>
                    <a:ext uri="{9D8B030D-6E8A-4147-A177-3AD203B41FA5}">
                      <a16:colId xmlns:a16="http://schemas.microsoft.com/office/drawing/2014/main" val="1598984355"/>
                    </a:ext>
                  </a:extLst>
                </a:gridCol>
                <a:gridCol w="1574610">
                  <a:extLst>
                    <a:ext uri="{9D8B030D-6E8A-4147-A177-3AD203B41FA5}">
                      <a16:colId xmlns:a16="http://schemas.microsoft.com/office/drawing/2014/main" val="3540401301"/>
                    </a:ext>
                  </a:extLst>
                </a:gridCol>
              </a:tblGrid>
              <a:tr h="1111948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Срок </a:t>
                      </a:r>
                      <a:r>
                        <a:rPr lang="ru-RU" dirty="0" err="1"/>
                        <a:t>займа,мес</a:t>
                      </a:r>
                      <a:r>
                        <a:rPr lang="ru-RU" dirty="0"/>
                        <a:t>.</a:t>
                      </a:r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Сумма </a:t>
                      </a:r>
                      <a:r>
                        <a:rPr lang="ru-RU" dirty="0" err="1"/>
                        <a:t>займа,руб</a:t>
                      </a:r>
                      <a:r>
                        <a:rPr lang="ru-RU" dirty="0"/>
                        <a:t>.</a:t>
                      </a:r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% ставка по займу</a:t>
                      </a:r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Цели займа</a:t>
                      </a:r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Льготное погашение</a:t>
                      </a:r>
                      <a:br>
                        <a:rPr lang="ru-RU" dirty="0">
                          <a:effectLst/>
                        </a:rPr>
                      </a:br>
                      <a:r>
                        <a:rPr lang="ru-RU" dirty="0">
                          <a:effectLst/>
                        </a:rPr>
                        <a:t>основного долга</a:t>
                      </a:r>
                      <a:endParaRPr lang="ru-RU" dirty="0"/>
                    </a:p>
                  </a:txBody>
                  <a:tcPr>
                    <a:solidFill>
                      <a:srgbClr val="0076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310579"/>
                  </a:ext>
                </a:extLst>
              </a:tr>
              <a:tr h="1298268"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chemeClr val="tx1"/>
                        </a:solidFill>
                        <a:latin typeface="Muller Bold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Muller Bold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от 7 до 36 </a:t>
                      </a:r>
                      <a:endParaRPr lang="ru-RU" dirty="0"/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Muller Bold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Muller Bold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до 3 000 000 </a:t>
                      </a:r>
                      <a:endParaRPr lang="ru-RU" dirty="0"/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Muller Bold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Muller Bold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    2-4 % годовых</a:t>
                      </a:r>
                      <a:endParaRPr lang="ru-RU" dirty="0"/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Muller Bold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оборотных средств 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Muller Bold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основных средств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Muller Bold"/>
                          <a:ea typeface="+mn-ea"/>
                          <a:cs typeface="Times New Roman" panose="02020603050405020304" pitchFamily="18" charset="0"/>
                        </a:rPr>
                        <a:t>оплата арендных платежей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Muller Bold"/>
                          <a:ea typeface="+mn-ea"/>
                          <a:cs typeface="Times New Roman" panose="02020603050405020304" pitchFamily="18" charset="0"/>
                        </a:rPr>
                        <a:t>выплата по передаче прав на франшизу 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Muller Bold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</a:rPr>
                        <a:t>   </a:t>
                      </a:r>
                    </a:p>
                    <a:p>
                      <a:r>
                        <a:rPr lang="ru-RU" dirty="0">
                          <a:effectLst/>
                        </a:rPr>
                        <a:t>до 12 мес.</a:t>
                      </a:r>
                      <a:endParaRPr lang="ru-RU" dirty="0"/>
                    </a:p>
                  </a:txBody>
                  <a:tcPr>
                    <a:solidFill>
                      <a:srgbClr val="D6E6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4998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3945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DB768B-2055-4705-9BDC-7232D5A29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4" y="0"/>
            <a:ext cx="12203622" cy="6855321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8F6D44E-CD36-434C-B63C-D9E54C3CAF85}"/>
              </a:ext>
            </a:extLst>
          </p:cNvPr>
          <p:cNvSpPr/>
          <p:nvPr/>
        </p:nvSpPr>
        <p:spPr>
          <a:xfrm>
            <a:off x="8102852" y="550637"/>
            <a:ext cx="3793403" cy="3692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799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50" charset="-52"/>
              </a:rPr>
              <a:t>Приоритетные направления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A55808-8E1A-AFE5-D73D-8E0DC35807E8}"/>
              </a:ext>
            </a:extLst>
          </p:cNvPr>
          <p:cNvSpPr txBox="1"/>
          <p:nvPr/>
        </p:nvSpPr>
        <p:spPr>
          <a:xfrm>
            <a:off x="3014804" y="1246904"/>
            <a:ext cx="89629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800" b="1" dirty="0">
              <a:latin typeface="Muller Bold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17DCA7D-5BE3-A773-6023-26500E39A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49" y="2647715"/>
            <a:ext cx="2295525" cy="2295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7E3894-0EDB-F5F0-A373-541BDC466197}"/>
              </a:ext>
            </a:extLst>
          </p:cNvPr>
          <p:cNvSpPr txBox="1"/>
          <p:nvPr/>
        </p:nvSpPr>
        <p:spPr>
          <a:xfrm>
            <a:off x="2804547" y="1316367"/>
            <a:ext cx="917318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Muller Bold"/>
              </a:rPr>
              <a:t>«БИЗНЕС-МОЛОДЫХ»</a:t>
            </a:r>
          </a:p>
          <a:p>
            <a:pPr algn="ctr"/>
            <a:endParaRPr lang="ru-RU" sz="2000" b="1" dirty="0">
              <a:solidFill>
                <a:schemeClr val="tx1"/>
              </a:solidFill>
              <a:latin typeface="Muller Bold"/>
            </a:endParaRPr>
          </a:p>
          <a:p>
            <a:pPr algn="just"/>
            <a:r>
              <a:rPr lang="ru-RU" dirty="0">
                <a:solidFill>
                  <a:schemeClr val="tx1"/>
                </a:solidFill>
                <a:latin typeface="Muller Bold"/>
                <a:cs typeface="Times New Roman" panose="02020603050405020304" pitchFamily="18" charset="0"/>
              </a:rPr>
              <a:t>Для начинающих субъектов МСП </a:t>
            </a:r>
            <a:r>
              <a:rPr lang="ru-RU" dirty="0">
                <a:latin typeface="Muller Bold"/>
                <a:cs typeface="Times New Roman" panose="02020603050405020304" pitchFamily="18" charset="0"/>
              </a:rPr>
              <a:t>и </a:t>
            </a:r>
            <a:r>
              <a:rPr lang="ru-RU" dirty="0">
                <a:solidFill>
                  <a:schemeClr val="tx1"/>
                </a:solidFill>
                <a:latin typeface="Muller Bold"/>
                <a:cs typeface="Times New Roman" panose="02020603050405020304" pitchFamily="18" charset="0"/>
              </a:rPr>
              <a:t>самозанятых граждан, созданных гражданами, возраст которых составляет от 18 до 35 лет</a:t>
            </a: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D91C6162-1043-4291-7B85-CD65F9B5DB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542297"/>
              </p:ext>
            </p:extLst>
          </p:nvPr>
        </p:nvGraphicFramePr>
        <p:xfrm>
          <a:off x="2821806" y="2647715"/>
          <a:ext cx="8952273" cy="3750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0098">
                  <a:extLst>
                    <a:ext uri="{9D8B030D-6E8A-4147-A177-3AD203B41FA5}">
                      <a16:colId xmlns:a16="http://schemas.microsoft.com/office/drawing/2014/main" val="2651099554"/>
                    </a:ext>
                  </a:extLst>
                </a:gridCol>
                <a:gridCol w="1666174">
                  <a:extLst>
                    <a:ext uri="{9D8B030D-6E8A-4147-A177-3AD203B41FA5}">
                      <a16:colId xmlns:a16="http://schemas.microsoft.com/office/drawing/2014/main" val="3021996753"/>
                    </a:ext>
                  </a:extLst>
                </a:gridCol>
                <a:gridCol w="2140838">
                  <a:extLst>
                    <a:ext uri="{9D8B030D-6E8A-4147-A177-3AD203B41FA5}">
                      <a16:colId xmlns:a16="http://schemas.microsoft.com/office/drawing/2014/main" val="1043924449"/>
                    </a:ext>
                  </a:extLst>
                </a:gridCol>
                <a:gridCol w="2291866">
                  <a:extLst>
                    <a:ext uri="{9D8B030D-6E8A-4147-A177-3AD203B41FA5}">
                      <a16:colId xmlns:a16="http://schemas.microsoft.com/office/drawing/2014/main" val="1598984355"/>
                    </a:ext>
                  </a:extLst>
                </a:gridCol>
                <a:gridCol w="1393297">
                  <a:extLst>
                    <a:ext uri="{9D8B030D-6E8A-4147-A177-3AD203B41FA5}">
                      <a16:colId xmlns:a16="http://schemas.microsoft.com/office/drawing/2014/main" val="3540401301"/>
                    </a:ext>
                  </a:extLst>
                </a:gridCol>
              </a:tblGrid>
              <a:tr h="1097894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Срок </a:t>
                      </a:r>
                      <a:r>
                        <a:rPr lang="ru-RU" dirty="0" err="1"/>
                        <a:t>займа,мес</a:t>
                      </a:r>
                      <a:r>
                        <a:rPr lang="ru-RU" dirty="0"/>
                        <a:t>.</a:t>
                      </a:r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Сумма </a:t>
                      </a:r>
                      <a:r>
                        <a:rPr lang="ru-RU" dirty="0" err="1"/>
                        <a:t>займа,руб</a:t>
                      </a:r>
                      <a:r>
                        <a:rPr lang="ru-RU" dirty="0"/>
                        <a:t>.</a:t>
                      </a:r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% ставка по займу</a:t>
                      </a:r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Цели займа</a:t>
                      </a:r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Льготное погашение</a:t>
                      </a:r>
                      <a:br>
                        <a:rPr lang="ru-RU" dirty="0">
                          <a:effectLst/>
                        </a:rPr>
                      </a:br>
                      <a:r>
                        <a:rPr lang="ru-RU" dirty="0">
                          <a:effectLst/>
                        </a:rPr>
                        <a:t>основного долга</a:t>
                      </a:r>
                      <a:endParaRPr lang="ru-RU" dirty="0"/>
                    </a:p>
                  </a:txBody>
                  <a:tcPr>
                    <a:solidFill>
                      <a:srgbClr val="0076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310579"/>
                  </a:ext>
                </a:extLst>
              </a:tr>
              <a:tr h="2561754"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chemeClr val="tx1"/>
                        </a:solidFill>
                        <a:latin typeface="Muller Bold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Muller Bold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от 3 до 36 </a:t>
                      </a:r>
                      <a:endParaRPr lang="ru-RU" dirty="0"/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Muller Bold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Muller Bold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до 3 000 000 </a:t>
                      </a:r>
                      <a:endParaRPr lang="ru-RU" dirty="0"/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Muller Bold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Muller Bold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    0,1 % годовых</a:t>
                      </a:r>
                      <a:endParaRPr lang="ru-RU" dirty="0"/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Muller Bold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оборотных средств 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Muller Bold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основных средств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Muller Bold"/>
                          <a:ea typeface="+mn-ea"/>
                          <a:cs typeface="Times New Roman" panose="02020603050405020304" pitchFamily="18" charset="0"/>
                        </a:rPr>
                        <a:t>оплата арендных платежей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Muller Bold"/>
                          <a:ea typeface="+mn-ea"/>
                          <a:cs typeface="Times New Roman" panose="02020603050405020304" pitchFamily="18" charset="0"/>
                        </a:rPr>
                        <a:t>выплата по передаче прав на франшизу 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Muller Bold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</a:rPr>
                        <a:t>    </a:t>
                      </a:r>
                    </a:p>
                    <a:p>
                      <a:r>
                        <a:rPr lang="ru-RU" dirty="0">
                          <a:effectLst/>
                        </a:rPr>
                        <a:t>до 12 мес.</a:t>
                      </a:r>
                      <a:endParaRPr lang="ru-RU" dirty="0"/>
                    </a:p>
                  </a:txBody>
                  <a:tcPr>
                    <a:solidFill>
                      <a:srgbClr val="D6E6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4998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0087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DB768B-2055-4705-9BDC-7232D5A29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4" y="0"/>
            <a:ext cx="12203622" cy="6855321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8F6D44E-CD36-434C-B63C-D9E54C3CAF85}"/>
              </a:ext>
            </a:extLst>
          </p:cNvPr>
          <p:cNvSpPr/>
          <p:nvPr/>
        </p:nvSpPr>
        <p:spPr>
          <a:xfrm>
            <a:off x="8102852" y="550637"/>
            <a:ext cx="3793403" cy="3692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799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50" charset="-52"/>
              </a:rPr>
              <a:t>Приоритетные направления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A55808-8E1A-AFE5-D73D-8E0DC35807E8}"/>
              </a:ext>
            </a:extLst>
          </p:cNvPr>
          <p:cNvSpPr txBox="1"/>
          <p:nvPr/>
        </p:nvSpPr>
        <p:spPr>
          <a:xfrm>
            <a:off x="3014804" y="1246904"/>
            <a:ext cx="89629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800" b="1" dirty="0">
              <a:latin typeface="Muller 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7E3894-0EDB-F5F0-A373-541BDC466197}"/>
              </a:ext>
            </a:extLst>
          </p:cNvPr>
          <p:cNvSpPr txBox="1"/>
          <p:nvPr/>
        </p:nvSpPr>
        <p:spPr>
          <a:xfrm>
            <a:off x="2606609" y="977575"/>
            <a:ext cx="917318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Muller Bold"/>
              </a:rPr>
              <a:t>«БИЗНЕС МОЛОДЫХ. ВТОРОЙ ШАГ»</a:t>
            </a:r>
          </a:p>
          <a:p>
            <a:pPr algn="ctr"/>
            <a:endParaRPr lang="ru-RU" sz="2000" b="1" dirty="0">
              <a:solidFill>
                <a:schemeClr val="tx1"/>
              </a:solidFill>
              <a:latin typeface="Muller Bold"/>
            </a:endParaRPr>
          </a:p>
          <a:p>
            <a:pPr algn="just"/>
            <a:r>
              <a:rPr lang="ru-RU" dirty="0">
                <a:solidFill>
                  <a:schemeClr val="tx1"/>
                </a:solidFill>
                <a:latin typeface="Muller Bold"/>
                <a:cs typeface="Times New Roman" panose="02020603050405020304" pitchFamily="18" charset="0"/>
              </a:rPr>
              <a:t>Для субъектов МСП </a:t>
            </a:r>
            <a:r>
              <a:rPr lang="ru-RU" dirty="0">
                <a:latin typeface="Muller Bold"/>
                <a:cs typeface="Times New Roman" panose="02020603050405020304" pitchFamily="18" charset="0"/>
              </a:rPr>
              <a:t>и </a:t>
            </a:r>
            <a:r>
              <a:rPr lang="ru-RU" dirty="0">
                <a:solidFill>
                  <a:schemeClr val="tx1"/>
                </a:solidFill>
                <a:latin typeface="Muller Bold"/>
                <a:cs typeface="Times New Roman" panose="02020603050405020304" pitchFamily="18" charset="0"/>
              </a:rPr>
              <a:t>самозанятых граждан, ранее получивших в Фонде </a:t>
            </a:r>
            <a:r>
              <a:rPr lang="ru-RU" dirty="0" err="1">
                <a:solidFill>
                  <a:schemeClr val="tx1"/>
                </a:solidFill>
                <a:latin typeface="Muller Bold"/>
                <a:cs typeface="Times New Roman" panose="02020603050405020304" pitchFamily="18" charset="0"/>
              </a:rPr>
              <a:t>займ</a:t>
            </a:r>
            <a:r>
              <a:rPr lang="ru-RU" dirty="0">
                <a:solidFill>
                  <a:schemeClr val="tx1"/>
                </a:solidFill>
                <a:latin typeface="Muller Bold"/>
                <a:cs typeface="Times New Roman" panose="02020603050405020304" pitchFamily="18" charset="0"/>
              </a:rPr>
              <a:t> «Бизнес-молодых» и осуществивших его погашение</a:t>
            </a: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D91C6162-1043-4291-7B85-CD65F9B5DB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295133"/>
              </p:ext>
            </p:extLst>
          </p:nvPr>
        </p:nvGraphicFramePr>
        <p:xfrm>
          <a:off x="2606609" y="2239459"/>
          <a:ext cx="917100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5772">
                  <a:extLst>
                    <a:ext uri="{9D8B030D-6E8A-4147-A177-3AD203B41FA5}">
                      <a16:colId xmlns:a16="http://schemas.microsoft.com/office/drawing/2014/main" val="2651099554"/>
                    </a:ext>
                  </a:extLst>
                </a:gridCol>
                <a:gridCol w="1706883">
                  <a:extLst>
                    <a:ext uri="{9D8B030D-6E8A-4147-A177-3AD203B41FA5}">
                      <a16:colId xmlns:a16="http://schemas.microsoft.com/office/drawing/2014/main" val="3021996753"/>
                    </a:ext>
                  </a:extLst>
                </a:gridCol>
                <a:gridCol w="2193144">
                  <a:extLst>
                    <a:ext uri="{9D8B030D-6E8A-4147-A177-3AD203B41FA5}">
                      <a16:colId xmlns:a16="http://schemas.microsoft.com/office/drawing/2014/main" val="1043924449"/>
                    </a:ext>
                  </a:extLst>
                </a:gridCol>
                <a:gridCol w="2347863">
                  <a:extLst>
                    <a:ext uri="{9D8B030D-6E8A-4147-A177-3AD203B41FA5}">
                      <a16:colId xmlns:a16="http://schemas.microsoft.com/office/drawing/2014/main" val="1598984355"/>
                    </a:ext>
                  </a:extLst>
                </a:gridCol>
                <a:gridCol w="1427338">
                  <a:extLst>
                    <a:ext uri="{9D8B030D-6E8A-4147-A177-3AD203B41FA5}">
                      <a16:colId xmlns:a16="http://schemas.microsoft.com/office/drawing/2014/main" val="3540401301"/>
                    </a:ext>
                  </a:extLst>
                </a:gridCol>
              </a:tblGrid>
              <a:tr h="1097894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Срок </a:t>
                      </a:r>
                      <a:r>
                        <a:rPr lang="ru-RU" dirty="0" err="1"/>
                        <a:t>займа,мес</a:t>
                      </a:r>
                      <a:r>
                        <a:rPr lang="ru-RU" dirty="0"/>
                        <a:t>.</a:t>
                      </a:r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Сумма </a:t>
                      </a:r>
                      <a:r>
                        <a:rPr lang="ru-RU" dirty="0" err="1"/>
                        <a:t>займа,руб</a:t>
                      </a:r>
                      <a:r>
                        <a:rPr lang="ru-RU" dirty="0"/>
                        <a:t>.</a:t>
                      </a:r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% ставка по займу</a:t>
                      </a:r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Цели займа</a:t>
                      </a:r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Льготное погашение</a:t>
                      </a:r>
                      <a:br>
                        <a:rPr lang="ru-RU" dirty="0">
                          <a:effectLst/>
                        </a:rPr>
                      </a:br>
                      <a:r>
                        <a:rPr lang="ru-RU" dirty="0">
                          <a:effectLst/>
                        </a:rPr>
                        <a:t>основного долга</a:t>
                      </a:r>
                      <a:endParaRPr lang="ru-RU" dirty="0"/>
                    </a:p>
                  </a:txBody>
                  <a:tcPr>
                    <a:solidFill>
                      <a:srgbClr val="0076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310579"/>
                  </a:ext>
                </a:extLst>
              </a:tr>
              <a:tr h="2561754"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chemeClr val="tx1"/>
                        </a:solidFill>
                        <a:latin typeface="Muller Bold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Muller Bold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от 3 до 36 </a:t>
                      </a:r>
                      <a:endParaRPr lang="ru-RU" dirty="0"/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Muller Bold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Muller Bold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до 5 000 000 -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Bold"/>
                          <a:ea typeface="Open Sans Semibold" panose="020B0706030804020204" pitchFamily="34" charset="0"/>
                          <a:cs typeface="Times New Roman" panose="02020603050405020304" pitchFamily="18" charset="0"/>
                        </a:rPr>
                        <a:t>для субъектов МСП</a:t>
                      </a:r>
                    </a:p>
                    <a:p>
                      <a:pPr algn="ctr"/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Muller Bold"/>
                          <a:ea typeface="Open Sans Semibold" panose="020B0706030804020204" pitchFamily="34" charset="0"/>
                          <a:cs typeface="Times New Roman" panose="02020603050405020304" pitchFamily="18" charset="0"/>
                        </a:rPr>
                        <a:t>до 500 000 –</a:t>
                      </a:r>
                    </a:p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Bold"/>
                          <a:ea typeface="Open Sans Semibold" panose="020B0706030804020204" pitchFamily="34" charset="0"/>
                          <a:cs typeface="Times New Roman" panose="02020603050405020304" pitchFamily="18" charset="0"/>
                        </a:rPr>
                        <a:t>для самозанятых граждан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Bold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Muller Bold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Muller Bold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    1 % годовых</a:t>
                      </a:r>
                      <a:endParaRPr lang="ru-RU" dirty="0"/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Bold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оборотных средств 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Bold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основных средств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Muller Bold"/>
                          <a:ea typeface="+mn-ea"/>
                          <a:cs typeface="Times New Roman" panose="02020603050405020304" pitchFamily="18" charset="0"/>
                        </a:rPr>
                        <a:t>оплата арендных платежей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Muller Light" pitchFamily="50" charset="-5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компьютерной техники, программного обеспечения и лицензий к программам и т.д.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Muller Bold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</a:rPr>
                        <a:t>    </a:t>
                      </a:r>
                    </a:p>
                    <a:p>
                      <a:r>
                        <a:rPr lang="ru-RU" dirty="0">
                          <a:effectLst/>
                        </a:rPr>
                        <a:t>до 12 мес.</a:t>
                      </a:r>
                      <a:endParaRPr lang="ru-RU" dirty="0"/>
                    </a:p>
                  </a:txBody>
                  <a:tcPr>
                    <a:solidFill>
                      <a:srgbClr val="D6E6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499895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85FE57-FB02-7373-6D45-18CFD13BB1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29" y="3129380"/>
            <a:ext cx="2093285" cy="156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134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DB768B-2055-4705-9BDC-7232D5A29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4" y="0"/>
            <a:ext cx="12203622" cy="6855321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8F6D44E-CD36-434C-B63C-D9E54C3CAF85}"/>
              </a:ext>
            </a:extLst>
          </p:cNvPr>
          <p:cNvSpPr/>
          <p:nvPr/>
        </p:nvSpPr>
        <p:spPr>
          <a:xfrm>
            <a:off x="8010700" y="536712"/>
            <a:ext cx="3793403" cy="3692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799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50" charset="-52"/>
              </a:rPr>
              <a:t>Приоритетные направления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994F0E4-F6AC-D643-005A-8C936515A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98" y="2831961"/>
            <a:ext cx="2295525" cy="2295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A4393-6E9B-6AA7-C211-60CF5C23EDE3}"/>
              </a:ext>
            </a:extLst>
          </p:cNvPr>
          <p:cNvSpPr txBox="1"/>
          <p:nvPr/>
        </p:nvSpPr>
        <p:spPr>
          <a:xfrm>
            <a:off x="3945445" y="1547038"/>
            <a:ext cx="616541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Muller Bold"/>
              </a:rPr>
              <a:t>«САМОЗАНЯТЫЙ»</a:t>
            </a:r>
          </a:p>
          <a:p>
            <a:pPr algn="ctr"/>
            <a:endParaRPr lang="ru-RU" sz="2000" b="1" dirty="0">
              <a:solidFill>
                <a:schemeClr val="tx1"/>
              </a:solidFill>
              <a:latin typeface="Muller Bold"/>
            </a:endParaRPr>
          </a:p>
          <a:p>
            <a:r>
              <a:rPr lang="ru-RU" sz="1800" dirty="0">
                <a:solidFill>
                  <a:schemeClr val="tx1"/>
                </a:solidFill>
                <a:latin typeface="Muller Bold"/>
                <a:cs typeface="Times New Roman" panose="02020603050405020304" pitchFamily="18" charset="0"/>
              </a:rPr>
              <a:t>Для самозанятых граждан</a:t>
            </a: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7F8C5FB3-3C6F-BBFB-7302-8ABBC1D2F7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807757"/>
              </p:ext>
            </p:extLst>
          </p:nvPr>
        </p:nvGraphicFramePr>
        <p:xfrm>
          <a:off x="2937104" y="2831961"/>
          <a:ext cx="8711763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0871">
                  <a:extLst>
                    <a:ext uri="{9D8B030D-6E8A-4147-A177-3AD203B41FA5}">
                      <a16:colId xmlns:a16="http://schemas.microsoft.com/office/drawing/2014/main" val="2651099554"/>
                    </a:ext>
                  </a:extLst>
                </a:gridCol>
                <a:gridCol w="1621411">
                  <a:extLst>
                    <a:ext uri="{9D8B030D-6E8A-4147-A177-3AD203B41FA5}">
                      <a16:colId xmlns:a16="http://schemas.microsoft.com/office/drawing/2014/main" val="3021996753"/>
                    </a:ext>
                  </a:extLst>
                </a:gridCol>
                <a:gridCol w="2083323">
                  <a:extLst>
                    <a:ext uri="{9D8B030D-6E8A-4147-A177-3AD203B41FA5}">
                      <a16:colId xmlns:a16="http://schemas.microsoft.com/office/drawing/2014/main" val="1043924449"/>
                    </a:ext>
                  </a:extLst>
                </a:gridCol>
                <a:gridCol w="2060366">
                  <a:extLst>
                    <a:ext uri="{9D8B030D-6E8A-4147-A177-3AD203B41FA5}">
                      <a16:colId xmlns:a16="http://schemas.microsoft.com/office/drawing/2014/main" val="1598984355"/>
                    </a:ext>
                  </a:extLst>
                </a:gridCol>
                <a:gridCol w="1525792">
                  <a:extLst>
                    <a:ext uri="{9D8B030D-6E8A-4147-A177-3AD203B41FA5}">
                      <a16:colId xmlns:a16="http://schemas.microsoft.com/office/drawing/2014/main" val="3540401301"/>
                    </a:ext>
                  </a:extLst>
                </a:gridCol>
              </a:tblGrid>
              <a:tr h="803763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Срок </a:t>
                      </a:r>
                      <a:r>
                        <a:rPr lang="ru-RU" dirty="0" err="1"/>
                        <a:t>займа,мес</a:t>
                      </a:r>
                      <a:r>
                        <a:rPr lang="ru-RU" dirty="0"/>
                        <a:t>.</a:t>
                      </a:r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Сумма </a:t>
                      </a:r>
                      <a:r>
                        <a:rPr lang="ru-RU" dirty="0" err="1"/>
                        <a:t>займа,руб</a:t>
                      </a:r>
                      <a:r>
                        <a:rPr lang="ru-RU" dirty="0"/>
                        <a:t>.</a:t>
                      </a:r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% ставка по займу</a:t>
                      </a:r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Цели займа</a:t>
                      </a:r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Льготное погашение</a:t>
                      </a:r>
                      <a:br>
                        <a:rPr lang="ru-RU" dirty="0">
                          <a:effectLst/>
                        </a:rPr>
                      </a:br>
                      <a:r>
                        <a:rPr lang="ru-RU" dirty="0">
                          <a:effectLst/>
                        </a:rPr>
                        <a:t>основного долга</a:t>
                      </a:r>
                      <a:endParaRPr lang="ru-RU" dirty="0"/>
                    </a:p>
                  </a:txBody>
                  <a:tcPr>
                    <a:solidFill>
                      <a:srgbClr val="0076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310579"/>
                  </a:ext>
                </a:extLst>
              </a:tr>
              <a:tr h="1916664"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chemeClr val="tx1"/>
                        </a:solidFill>
                        <a:latin typeface="Muller Bold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Muller Bold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от 3 до 36 </a:t>
                      </a:r>
                      <a:endParaRPr lang="ru-RU" dirty="0"/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Muller Bold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Muller Bold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до  500 000 </a:t>
                      </a:r>
                      <a:endParaRPr lang="ru-RU" dirty="0"/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Muller Bold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Muller Bold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    1-3% годовых</a:t>
                      </a:r>
                      <a:endParaRPr lang="ru-RU" dirty="0"/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Muller Bold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на цели связанные с организацией, осуществлением и развитием профессиональной деятельности самозанятых граждан</a:t>
                      </a:r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</a:rPr>
                        <a:t>    до 6 мес.</a:t>
                      </a:r>
                      <a:endParaRPr lang="ru-RU" dirty="0"/>
                    </a:p>
                  </a:txBody>
                  <a:tcPr>
                    <a:solidFill>
                      <a:srgbClr val="D6E6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4998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1067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DB768B-2055-4705-9BDC-7232D5A29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4" y="0"/>
            <a:ext cx="12203622" cy="6855321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8F6D44E-CD36-434C-B63C-D9E54C3CAF85}"/>
              </a:ext>
            </a:extLst>
          </p:cNvPr>
          <p:cNvSpPr/>
          <p:nvPr/>
        </p:nvSpPr>
        <p:spPr>
          <a:xfrm>
            <a:off x="8093799" y="501421"/>
            <a:ext cx="3793403" cy="3692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799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50" charset="-52"/>
              </a:rPr>
              <a:t>Приоритетные направления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D033E92-D620-984F-A949-5A49D3EC8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53" y="2704418"/>
            <a:ext cx="2295525" cy="2295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2A5DC1-C849-F35E-5E5B-C35D363240E2}"/>
              </a:ext>
            </a:extLst>
          </p:cNvPr>
          <p:cNvSpPr txBox="1"/>
          <p:nvPr/>
        </p:nvSpPr>
        <p:spPr>
          <a:xfrm>
            <a:off x="2646973" y="995852"/>
            <a:ext cx="8772808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chemeClr val="tx1"/>
              </a:solidFill>
              <a:latin typeface="Muller Bold"/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Muller Bold"/>
              </a:rPr>
              <a:t>«СОЦИАЛЬНЫЙ»</a:t>
            </a:r>
          </a:p>
          <a:p>
            <a:pPr algn="just"/>
            <a:r>
              <a:rPr lang="ru-RU" sz="1800" dirty="0">
                <a:solidFill>
                  <a:schemeClr val="tx1"/>
                </a:solidFill>
                <a:latin typeface="Muller Bold"/>
                <a:cs typeface="Times New Roman" panose="02020603050405020304" pitchFamily="18" charset="0"/>
              </a:rPr>
              <a:t>Для предпринимателей, признанных социальным предприятием в соответствии с Федеральным законом от 24.07.2007г. № 209-ФЗ «О развитии малого и среднего предпринимательства в Российской Федерации»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BF809ED-9F8F-8547-CD55-42278A5570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360083"/>
              </p:ext>
            </p:extLst>
          </p:nvPr>
        </p:nvGraphicFramePr>
        <p:xfrm>
          <a:off x="2720615" y="2622391"/>
          <a:ext cx="8940343" cy="3660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8152">
                  <a:extLst>
                    <a:ext uri="{9D8B030D-6E8A-4147-A177-3AD203B41FA5}">
                      <a16:colId xmlns:a16="http://schemas.microsoft.com/office/drawing/2014/main" val="2651099554"/>
                    </a:ext>
                  </a:extLst>
                </a:gridCol>
                <a:gridCol w="1663954">
                  <a:extLst>
                    <a:ext uri="{9D8B030D-6E8A-4147-A177-3AD203B41FA5}">
                      <a16:colId xmlns:a16="http://schemas.microsoft.com/office/drawing/2014/main" val="3021996753"/>
                    </a:ext>
                  </a:extLst>
                </a:gridCol>
                <a:gridCol w="2038087">
                  <a:extLst>
                    <a:ext uri="{9D8B030D-6E8A-4147-A177-3AD203B41FA5}">
                      <a16:colId xmlns:a16="http://schemas.microsoft.com/office/drawing/2014/main" val="1043924449"/>
                    </a:ext>
                  </a:extLst>
                </a:gridCol>
                <a:gridCol w="2214324">
                  <a:extLst>
                    <a:ext uri="{9D8B030D-6E8A-4147-A177-3AD203B41FA5}">
                      <a16:colId xmlns:a16="http://schemas.microsoft.com/office/drawing/2014/main" val="1598984355"/>
                    </a:ext>
                  </a:extLst>
                </a:gridCol>
                <a:gridCol w="1565826">
                  <a:extLst>
                    <a:ext uri="{9D8B030D-6E8A-4147-A177-3AD203B41FA5}">
                      <a16:colId xmlns:a16="http://schemas.microsoft.com/office/drawing/2014/main" val="3540401301"/>
                    </a:ext>
                  </a:extLst>
                </a:gridCol>
              </a:tblGrid>
              <a:tr h="1137342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Срок </a:t>
                      </a:r>
                      <a:r>
                        <a:rPr lang="ru-RU" dirty="0" err="1"/>
                        <a:t>займа,мес</a:t>
                      </a:r>
                      <a:r>
                        <a:rPr lang="ru-RU" dirty="0"/>
                        <a:t>.</a:t>
                      </a:r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Сумма </a:t>
                      </a:r>
                      <a:r>
                        <a:rPr lang="ru-RU" dirty="0" err="1"/>
                        <a:t>займа,руб</a:t>
                      </a:r>
                      <a:r>
                        <a:rPr lang="ru-RU" dirty="0"/>
                        <a:t>.</a:t>
                      </a:r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% ставка по займу</a:t>
                      </a:r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Цели займа</a:t>
                      </a:r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Льготное погашение</a:t>
                      </a:r>
                      <a:br>
                        <a:rPr lang="ru-RU" dirty="0">
                          <a:effectLst/>
                        </a:rPr>
                      </a:br>
                      <a:r>
                        <a:rPr lang="ru-RU" dirty="0">
                          <a:effectLst/>
                        </a:rPr>
                        <a:t>основного долга</a:t>
                      </a:r>
                      <a:endParaRPr lang="ru-RU" dirty="0"/>
                    </a:p>
                  </a:txBody>
                  <a:tcPr>
                    <a:solidFill>
                      <a:srgbClr val="0076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310579"/>
                  </a:ext>
                </a:extLst>
              </a:tr>
              <a:tr h="2471386"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chemeClr val="tx1"/>
                        </a:solidFill>
                        <a:latin typeface="Muller Bold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Muller Bold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от 3 до 36 </a:t>
                      </a:r>
                      <a:endParaRPr lang="ru-RU" dirty="0"/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Muller Bold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Muller Bold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до 5 000 000 </a:t>
                      </a:r>
                      <a:endParaRPr lang="ru-RU" dirty="0"/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Muller Bold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Muller Bold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  0,1 -2 % годовых</a:t>
                      </a:r>
                      <a:endParaRPr lang="ru-RU" dirty="0"/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latin typeface="Muller Bold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приобретение оборотных средств    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latin typeface="Muller Bold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приобретение основных средств           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ru-RU" sz="1500" kern="1200" dirty="0">
                          <a:solidFill>
                            <a:schemeClr val="tx1"/>
                          </a:solidFill>
                          <a:latin typeface="Muller Bold"/>
                          <a:ea typeface="+mn-ea"/>
                          <a:cs typeface="Times New Roman" panose="02020603050405020304" pitchFamily="18" charset="0"/>
                        </a:rPr>
                        <a:t>- оплата арендных платежей</a:t>
                      </a:r>
                    </a:p>
                    <a:p>
                      <a:pPr algn="l"/>
                      <a:r>
                        <a:rPr lang="ru-RU" sz="1500" kern="1200" dirty="0">
                          <a:solidFill>
                            <a:schemeClr val="tx1"/>
                          </a:solidFill>
                          <a:latin typeface="Muller Bold"/>
                          <a:ea typeface="+mn-ea"/>
                          <a:cs typeface="Times New Roman" panose="02020603050405020304" pitchFamily="18" charset="0"/>
                        </a:rPr>
                        <a:t>- выплата заработной платы работникам за  период не более 6 месяцев</a:t>
                      </a:r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</a:rPr>
                        <a:t>   </a:t>
                      </a:r>
                    </a:p>
                    <a:p>
                      <a:r>
                        <a:rPr lang="ru-RU" dirty="0">
                          <a:effectLst/>
                        </a:rPr>
                        <a:t> до 6 мес.</a:t>
                      </a:r>
                      <a:endParaRPr lang="ru-RU" dirty="0"/>
                    </a:p>
                  </a:txBody>
                  <a:tcPr>
                    <a:solidFill>
                      <a:srgbClr val="D6E6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4998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78989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16744</TotalTime>
  <Words>958</Words>
  <Application>Microsoft Office PowerPoint</Application>
  <PresentationFormat>Произвольный</PresentationFormat>
  <Paragraphs>187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Muller Bold</vt:lpstr>
      <vt:lpstr>Muller Light</vt:lpstr>
      <vt:lpstr>Myriad Pro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Инжиниринговый центр Фонда развития бизнеса Краснодарского края</dc:title>
  <dc:creator>Мария (дизайнер)</dc:creator>
  <cp:lastModifiedBy>Пользователь</cp:lastModifiedBy>
  <cp:revision>274</cp:revision>
  <cp:lastPrinted>2023-07-03T09:40:23Z</cp:lastPrinted>
  <dcterms:created xsi:type="dcterms:W3CDTF">2018-07-16T14:46:52Z</dcterms:created>
  <dcterms:modified xsi:type="dcterms:W3CDTF">2024-02-20T12:38:14Z</dcterms:modified>
</cp:coreProperties>
</file>