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6" r:id="rId1"/>
  </p:sldMasterIdLst>
  <p:notesMasterIdLst>
    <p:notesMasterId r:id="rId16"/>
  </p:notesMasterIdLst>
  <p:sldIdLst>
    <p:sldId id="256" r:id="rId2"/>
    <p:sldId id="297" r:id="rId3"/>
    <p:sldId id="300" r:id="rId4"/>
    <p:sldId id="275" r:id="rId5"/>
    <p:sldId id="277" r:id="rId6"/>
    <p:sldId id="281" r:id="rId7"/>
    <p:sldId id="308" r:id="rId8"/>
    <p:sldId id="287" r:id="rId9"/>
    <p:sldId id="326" r:id="rId10"/>
    <p:sldId id="321" r:id="rId11"/>
    <p:sldId id="327" r:id="rId12"/>
    <p:sldId id="324" r:id="rId13"/>
    <p:sldId id="312" r:id="rId14"/>
    <p:sldId id="322" r:id="rId15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никова Елена Геннадьевна" initials="ЧЕГ" lastIdx="0" clrIdx="0">
    <p:extLst>
      <p:ext uri="{19B8F6BF-5375-455C-9EA6-DF929625EA0E}">
        <p15:presenceInfo xmlns:p15="http://schemas.microsoft.com/office/powerpoint/2012/main" userId="S-1-5-21-1118848360-2769129791-2635954401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0000"/>
    <a:srgbClr val="C10706"/>
    <a:srgbClr val="C00000"/>
    <a:srgbClr val="FF9900"/>
    <a:srgbClr val="7DA82B"/>
    <a:srgbClr val="D0DFB0"/>
    <a:srgbClr val="930000"/>
    <a:srgbClr val="73081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6987" autoAdjust="0"/>
  </p:normalViewPr>
  <p:slideViewPr>
    <p:cSldViewPr>
      <p:cViewPr varScale="1">
        <p:scale>
          <a:sx n="112" d="100"/>
          <a:sy n="112" d="100"/>
        </p:scale>
        <p:origin x="15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26533-074F-4C8B-B995-2697B3BDE38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D8CFE7-1789-4FFD-966E-83124C770D76}">
      <dgm:prSet phldrT="[Текст]" custT="1"/>
      <dgm:spPr/>
      <dgm:t>
        <a:bodyPr/>
        <a:lstStyle/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CA541DFA-BB9E-4C3F-9239-D3F8DF526339}" type="par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164578DD-4D3F-4A58-B017-02A5B7D9F21B}" type="sib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F8A8979E-B8B6-4641-9B53-5F7BFC9AC65E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cap="none" spc="0" dirty="0">
            <a:ln w="0"/>
            <a:solidFill>
              <a:schemeClr val="tx1"/>
            </a:solidFill>
            <a:effectLst/>
          </a:endParaRPr>
        </a:p>
      </dgm:t>
    </dgm:pt>
    <dgm:pt modelId="{ECF4C187-0D66-4ACA-ADFD-7D5BBB657481}" type="par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B879380-5481-444D-B046-AA17F633E973}" type="sib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4FACCB73-961A-4285-821A-ECD1D087C150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algn="l"/>
          <a:endParaRPr lang="ru-RU" sz="11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endParaRPr lang="ru-RU" sz="1100" b="1" cap="none" spc="0" dirty="0">
            <a:ln w="0"/>
            <a:solidFill>
              <a:schemeClr val="tx1"/>
            </a:solidFill>
            <a:effectLst/>
          </a:endParaRPr>
        </a:p>
      </dgm:t>
    </dgm:pt>
    <dgm:pt modelId="{5EF2C5EF-D600-4E81-9F91-ECA104711B3A}" type="par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8D676E6E-576C-4F41-93A3-26F8BB964442}" type="sib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F3617CB-3834-41EA-83DC-C365B78371A2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algn="l"/>
          <a:endParaRPr lang="ru-RU" sz="1400" b="1" cap="none" spc="0" dirty="0">
            <a:ln w="0"/>
            <a:solidFill>
              <a:schemeClr val="tx1"/>
            </a:solidFill>
            <a:effectLst/>
          </a:endParaRPr>
        </a:p>
      </dgm:t>
    </dgm:pt>
    <dgm:pt modelId="{14C1D773-2C39-4B44-8B6D-9933E6EF7A3E}" type="sib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E9505254-76C6-4957-BCBB-3DD01D9DE571}" type="par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7098E064-7180-4FFA-8837-685C1832BC4B}" type="pres">
      <dgm:prSet presAssocID="{45226533-074F-4C8B-B995-2697B3BDE3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E536AF-8759-42D2-A5E2-A4614F576BE5}" type="pres">
      <dgm:prSet presAssocID="{35D8CFE7-1789-4FFD-966E-83124C770D76}" presName="composite" presStyleCnt="0"/>
      <dgm:spPr/>
    </dgm:pt>
    <dgm:pt modelId="{D4713B46-6585-4326-BA44-3B762B45A96D}" type="pres">
      <dgm:prSet presAssocID="{35D8CFE7-1789-4FFD-966E-83124C770D76}" presName="LShape" presStyleLbl="alignNode1" presStyleIdx="0" presStyleCnt="7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0C0E8B0-3C74-4147-9619-83E6E091E19B}" type="pres">
      <dgm:prSet presAssocID="{35D8CFE7-1789-4FFD-966E-83124C770D7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1E2D-25A6-42BF-99DD-2D2FFA326D26}" type="pres">
      <dgm:prSet presAssocID="{35D8CFE7-1789-4FFD-966E-83124C770D76}" presName="Triangle" presStyleLbl="alignNode1" presStyleIdx="1" presStyleCnt="7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B64E32C1-7D9A-406B-9127-8B28C0C2F0F0}" type="pres">
      <dgm:prSet presAssocID="{164578DD-4D3F-4A58-B017-02A5B7D9F21B}" presName="sibTrans" presStyleCnt="0"/>
      <dgm:spPr/>
    </dgm:pt>
    <dgm:pt modelId="{0256BBB0-70A3-43AF-A61B-284F6AF5CDD4}" type="pres">
      <dgm:prSet presAssocID="{164578DD-4D3F-4A58-B017-02A5B7D9F21B}" presName="space" presStyleCnt="0"/>
      <dgm:spPr/>
    </dgm:pt>
    <dgm:pt modelId="{8E3B7420-15FD-44E7-8AF3-731D1867B1EB}" type="pres">
      <dgm:prSet presAssocID="{F8A8979E-B8B6-4641-9B53-5F7BFC9AC65E}" presName="composite" presStyleCnt="0"/>
      <dgm:spPr/>
    </dgm:pt>
    <dgm:pt modelId="{2DD193CD-E43C-45F8-AC27-D30A3E98EE43}" type="pres">
      <dgm:prSet presAssocID="{F8A8979E-B8B6-4641-9B53-5F7BFC9AC65E}" presName="LShape" presStyleLbl="alignNode1" presStyleIdx="2" presStyleCnt="7"/>
      <dgm:spPr>
        <a:solidFill>
          <a:schemeClr val="bg2">
            <a:lumMod val="75000"/>
          </a:schemeClr>
        </a:solidFill>
        <a:ln w="47625">
          <a:noFill/>
        </a:ln>
      </dgm:spPr>
      <dgm:t>
        <a:bodyPr/>
        <a:lstStyle/>
        <a:p>
          <a:endParaRPr lang="ru-RU"/>
        </a:p>
      </dgm:t>
    </dgm:pt>
    <dgm:pt modelId="{C38266FC-C90F-45C9-AADB-31F16DF9E58B}" type="pres">
      <dgm:prSet presAssocID="{F8A8979E-B8B6-4641-9B53-5F7BFC9AC65E}" presName="ParentText" presStyleLbl="revTx" presStyleIdx="1" presStyleCnt="4" custScaleX="92500" custScaleY="126726" custLinFactNeighborX="461" custLinFactNeighborY="1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9E919-313D-429C-B72A-5176E611C857}" type="pres">
      <dgm:prSet presAssocID="{F8A8979E-B8B6-4641-9B53-5F7BFC9AC65E}" presName="Triangle" presStyleLbl="alignNode1" presStyleIdx="3" presStyleCnt="7"/>
      <dgm:spPr>
        <a:solidFill>
          <a:schemeClr val="bg2">
            <a:lumMod val="75000"/>
            <a:alpha val="9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6E133D61-B47D-4A41-B308-AFF42862E0A5}" type="pres">
      <dgm:prSet presAssocID="{CB879380-5481-444D-B046-AA17F633E973}" presName="sibTrans" presStyleCnt="0"/>
      <dgm:spPr/>
    </dgm:pt>
    <dgm:pt modelId="{EBEF9B2E-6027-4013-ABAA-FF39E558A4EF}" type="pres">
      <dgm:prSet presAssocID="{CB879380-5481-444D-B046-AA17F633E973}" presName="space" presStyleCnt="0"/>
      <dgm:spPr/>
    </dgm:pt>
    <dgm:pt modelId="{AF2C5126-D971-46F7-B159-B3DA3D1DD0B5}" type="pres">
      <dgm:prSet presAssocID="{CF3617CB-3834-41EA-83DC-C365B78371A2}" presName="composite" presStyleCnt="0"/>
      <dgm:spPr/>
    </dgm:pt>
    <dgm:pt modelId="{C374A21B-758C-487C-B136-C2BC3BB9A8D1}" type="pres">
      <dgm:prSet presAssocID="{CF3617CB-3834-41EA-83DC-C365B78371A2}" presName="LShape" presStyleLbl="alignNode1" presStyleIdx="4" presStyleCnt="7"/>
      <dgm:spPr>
        <a:solidFill>
          <a:schemeClr val="bg2">
            <a:lumMod val="75000"/>
          </a:schemeClr>
        </a:solidFill>
        <a:ln w="4762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CE25D58-8E1E-4BE4-BA39-548FDCD67614}" type="pres">
      <dgm:prSet presAssocID="{CF3617CB-3834-41EA-83DC-C365B78371A2}" presName="ParentText" presStyleLbl="revTx" presStyleIdx="2" presStyleCnt="4" custScaleX="92101" custScaleY="97685" custLinFactNeighborX="3765" custLinFactNeighborY="1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20CB7-E535-43EA-BCD5-2D62C8D7D602}" type="pres">
      <dgm:prSet presAssocID="{CF3617CB-3834-41EA-83DC-C365B78371A2}" presName="Triangle" presStyleLbl="alignNode1" presStyleIdx="5" presStyleCnt="7"/>
      <dgm:spPr/>
      <dgm:t>
        <a:bodyPr/>
        <a:lstStyle/>
        <a:p>
          <a:endParaRPr lang="ru-RU"/>
        </a:p>
      </dgm:t>
    </dgm:pt>
    <dgm:pt modelId="{2DE209CB-99BA-4982-A047-942EB76B34B7}" type="pres">
      <dgm:prSet presAssocID="{14C1D773-2C39-4B44-8B6D-9933E6EF7A3E}" presName="sibTrans" presStyleCnt="0"/>
      <dgm:spPr/>
    </dgm:pt>
    <dgm:pt modelId="{57A43E5D-8361-41D1-9CB2-13536BCF62FE}" type="pres">
      <dgm:prSet presAssocID="{14C1D773-2C39-4B44-8B6D-9933E6EF7A3E}" presName="space" presStyleCnt="0"/>
      <dgm:spPr/>
    </dgm:pt>
    <dgm:pt modelId="{8CDAA7EF-DB74-48F2-96B1-3467344BFAE3}" type="pres">
      <dgm:prSet presAssocID="{4FACCB73-961A-4285-821A-ECD1D087C150}" presName="composite" presStyleCnt="0"/>
      <dgm:spPr/>
    </dgm:pt>
    <dgm:pt modelId="{405B4C2E-63D5-41DB-8020-4F6E5ADB6322}" type="pres">
      <dgm:prSet presAssocID="{4FACCB73-961A-4285-821A-ECD1D087C150}" presName="LShape" presStyleLbl="alignNode1" presStyleIdx="6" presStyleCnt="7"/>
      <dgm:spPr>
        <a:solidFill>
          <a:schemeClr val="bg2">
            <a:lumMod val="75000"/>
          </a:schemeClr>
        </a:solidFill>
        <a:ln w="4762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E02A0FA-7DC9-47C1-8709-5312DDC89585}" type="pres">
      <dgm:prSet presAssocID="{4FACCB73-961A-4285-821A-ECD1D087C15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E9D83-8DFF-47E2-8095-EA677CF1590B}" srcId="{45226533-074F-4C8B-B995-2697B3BDE38B}" destId="{CF3617CB-3834-41EA-83DC-C365B78371A2}" srcOrd="2" destOrd="0" parTransId="{E9505254-76C6-4957-BCBB-3DD01D9DE571}" sibTransId="{14C1D773-2C39-4B44-8B6D-9933E6EF7A3E}"/>
    <dgm:cxn modelId="{240AE0AA-A902-4082-A003-DA1B80F747EF}" srcId="{45226533-074F-4C8B-B995-2697B3BDE38B}" destId="{F8A8979E-B8B6-4641-9B53-5F7BFC9AC65E}" srcOrd="1" destOrd="0" parTransId="{ECF4C187-0D66-4ACA-ADFD-7D5BBB657481}" sibTransId="{CB879380-5481-444D-B046-AA17F633E973}"/>
    <dgm:cxn modelId="{77547E13-B3C0-4BAD-92F1-C8A36EA949DE}" type="presOf" srcId="{4FACCB73-961A-4285-821A-ECD1D087C150}" destId="{AE02A0FA-7DC9-47C1-8709-5312DDC89585}" srcOrd="0" destOrd="0" presId="urn:microsoft.com/office/officeart/2009/3/layout/StepUpProcess"/>
    <dgm:cxn modelId="{194EE678-7016-499A-B5E9-68DDE3E45968}" type="presOf" srcId="{CF3617CB-3834-41EA-83DC-C365B78371A2}" destId="{CCE25D58-8E1E-4BE4-BA39-548FDCD67614}" srcOrd="0" destOrd="0" presId="urn:microsoft.com/office/officeart/2009/3/layout/StepUpProcess"/>
    <dgm:cxn modelId="{AB62578D-3DF3-41B3-A6AA-8EAE4E1E5352}" type="presOf" srcId="{35D8CFE7-1789-4FFD-966E-83124C770D76}" destId="{50C0E8B0-3C74-4147-9619-83E6E091E19B}" srcOrd="0" destOrd="0" presId="urn:microsoft.com/office/officeart/2009/3/layout/StepUpProcess"/>
    <dgm:cxn modelId="{45905F5C-A897-4D0D-B1BD-7C3E1261B96D}" type="presOf" srcId="{45226533-074F-4C8B-B995-2697B3BDE38B}" destId="{7098E064-7180-4FFA-8837-685C1832BC4B}" srcOrd="0" destOrd="0" presId="urn:microsoft.com/office/officeart/2009/3/layout/StepUpProcess"/>
    <dgm:cxn modelId="{12076EAF-37EE-4DAC-B4D9-DBC35DE03693}" srcId="{45226533-074F-4C8B-B995-2697B3BDE38B}" destId="{35D8CFE7-1789-4FFD-966E-83124C770D76}" srcOrd="0" destOrd="0" parTransId="{CA541DFA-BB9E-4C3F-9239-D3F8DF526339}" sibTransId="{164578DD-4D3F-4A58-B017-02A5B7D9F21B}"/>
    <dgm:cxn modelId="{50E55F0E-8A78-48F0-A598-BA2A650C7D2E}" srcId="{45226533-074F-4C8B-B995-2697B3BDE38B}" destId="{4FACCB73-961A-4285-821A-ECD1D087C150}" srcOrd="3" destOrd="0" parTransId="{5EF2C5EF-D600-4E81-9F91-ECA104711B3A}" sibTransId="{8D676E6E-576C-4F41-93A3-26F8BB964442}"/>
    <dgm:cxn modelId="{FA36444F-066D-414D-886E-6AA500C105FE}" type="presOf" srcId="{F8A8979E-B8B6-4641-9B53-5F7BFC9AC65E}" destId="{C38266FC-C90F-45C9-AADB-31F16DF9E58B}" srcOrd="0" destOrd="0" presId="urn:microsoft.com/office/officeart/2009/3/layout/StepUpProcess"/>
    <dgm:cxn modelId="{5273B7F8-0359-4476-90F5-05F56AF55A19}" type="presParOf" srcId="{7098E064-7180-4FFA-8837-685C1832BC4B}" destId="{E3E536AF-8759-42D2-A5E2-A4614F576BE5}" srcOrd="0" destOrd="0" presId="urn:microsoft.com/office/officeart/2009/3/layout/StepUpProcess"/>
    <dgm:cxn modelId="{0C1FA51B-977F-45E5-8765-7760EE87C67F}" type="presParOf" srcId="{E3E536AF-8759-42D2-A5E2-A4614F576BE5}" destId="{D4713B46-6585-4326-BA44-3B762B45A96D}" srcOrd="0" destOrd="0" presId="urn:microsoft.com/office/officeart/2009/3/layout/StepUpProcess"/>
    <dgm:cxn modelId="{518F6DF8-AC2E-4502-A499-A7275860E090}" type="presParOf" srcId="{E3E536AF-8759-42D2-A5E2-A4614F576BE5}" destId="{50C0E8B0-3C74-4147-9619-83E6E091E19B}" srcOrd="1" destOrd="0" presId="urn:microsoft.com/office/officeart/2009/3/layout/StepUpProcess"/>
    <dgm:cxn modelId="{82A02E3E-2470-4C54-8769-3A8FEE00D625}" type="presParOf" srcId="{E3E536AF-8759-42D2-A5E2-A4614F576BE5}" destId="{9F8B1E2D-25A6-42BF-99DD-2D2FFA326D26}" srcOrd="2" destOrd="0" presId="urn:microsoft.com/office/officeart/2009/3/layout/StepUpProcess"/>
    <dgm:cxn modelId="{ECB09DA0-2312-420F-BB01-53C608B50D59}" type="presParOf" srcId="{7098E064-7180-4FFA-8837-685C1832BC4B}" destId="{B64E32C1-7D9A-406B-9127-8B28C0C2F0F0}" srcOrd="1" destOrd="0" presId="urn:microsoft.com/office/officeart/2009/3/layout/StepUpProcess"/>
    <dgm:cxn modelId="{C411CBDE-C8B5-4606-BECD-6ED7FD622824}" type="presParOf" srcId="{B64E32C1-7D9A-406B-9127-8B28C0C2F0F0}" destId="{0256BBB0-70A3-43AF-A61B-284F6AF5CDD4}" srcOrd="0" destOrd="0" presId="urn:microsoft.com/office/officeart/2009/3/layout/StepUpProcess"/>
    <dgm:cxn modelId="{D885435B-705B-4A72-955E-55D40602A716}" type="presParOf" srcId="{7098E064-7180-4FFA-8837-685C1832BC4B}" destId="{8E3B7420-15FD-44E7-8AF3-731D1867B1EB}" srcOrd="2" destOrd="0" presId="urn:microsoft.com/office/officeart/2009/3/layout/StepUpProcess"/>
    <dgm:cxn modelId="{BC81DE91-6F6C-4DD8-9991-7A9275E1A814}" type="presParOf" srcId="{8E3B7420-15FD-44E7-8AF3-731D1867B1EB}" destId="{2DD193CD-E43C-45F8-AC27-D30A3E98EE43}" srcOrd="0" destOrd="0" presId="urn:microsoft.com/office/officeart/2009/3/layout/StepUpProcess"/>
    <dgm:cxn modelId="{1895BB06-D961-4B54-AE47-582BE5B99D8E}" type="presParOf" srcId="{8E3B7420-15FD-44E7-8AF3-731D1867B1EB}" destId="{C38266FC-C90F-45C9-AADB-31F16DF9E58B}" srcOrd="1" destOrd="0" presId="urn:microsoft.com/office/officeart/2009/3/layout/StepUpProcess"/>
    <dgm:cxn modelId="{391D3564-2979-49E8-8BDF-CFE245DA6FF5}" type="presParOf" srcId="{8E3B7420-15FD-44E7-8AF3-731D1867B1EB}" destId="{C199E919-313D-429C-B72A-5176E611C857}" srcOrd="2" destOrd="0" presId="urn:microsoft.com/office/officeart/2009/3/layout/StepUpProcess"/>
    <dgm:cxn modelId="{24B4B63B-152F-448C-82DF-71281E7DF4CB}" type="presParOf" srcId="{7098E064-7180-4FFA-8837-685C1832BC4B}" destId="{6E133D61-B47D-4A41-B308-AFF42862E0A5}" srcOrd="3" destOrd="0" presId="urn:microsoft.com/office/officeart/2009/3/layout/StepUpProcess"/>
    <dgm:cxn modelId="{B2C7B447-EBAB-49BA-835F-1C58D80B30A1}" type="presParOf" srcId="{6E133D61-B47D-4A41-B308-AFF42862E0A5}" destId="{EBEF9B2E-6027-4013-ABAA-FF39E558A4EF}" srcOrd="0" destOrd="0" presId="urn:microsoft.com/office/officeart/2009/3/layout/StepUpProcess"/>
    <dgm:cxn modelId="{1C83A419-568F-4DCF-8953-85DBE87FA4C6}" type="presParOf" srcId="{7098E064-7180-4FFA-8837-685C1832BC4B}" destId="{AF2C5126-D971-46F7-B159-B3DA3D1DD0B5}" srcOrd="4" destOrd="0" presId="urn:microsoft.com/office/officeart/2009/3/layout/StepUpProcess"/>
    <dgm:cxn modelId="{7BFB0B71-64C3-4381-AC58-6AB3A9FCB299}" type="presParOf" srcId="{AF2C5126-D971-46F7-B159-B3DA3D1DD0B5}" destId="{C374A21B-758C-487C-B136-C2BC3BB9A8D1}" srcOrd="0" destOrd="0" presId="urn:microsoft.com/office/officeart/2009/3/layout/StepUpProcess"/>
    <dgm:cxn modelId="{2DB06B9F-920B-48EC-8F42-039972F1C777}" type="presParOf" srcId="{AF2C5126-D971-46F7-B159-B3DA3D1DD0B5}" destId="{CCE25D58-8E1E-4BE4-BA39-548FDCD67614}" srcOrd="1" destOrd="0" presId="urn:microsoft.com/office/officeart/2009/3/layout/StepUpProcess"/>
    <dgm:cxn modelId="{3338BE2A-A2F2-460E-8FD0-D3F8B96F2F35}" type="presParOf" srcId="{AF2C5126-D971-46F7-B159-B3DA3D1DD0B5}" destId="{86F20CB7-E535-43EA-BCD5-2D62C8D7D602}" srcOrd="2" destOrd="0" presId="urn:microsoft.com/office/officeart/2009/3/layout/StepUpProcess"/>
    <dgm:cxn modelId="{C347E667-7404-4219-9F20-1753F7411863}" type="presParOf" srcId="{7098E064-7180-4FFA-8837-685C1832BC4B}" destId="{2DE209CB-99BA-4982-A047-942EB76B34B7}" srcOrd="5" destOrd="0" presId="urn:microsoft.com/office/officeart/2009/3/layout/StepUpProcess"/>
    <dgm:cxn modelId="{6092D318-13A6-4DD0-927D-CA77523110B1}" type="presParOf" srcId="{2DE209CB-99BA-4982-A047-942EB76B34B7}" destId="{57A43E5D-8361-41D1-9CB2-13536BCF62FE}" srcOrd="0" destOrd="0" presId="urn:microsoft.com/office/officeart/2009/3/layout/StepUpProcess"/>
    <dgm:cxn modelId="{EAC828FA-2E2A-43F3-99AD-B524F3058F11}" type="presParOf" srcId="{7098E064-7180-4FFA-8837-685C1832BC4B}" destId="{8CDAA7EF-DB74-48F2-96B1-3467344BFAE3}" srcOrd="6" destOrd="0" presId="urn:microsoft.com/office/officeart/2009/3/layout/StepUpProcess"/>
    <dgm:cxn modelId="{F1FEC895-C48E-4067-A19C-7B99403F3339}" type="presParOf" srcId="{8CDAA7EF-DB74-48F2-96B1-3467344BFAE3}" destId="{405B4C2E-63D5-41DB-8020-4F6E5ADB6322}" srcOrd="0" destOrd="0" presId="urn:microsoft.com/office/officeart/2009/3/layout/StepUpProcess"/>
    <dgm:cxn modelId="{DD892AEE-D227-4115-A818-30A0C4E3BD4A}" type="presParOf" srcId="{8CDAA7EF-DB74-48F2-96B1-3467344BFAE3}" destId="{AE02A0FA-7DC9-47C1-8709-5312DDC8958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C7C50-67C1-4C24-8AA4-3EEA5360AAD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D954E0-3E5B-4290-BF7F-5F4896B3FA24}">
      <dgm:prSet phldrT="[Текст]" custT="1"/>
      <dgm:spPr>
        <a:solidFill>
          <a:schemeClr val="bg2">
            <a:lumMod val="75000"/>
            <a:alpha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AD4C08-9603-4D4E-8C98-F866964D8ECD}" type="par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C112CAF-E864-486D-B577-2B8B40382789}" type="sib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F84D7A-D0C4-4AEE-B249-8297B9696FA6}">
      <dgm:prSet phldrT="[Текст]" custT="1"/>
      <dgm:spPr>
        <a:solidFill>
          <a:schemeClr val="accent2">
            <a:alpha val="68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(ЛПХ, КФХ, ИП-Главы КФХ,ООО)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D13F54CC-9FCD-46D0-995B-1EE6D956F43C}" type="par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A51CE2-821F-41B7-A30C-93FE2B43DEEB}" type="sib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AA2CF4-F09B-4F8A-BCCA-C56AA545D78F}">
      <dgm:prSet phldrT="[Текст]" custT="1"/>
      <dgm:spPr>
        <a:solidFill>
          <a:schemeClr val="bg2">
            <a:lumMod val="75000"/>
            <a:alpha val="83000"/>
          </a:schemeClr>
        </a:solidFill>
        <a:ln>
          <a:solidFill>
            <a:schemeClr val="tx2">
              <a:alpha val="80000"/>
            </a:schemeClr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gm:t>
    </dgm:pt>
    <dgm:pt modelId="{57C69E1E-EDB0-4C1E-8814-32D5445E1EA5}" type="par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D4094A-3A8B-4638-8C21-398C07CAFE06}" type="sib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F817AE8-6284-409F-B3AF-7A56327984AB}">
      <dgm:prSet phldrT="[Текст]" custT="1"/>
      <dgm:spPr>
        <a:solidFill>
          <a:schemeClr val="accent2">
            <a:alpha val="6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4704B2E2-7FE0-4415-A274-73AFB479BF5F}" type="par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49F04A3-8F1D-453C-BC16-10BE3BDE6944}" type="sib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9BDC069-BA35-46A5-8D25-472CACF6A66C}" type="pres">
      <dgm:prSet presAssocID="{56DC7C50-67C1-4C24-8AA4-3EEA5360AA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5E83E-9DC0-4CBB-BBBA-CA9FC3792A94}" type="pres">
      <dgm:prSet presAssocID="{02D954E0-3E5B-4290-BF7F-5F4896B3FA24}" presName="root" presStyleCnt="0">
        <dgm:presLayoutVars>
          <dgm:chMax/>
          <dgm:chPref val="4"/>
        </dgm:presLayoutVars>
      </dgm:prSet>
      <dgm:spPr/>
    </dgm:pt>
    <dgm:pt modelId="{4613169F-C6D6-4D48-AB40-DA1134CBE36A}" type="pres">
      <dgm:prSet presAssocID="{02D954E0-3E5B-4290-BF7F-5F4896B3FA24}" presName="rootComposite" presStyleCnt="0">
        <dgm:presLayoutVars/>
      </dgm:prSet>
      <dgm:spPr/>
    </dgm:pt>
    <dgm:pt modelId="{D065033C-EECF-4918-BCE5-FFD67C661856}" type="pres">
      <dgm:prSet presAssocID="{02D954E0-3E5B-4290-BF7F-5F4896B3FA24}" presName="rootText" presStyleLbl="node0" presStyleIdx="0" presStyleCnt="1" custScaleX="127154" custScaleY="79539" custLinFactNeighborY="127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7096EEB-3D7C-46A0-9AA9-F14A4470AAFA}" type="pres">
      <dgm:prSet presAssocID="{02D954E0-3E5B-4290-BF7F-5F4896B3FA24}" presName="childShape" presStyleCnt="0">
        <dgm:presLayoutVars>
          <dgm:chMax val="0"/>
          <dgm:chPref val="0"/>
        </dgm:presLayoutVars>
      </dgm:prSet>
      <dgm:spPr/>
    </dgm:pt>
    <dgm:pt modelId="{0EB7F642-9D6D-4790-AA7B-F8E3F3E3617A}" type="pres">
      <dgm:prSet presAssocID="{57F84D7A-D0C4-4AEE-B249-8297B9696FA6}" presName="childComposite" presStyleCnt="0">
        <dgm:presLayoutVars>
          <dgm:chMax val="0"/>
          <dgm:chPref val="0"/>
        </dgm:presLayoutVars>
      </dgm:prSet>
      <dgm:spPr/>
    </dgm:pt>
    <dgm:pt modelId="{9888849B-64DA-4CEF-9D22-C8E30379AAE8}" type="pres">
      <dgm:prSet presAssocID="{57F84D7A-D0C4-4AEE-B249-8297B9696FA6}" presName="Image" presStyleLbl="node1" presStyleIdx="0" presStyleCnt="3" custScaleX="127579" custLinFactNeighborX="-99810" custLinFactNeighborY="81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8FBFE25-70B2-4408-8DC2-CD2C2B16D77E}" type="pres">
      <dgm:prSet presAssocID="{57F84D7A-D0C4-4AEE-B249-8297B9696FA6}" presName="childText" presStyleLbl="lnNode1" presStyleIdx="0" presStyleCnt="3" custScaleX="118650" custScaleY="93954" custLinFactNeighborX="1118" custLinFactNeighborY="-6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3DC7-D0B7-4FEB-9B0C-7ADBB858C9E2}" type="pres">
      <dgm:prSet presAssocID="{E7AA2CF4-F09B-4F8A-BCCA-C56AA545D78F}" presName="childComposite" presStyleCnt="0">
        <dgm:presLayoutVars>
          <dgm:chMax val="0"/>
          <dgm:chPref val="0"/>
        </dgm:presLayoutVars>
      </dgm:prSet>
      <dgm:spPr/>
    </dgm:pt>
    <dgm:pt modelId="{C26142D8-5883-48C4-ACD0-D52439D18D29}" type="pres">
      <dgm:prSet presAssocID="{E7AA2CF4-F09B-4F8A-BCCA-C56AA545D78F}" presName="Image" presStyleLbl="node1" presStyleIdx="1" presStyleCnt="3" custScaleX="124912" custScaleY="110033" custLinFactNeighborX="-95768" custLinFactNeighborY="1088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1C05022-C8CF-40F0-AB4D-6A0E1D057B28}" type="pres">
      <dgm:prSet presAssocID="{E7AA2CF4-F09B-4F8A-BCCA-C56AA545D78F}" presName="childText" presStyleLbl="lnNode1" presStyleIdx="1" presStyleCnt="3" custScaleX="117898" custScaleY="149475" custLinFactNeighborX="176" custLinFactNeighborY="-13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7F3BC-17DC-46CE-808D-854691608366}" type="pres">
      <dgm:prSet presAssocID="{AF817AE8-6284-409F-B3AF-7A56327984AB}" presName="childComposite" presStyleCnt="0">
        <dgm:presLayoutVars>
          <dgm:chMax val="0"/>
          <dgm:chPref val="0"/>
        </dgm:presLayoutVars>
      </dgm:prSet>
      <dgm:spPr/>
    </dgm:pt>
    <dgm:pt modelId="{AF3124CE-A743-4BBA-92CC-F9E47CF9EE95}" type="pres">
      <dgm:prSet presAssocID="{AF817AE8-6284-409F-B3AF-7A56327984AB}" presName="Image" presStyleLbl="node1" presStyleIdx="2" presStyleCnt="3" custScaleX="123120" custLinFactNeighborX="-72107" custLinFactNeighborY="-1075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4F42D16-8219-476D-B52A-39B87581BBC1}" type="pres">
      <dgm:prSet presAssocID="{AF817AE8-6284-409F-B3AF-7A56327984AB}" presName="childText" presStyleLbl="lnNode1" presStyleIdx="2" presStyleCnt="3" custScaleX="118165" custScaleY="116097" custLinFactNeighborX="506" custLinFactNeighborY="-13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D089-B4CC-4826-BF0E-FE3DB739D884}" srcId="{02D954E0-3E5B-4290-BF7F-5F4896B3FA24}" destId="{57F84D7A-D0C4-4AEE-B249-8297B9696FA6}" srcOrd="0" destOrd="0" parTransId="{D13F54CC-9FCD-46D0-995B-1EE6D956F43C}" sibTransId="{23A51CE2-821F-41B7-A30C-93FE2B43DEEB}"/>
    <dgm:cxn modelId="{9BA0DFEB-C8B0-422C-AE7D-7FDCCBFB0DC2}" type="presOf" srcId="{02D954E0-3E5B-4290-BF7F-5F4896B3FA24}" destId="{D065033C-EECF-4918-BCE5-FFD67C661856}" srcOrd="0" destOrd="0" presId="urn:microsoft.com/office/officeart/2008/layout/PictureAccentList"/>
    <dgm:cxn modelId="{0C63006B-6985-48C3-BE07-1F517044D88F}" type="presOf" srcId="{AF817AE8-6284-409F-B3AF-7A56327984AB}" destId="{94F42D16-8219-476D-B52A-39B87581BBC1}" srcOrd="0" destOrd="0" presId="urn:microsoft.com/office/officeart/2008/layout/PictureAccentList"/>
    <dgm:cxn modelId="{03BFED37-B386-46B1-85FB-76367CBF4EDC}" srcId="{02D954E0-3E5B-4290-BF7F-5F4896B3FA24}" destId="{E7AA2CF4-F09B-4F8A-BCCA-C56AA545D78F}" srcOrd="1" destOrd="0" parTransId="{57C69E1E-EDB0-4C1E-8814-32D5445E1EA5}" sibTransId="{37D4094A-3A8B-4638-8C21-398C07CAFE06}"/>
    <dgm:cxn modelId="{75B0D92C-D7F9-4321-B2B6-2FE3321C49FC}" srcId="{02D954E0-3E5B-4290-BF7F-5F4896B3FA24}" destId="{AF817AE8-6284-409F-B3AF-7A56327984AB}" srcOrd="2" destOrd="0" parTransId="{4704B2E2-7FE0-4415-A274-73AFB479BF5F}" sibTransId="{949F04A3-8F1D-453C-BC16-10BE3BDE6944}"/>
    <dgm:cxn modelId="{506935C2-17B7-450B-B202-F7B801B41349}" srcId="{56DC7C50-67C1-4C24-8AA4-3EEA5360AAD7}" destId="{02D954E0-3E5B-4290-BF7F-5F4896B3FA24}" srcOrd="0" destOrd="0" parTransId="{AAAD4C08-9603-4D4E-8C98-F866964D8ECD}" sibTransId="{0C112CAF-E864-486D-B577-2B8B40382789}"/>
    <dgm:cxn modelId="{DD9DA9EC-5C6F-4C32-9EB6-4F8059D68EFD}" type="presOf" srcId="{E7AA2CF4-F09B-4F8A-BCCA-C56AA545D78F}" destId="{71C05022-C8CF-40F0-AB4D-6A0E1D057B28}" srcOrd="0" destOrd="0" presId="urn:microsoft.com/office/officeart/2008/layout/PictureAccentList"/>
    <dgm:cxn modelId="{F30A5DFF-82CD-497B-9330-F5AC199763B5}" type="presOf" srcId="{57F84D7A-D0C4-4AEE-B249-8297B9696FA6}" destId="{18FBFE25-70B2-4408-8DC2-CD2C2B16D77E}" srcOrd="0" destOrd="0" presId="urn:microsoft.com/office/officeart/2008/layout/PictureAccentList"/>
    <dgm:cxn modelId="{3832F086-637D-4A88-9214-F1130EC945AC}" type="presOf" srcId="{56DC7C50-67C1-4C24-8AA4-3EEA5360AAD7}" destId="{D9BDC069-BA35-46A5-8D25-472CACF6A66C}" srcOrd="0" destOrd="0" presId="urn:microsoft.com/office/officeart/2008/layout/PictureAccentList"/>
    <dgm:cxn modelId="{D0550347-81F8-424B-A781-8B3A86895F3F}" type="presParOf" srcId="{D9BDC069-BA35-46A5-8D25-472CACF6A66C}" destId="{4B15E83E-9DC0-4CBB-BBBA-CA9FC3792A94}" srcOrd="0" destOrd="0" presId="urn:microsoft.com/office/officeart/2008/layout/PictureAccentList"/>
    <dgm:cxn modelId="{1DB4F3BC-CEEC-4128-9E05-CFEA77D2354D}" type="presParOf" srcId="{4B15E83E-9DC0-4CBB-BBBA-CA9FC3792A94}" destId="{4613169F-C6D6-4D48-AB40-DA1134CBE36A}" srcOrd="0" destOrd="0" presId="urn:microsoft.com/office/officeart/2008/layout/PictureAccentList"/>
    <dgm:cxn modelId="{8BAD825F-4D3D-4B88-AA36-24ACE8BF76A3}" type="presParOf" srcId="{4613169F-C6D6-4D48-AB40-DA1134CBE36A}" destId="{D065033C-EECF-4918-BCE5-FFD67C661856}" srcOrd="0" destOrd="0" presId="urn:microsoft.com/office/officeart/2008/layout/PictureAccentList"/>
    <dgm:cxn modelId="{618A26B6-1700-438C-97E9-926CE4E42386}" type="presParOf" srcId="{4B15E83E-9DC0-4CBB-BBBA-CA9FC3792A94}" destId="{A7096EEB-3D7C-46A0-9AA9-F14A4470AAFA}" srcOrd="1" destOrd="0" presId="urn:microsoft.com/office/officeart/2008/layout/PictureAccentList"/>
    <dgm:cxn modelId="{5A2FBA50-8C2F-4DD4-B00D-7ABEC9A1D00F}" type="presParOf" srcId="{A7096EEB-3D7C-46A0-9AA9-F14A4470AAFA}" destId="{0EB7F642-9D6D-4790-AA7B-F8E3F3E3617A}" srcOrd="0" destOrd="0" presId="urn:microsoft.com/office/officeart/2008/layout/PictureAccentList"/>
    <dgm:cxn modelId="{EA80F94B-0F5A-4B2F-A8A7-57C441D74765}" type="presParOf" srcId="{0EB7F642-9D6D-4790-AA7B-F8E3F3E3617A}" destId="{9888849B-64DA-4CEF-9D22-C8E30379AAE8}" srcOrd="0" destOrd="0" presId="urn:microsoft.com/office/officeart/2008/layout/PictureAccentList"/>
    <dgm:cxn modelId="{D0A18CEA-9EDB-4471-825D-EF09643E2503}" type="presParOf" srcId="{0EB7F642-9D6D-4790-AA7B-F8E3F3E3617A}" destId="{18FBFE25-70B2-4408-8DC2-CD2C2B16D77E}" srcOrd="1" destOrd="0" presId="urn:microsoft.com/office/officeart/2008/layout/PictureAccentList"/>
    <dgm:cxn modelId="{E42B061D-0F7B-4C40-8AB6-E9E8922445CD}" type="presParOf" srcId="{A7096EEB-3D7C-46A0-9AA9-F14A4470AAFA}" destId="{E0313DC7-D0B7-4FEB-9B0C-7ADBB858C9E2}" srcOrd="1" destOrd="0" presId="urn:microsoft.com/office/officeart/2008/layout/PictureAccentList"/>
    <dgm:cxn modelId="{2A31E64F-9953-4106-846B-555851329FB3}" type="presParOf" srcId="{E0313DC7-D0B7-4FEB-9B0C-7ADBB858C9E2}" destId="{C26142D8-5883-48C4-ACD0-D52439D18D29}" srcOrd="0" destOrd="0" presId="urn:microsoft.com/office/officeart/2008/layout/PictureAccentList"/>
    <dgm:cxn modelId="{CB162792-FBCE-4FC5-8EF7-744D550A8DEF}" type="presParOf" srcId="{E0313DC7-D0B7-4FEB-9B0C-7ADBB858C9E2}" destId="{71C05022-C8CF-40F0-AB4D-6A0E1D057B28}" srcOrd="1" destOrd="0" presId="urn:microsoft.com/office/officeart/2008/layout/PictureAccentList"/>
    <dgm:cxn modelId="{78A39A3D-48FA-450B-93E6-B4E244E06FDB}" type="presParOf" srcId="{A7096EEB-3D7C-46A0-9AA9-F14A4470AAFA}" destId="{3607F3BC-17DC-46CE-808D-854691608366}" srcOrd="2" destOrd="0" presId="urn:microsoft.com/office/officeart/2008/layout/PictureAccentList"/>
    <dgm:cxn modelId="{E5D09548-04E9-4D87-969B-81F6946801FB}" type="presParOf" srcId="{3607F3BC-17DC-46CE-808D-854691608366}" destId="{AF3124CE-A743-4BBA-92CC-F9E47CF9EE95}" srcOrd="0" destOrd="0" presId="urn:microsoft.com/office/officeart/2008/layout/PictureAccentList"/>
    <dgm:cxn modelId="{9018A6D8-9E1C-4E00-B60C-BCC0DD76AB3E}" type="presParOf" srcId="{3607F3BC-17DC-46CE-808D-854691608366}" destId="{94F42D16-8219-476D-B52A-39B87581BB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D09C2-C527-4600-9372-077CF4DFBCD6}" type="doc">
      <dgm:prSet loTypeId="urn:microsoft.com/office/officeart/2009/layout/ReverseList" loCatId="relationship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8D35C2B-C25D-4CF1-8E82-CCDA5399A76E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cap="none" spc="0" dirty="0">
            <a:ln w="0"/>
            <a:solidFill>
              <a:schemeClr val="tx1"/>
            </a:solidFill>
            <a:effectLst/>
          </a:endParaRPr>
        </a:p>
      </dgm:t>
    </dgm:pt>
    <dgm:pt modelId="{BC4DCF32-36B3-4CFE-A33C-95BC2D0BB052}" type="par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67F0D70-2481-49F2-BD78-89FE76FB2910}" type="sib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FD8E713-06AC-4C43-966E-6C2F1EBFE264}">
      <dgm:prSet phldrT="[Текст]" custT="1"/>
      <dgm:spPr>
        <a:solidFill>
          <a:schemeClr val="accent2"/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r"/>
          <a:r>
            <a:rPr lang="ru-RU" sz="1400" b="1" cap="none" spc="0" dirty="0" smtClean="0">
              <a:ln w="0"/>
              <a:solidFill>
                <a:srgbClr val="FFFF00"/>
              </a:solidFill>
              <a:effectLst/>
            </a:rPr>
            <a:t>Дополнительно привлеченные средства:</a:t>
          </a:r>
        </a:p>
        <a:p>
          <a:pPr algn="r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algn="l"/>
          <a:endParaRPr lang="ru-RU" sz="14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gm:t>
    </dgm:pt>
    <dgm:pt modelId="{ACE7BF37-E795-4D2D-A713-F5F696EE1B3F}" type="par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E6640C3-762D-4277-A363-BCA4DF2CD9A9}" type="sib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F19231F-D532-48FE-9433-469ECCF701EE}" type="pres">
      <dgm:prSet presAssocID="{53ED09C2-C527-4600-9372-077CF4DFBC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3253C5-8D49-40BD-85FA-CF61A37D34F1}" type="pres">
      <dgm:prSet presAssocID="{53ED09C2-C527-4600-9372-077CF4DFBC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37694-6D1D-4CD3-B779-442DB50FF32A}" type="pres">
      <dgm:prSet presAssocID="{53ED09C2-C527-4600-9372-077CF4DFBCD6}" presName="LeftNode" presStyleLbl="bgImgPlace1" presStyleIdx="0" presStyleCnt="2" custScaleX="312336" custScaleY="134427" custLinFactNeighborX="-87376" custLinFactNeighborY="877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4780E21-96AA-426C-8F69-690623AA833E}" type="pres">
      <dgm:prSet presAssocID="{53ED09C2-C527-4600-9372-077CF4DFBC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1CB6A-3271-445F-86E4-44F34BEAE976}" type="pres">
      <dgm:prSet presAssocID="{53ED09C2-C527-4600-9372-077CF4DFBCD6}" presName="RightNode" presStyleLbl="bgImgPlace1" presStyleIdx="1" presStyleCnt="2" custScaleX="286126" custScaleY="133668" custLinFactX="7291" custLinFactNeighborX="100000" custLinFactNeighborY="115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DB94DC5-B0FF-4335-A2A0-082F04ABF337}" type="pres">
      <dgm:prSet presAssocID="{53ED09C2-C527-4600-9372-077CF4DFBCD6}" presName="TopArrow" presStyleLbl="node1" presStyleIdx="0" presStyleCnt="2" custLinFactNeighborX="16817" custLinFactNeighborY="-4014"/>
      <dgm:spPr>
        <a:solidFill>
          <a:srgbClr val="FFC000">
            <a:alpha val="53000"/>
          </a:srgbClr>
        </a:solidFill>
      </dgm:spPr>
      <dgm:t>
        <a:bodyPr/>
        <a:lstStyle/>
        <a:p>
          <a:endParaRPr lang="ru-RU"/>
        </a:p>
      </dgm:t>
    </dgm:pt>
    <dgm:pt modelId="{8E6B1726-21DF-4346-B084-B9179AFE29B3}" type="pres">
      <dgm:prSet presAssocID="{53ED09C2-C527-4600-9372-077CF4DFBCD6}" presName="BottomArrow" presStyleLbl="node1" presStyleIdx="1" presStyleCnt="2" custLinFactNeighborX="11919" custLinFactNeighborY="35443"/>
      <dgm:spPr>
        <a:solidFill>
          <a:srgbClr val="7DA82B">
            <a:alpha val="75000"/>
          </a:srgbClr>
        </a:solidFill>
      </dgm:spPr>
      <dgm:t>
        <a:bodyPr/>
        <a:lstStyle/>
        <a:p>
          <a:endParaRPr lang="ru-RU"/>
        </a:p>
      </dgm:t>
    </dgm:pt>
  </dgm:ptLst>
  <dgm:cxnLst>
    <dgm:cxn modelId="{895875E3-0E25-4201-AF90-CC07DB3C771C}" srcId="{53ED09C2-C527-4600-9372-077CF4DFBCD6}" destId="{D8D35C2B-C25D-4CF1-8E82-CCDA5399A76E}" srcOrd="0" destOrd="0" parTransId="{BC4DCF32-36B3-4CFE-A33C-95BC2D0BB052}" sibTransId="{B67F0D70-2481-49F2-BD78-89FE76FB2910}"/>
    <dgm:cxn modelId="{81562977-29F8-48B7-A6DD-C66DB69D9D55}" type="presOf" srcId="{D8D35C2B-C25D-4CF1-8E82-CCDA5399A76E}" destId="{AD837694-6D1D-4CD3-B779-442DB50FF32A}" srcOrd="1" destOrd="0" presId="urn:microsoft.com/office/officeart/2009/layout/ReverseList"/>
    <dgm:cxn modelId="{CCC2B8B2-FD77-44BA-87A7-E803B301C628}" type="presOf" srcId="{3FD8E713-06AC-4C43-966E-6C2F1EBFE264}" destId="{24780E21-96AA-426C-8F69-690623AA833E}" srcOrd="0" destOrd="0" presId="urn:microsoft.com/office/officeart/2009/layout/ReverseList"/>
    <dgm:cxn modelId="{CA6901A8-47F6-41D4-AB80-363470C7EF26}" type="presOf" srcId="{3FD8E713-06AC-4C43-966E-6C2F1EBFE264}" destId="{1811CB6A-3271-445F-86E4-44F34BEAE976}" srcOrd="1" destOrd="0" presId="urn:microsoft.com/office/officeart/2009/layout/ReverseList"/>
    <dgm:cxn modelId="{95112C72-ED6B-475E-A7F8-A57A403A63F4}" type="presOf" srcId="{D8D35C2B-C25D-4CF1-8E82-CCDA5399A76E}" destId="{983253C5-8D49-40BD-85FA-CF61A37D34F1}" srcOrd="0" destOrd="0" presId="urn:microsoft.com/office/officeart/2009/layout/ReverseList"/>
    <dgm:cxn modelId="{4C70DAB9-689D-44F5-A071-78D3268CB935}" type="presOf" srcId="{53ED09C2-C527-4600-9372-077CF4DFBCD6}" destId="{BF19231F-D532-48FE-9433-469ECCF701EE}" srcOrd="0" destOrd="0" presId="urn:microsoft.com/office/officeart/2009/layout/ReverseList"/>
    <dgm:cxn modelId="{F68927E1-6FC6-4BC7-BCD8-5950E708696B}" srcId="{53ED09C2-C527-4600-9372-077CF4DFBCD6}" destId="{3FD8E713-06AC-4C43-966E-6C2F1EBFE264}" srcOrd="1" destOrd="0" parTransId="{ACE7BF37-E795-4D2D-A713-F5F696EE1B3F}" sibTransId="{1E6640C3-762D-4277-A363-BCA4DF2CD9A9}"/>
    <dgm:cxn modelId="{8EA28522-201C-4E21-A185-24E79E72175A}" type="presParOf" srcId="{BF19231F-D532-48FE-9433-469ECCF701EE}" destId="{983253C5-8D49-40BD-85FA-CF61A37D34F1}" srcOrd="0" destOrd="0" presId="urn:microsoft.com/office/officeart/2009/layout/ReverseList"/>
    <dgm:cxn modelId="{82CB1D8A-2322-4217-B291-217395ECF56C}" type="presParOf" srcId="{BF19231F-D532-48FE-9433-469ECCF701EE}" destId="{AD837694-6D1D-4CD3-B779-442DB50FF32A}" srcOrd="1" destOrd="0" presId="urn:microsoft.com/office/officeart/2009/layout/ReverseList"/>
    <dgm:cxn modelId="{A29D99FE-8EFC-40CD-9F0B-A74AD89FB675}" type="presParOf" srcId="{BF19231F-D532-48FE-9433-469ECCF701EE}" destId="{24780E21-96AA-426C-8F69-690623AA833E}" srcOrd="2" destOrd="0" presId="urn:microsoft.com/office/officeart/2009/layout/ReverseList"/>
    <dgm:cxn modelId="{5A8B496E-C50C-4BAE-8EAF-0CADA6175778}" type="presParOf" srcId="{BF19231F-D532-48FE-9433-469ECCF701EE}" destId="{1811CB6A-3271-445F-86E4-44F34BEAE976}" srcOrd="3" destOrd="0" presId="urn:microsoft.com/office/officeart/2009/layout/ReverseList"/>
    <dgm:cxn modelId="{0BBB3017-1DCD-4D50-A7A2-EEAED93210AD}" type="presParOf" srcId="{BF19231F-D532-48FE-9433-469ECCF701EE}" destId="{BDB94DC5-B0FF-4335-A2A0-082F04ABF337}" srcOrd="4" destOrd="0" presId="urn:microsoft.com/office/officeart/2009/layout/ReverseList"/>
    <dgm:cxn modelId="{E8714FC5-88A4-472F-9DAD-111AC5D94CAD}" type="presParOf" srcId="{BF19231F-D532-48FE-9433-469ECCF701EE}" destId="{8E6B1726-21DF-4346-B084-B9179AFE29B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B46-6585-4326-BA44-3B762B45A96D}">
      <dsp:nvSpPr>
        <dsp:cNvPr id="0" name=""/>
        <dsp:cNvSpPr/>
      </dsp:nvSpPr>
      <dsp:spPr>
        <a:xfrm rot="5400000">
          <a:off x="419932" y="1532879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E8B0-3C74-4147-9619-83E6E091E19B}">
      <dsp:nvSpPr>
        <dsp:cNvPr id="0" name=""/>
        <dsp:cNvSpPr/>
      </dsp:nvSpPr>
      <dsp:spPr>
        <a:xfrm>
          <a:off x="211017" y="2155113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1017" y="2155113"/>
        <a:ext cx="1880137" cy="1648050"/>
      </dsp:txXfrm>
    </dsp:sp>
    <dsp:sp modelId="{9F8B1E2D-25A6-42BF-99DD-2D2FFA326D26}">
      <dsp:nvSpPr>
        <dsp:cNvPr id="0" name=""/>
        <dsp:cNvSpPr/>
      </dsp:nvSpPr>
      <dsp:spPr>
        <a:xfrm>
          <a:off x="1736412" y="1379559"/>
          <a:ext cx="354742" cy="354742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193CD-E43C-45F8-AC27-D30A3E98EE43}">
      <dsp:nvSpPr>
        <dsp:cNvPr id="0" name=""/>
        <dsp:cNvSpPr/>
      </dsp:nvSpPr>
      <dsp:spPr>
        <a:xfrm rot="5400000">
          <a:off x="2721587" y="743103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66FC-C90F-45C9-AADB-31F16DF9E58B}">
      <dsp:nvSpPr>
        <dsp:cNvPr id="0" name=""/>
        <dsp:cNvSpPr/>
      </dsp:nvSpPr>
      <dsp:spPr>
        <a:xfrm>
          <a:off x="2591845" y="1420283"/>
          <a:ext cx="1739127" cy="208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kern="1200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591845" y="1420283"/>
        <a:ext cx="1739127" cy="2088508"/>
      </dsp:txXfrm>
    </dsp:sp>
    <dsp:sp modelId="{C199E919-313D-429C-B72A-5176E611C857}">
      <dsp:nvSpPr>
        <dsp:cNvPr id="0" name=""/>
        <dsp:cNvSpPr/>
      </dsp:nvSpPr>
      <dsp:spPr>
        <a:xfrm>
          <a:off x="4038067" y="589783"/>
          <a:ext cx="354742" cy="354742"/>
        </a:xfrm>
        <a:prstGeom prst="triangle">
          <a:avLst>
            <a:gd name="adj" fmla="val 100000"/>
          </a:avLst>
        </a:prstGeom>
        <a:solidFill>
          <a:schemeClr val="bg2">
            <a:lumMod val="75000"/>
            <a:alpha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A21B-758C-487C-B136-C2BC3BB9A8D1}">
      <dsp:nvSpPr>
        <dsp:cNvPr id="0" name=""/>
        <dsp:cNvSpPr/>
      </dsp:nvSpPr>
      <dsp:spPr>
        <a:xfrm rot="5400000">
          <a:off x="5023243" y="192632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25D58-8E1E-4BE4-BA39-548FDCD67614}">
      <dsp:nvSpPr>
        <dsp:cNvPr id="0" name=""/>
        <dsp:cNvSpPr/>
      </dsp:nvSpPr>
      <dsp:spPr>
        <a:xfrm>
          <a:off x="4959372" y="856389"/>
          <a:ext cx="1731625" cy="1609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959372" y="856389"/>
        <a:ext cx="1731625" cy="1609898"/>
      </dsp:txXfrm>
    </dsp:sp>
    <dsp:sp modelId="{86F20CB7-E535-43EA-BCD5-2D62C8D7D602}">
      <dsp:nvSpPr>
        <dsp:cNvPr id="0" name=""/>
        <dsp:cNvSpPr/>
      </dsp:nvSpPr>
      <dsp:spPr>
        <a:xfrm>
          <a:off x="6339723" y="39313"/>
          <a:ext cx="354742" cy="354742"/>
        </a:xfrm>
        <a:prstGeom prst="triangle">
          <a:avLst>
            <a:gd name="adj" fmla="val 10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4C2E-63D5-41DB-8020-4F6E5ADB6322}">
      <dsp:nvSpPr>
        <dsp:cNvPr id="0" name=""/>
        <dsp:cNvSpPr/>
      </dsp:nvSpPr>
      <dsp:spPr>
        <a:xfrm rot="5400000">
          <a:off x="7324899" y="-376914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2A0FA-7DC9-47C1-8709-5312DDC89585}">
      <dsp:nvSpPr>
        <dsp:cNvPr id="0" name=""/>
        <dsp:cNvSpPr/>
      </dsp:nvSpPr>
      <dsp:spPr>
        <a:xfrm>
          <a:off x="7115984" y="245319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7115984" y="245319"/>
        <a:ext cx="1880137" cy="164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033C-EECF-4918-BCE5-FFD67C661856}">
      <dsp:nvSpPr>
        <dsp:cNvPr id="0" name=""/>
        <dsp:cNvSpPr/>
      </dsp:nvSpPr>
      <dsp:spPr>
        <a:xfrm>
          <a:off x="1442" y="91588"/>
          <a:ext cx="7197468" cy="60054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31" y="109177"/>
        <a:ext cx="7162290" cy="565366"/>
      </dsp:txXfrm>
    </dsp:sp>
    <dsp:sp modelId="{9888849B-64DA-4CEF-9D22-C8E30379AAE8}">
      <dsp:nvSpPr>
        <dsp:cNvPr id="0" name=""/>
        <dsp:cNvSpPr/>
      </dsp:nvSpPr>
      <dsp:spPr>
        <a:xfrm>
          <a:off x="0" y="824558"/>
          <a:ext cx="963261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FE25-70B2-4408-8DC2-CD2C2B16D77E}">
      <dsp:nvSpPr>
        <dsp:cNvPr id="0" name=""/>
        <dsp:cNvSpPr/>
      </dsp:nvSpPr>
      <dsp:spPr>
        <a:xfrm>
          <a:off x="996879" y="794870"/>
          <a:ext cx="5766510" cy="709382"/>
        </a:xfrm>
        <a:prstGeom prst="roundRect">
          <a:avLst>
            <a:gd name="adj" fmla="val 16670"/>
          </a:avLst>
        </a:prstGeom>
        <a:solidFill>
          <a:schemeClr val="accent2">
            <a:alpha val="68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(ЛПХ, КФХ, ИП-Главы КФХ,ООО)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1514" y="829505"/>
        <a:ext cx="5697240" cy="640112"/>
      </dsp:txXfrm>
    </dsp:sp>
    <dsp:sp modelId="{C26142D8-5883-48C4-ACD0-D52439D18D29}">
      <dsp:nvSpPr>
        <dsp:cNvPr id="0" name=""/>
        <dsp:cNvSpPr/>
      </dsp:nvSpPr>
      <dsp:spPr>
        <a:xfrm>
          <a:off x="0" y="1895139"/>
          <a:ext cx="943124" cy="8307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5022-C8CF-40F0-AB4D-6A0E1D057B28}">
      <dsp:nvSpPr>
        <dsp:cNvPr id="0" name=""/>
        <dsp:cNvSpPr/>
      </dsp:nvSpPr>
      <dsp:spPr>
        <a:xfrm>
          <a:off x="987645" y="1560615"/>
          <a:ext cx="5729962" cy="1128583"/>
        </a:xfrm>
        <a:prstGeom prst="roundRect">
          <a:avLst>
            <a:gd name="adj" fmla="val 16670"/>
          </a:avLst>
        </a:prstGeom>
        <a:solidFill>
          <a:schemeClr val="bg2">
            <a:lumMod val="75000"/>
            <a:alpha val="83000"/>
          </a:schemeClr>
        </a:solidFill>
        <a:ln w="12700" cap="flat" cmpd="sng" algn="ctr">
          <a:solidFill>
            <a:schemeClr val="tx2">
              <a:alpha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sp:txBody>
      <dsp:txXfrm>
        <a:off x="1042748" y="1615718"/>
        <a:ext cx="5619756" cy="1018377"/>
      </dsp:txXfrm>
    </dsp:sp>
    <dsp:sp modelId="{AF3124CE-A743-4BBA-92CC-F9E47CF9EE95}">
      <dsp:nvSpPr>
        <dsp:cNvPr id="0" name=""/>
        <dsp:cNvSpPr/>
      </dsp:nvSpPr>
      <dsp:spPr>
        <a:xfrm>
          <a:off x="0" y="2862799"/>
          <a:ext cx="929594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2D16-8219-476D-B52A-39B87581BBC1}">
      <dsp:nvSpPr>
        <dsp:cNvPr id="0" name=""/>
        <dsp:cNvSpPr/>
      </dsp:nvSpPr>
      <dsp:spPr>
        <a:xfrm>
          <a:off x="990707" y="2781675"/>
          <a:ext cx="5742938" cy="876568"/>
        </a:xfrm>
        <a:prstGeom prst="roundRect">
          <a:avLst>
            <a:gd name="adj" fmla="val 16670"/>
          </a:avLst>
        </a:prstGeom>
        <a:solidFill>
          <a:schemeClr val="accent2">
            <a:alpha val="6500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3505" y="2824473"/>
        <a:ext cx="5657342" cy="790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37694-6D1D-4CD3-B779-442DB50FF32A}">
      <dsp:nvSpPr>
        <dsp:cNvPr id="0" name=""/>
        <dsp:cNvSpPr/>
      </dsp:nvSpPr>
      <dsp:spPr>
        <a:xfrm rot="16200000">
          <a:off x="1009556" y="-204457"/>
          <a:ext cx="3093785" cy="4392808"/>
        </a:xfrm>
        <a:prstGeom prst="round2SameRect">
          <a:avLst>
            <a:gd name="adj1" fmla="val 16670"/>
            <a:gd name="adj2" fmla="val 0"/>
          </a:avLst>
        </a:prstGeom>
        <a:solidFill>
          <a:schemeClr val="bg2">
            <a:lumMod val="90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kern="1200" cap="none" spc="0" dirty="0">
            <a:ln w="0"/>
            <a:solidFill>
              <a:schemeClr val="tx1"/>
            </a:solidFill>
            <a:effectLst/>
          </a:endParaRPr>
        </a:p>
      </dsp:txBody>
      <dsp:txXfrm rot="5400000">
        <a:off x="511098" y="596107"/>
        <a:ext cx="4241755" cy="2791679"/>
      </dsp:txXfrm>
    </dsp:sp>
    <dsp:sp modelId="{1811CB6A-3271-445F-86E4-44F34BEAE976}">
      <dsp:nvSpPr>
        <dsp:cNvPr id="0" name=""/>
        <dsp:cNvSpPr/>
      </dsp:nvSpPr>
      <dsp:spPr>
        <a:xfrm rot="5400000">
          <a:off x="5226459" y="29562"/>
          <a:ext cx="3076317" cy="40241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>
          <a:solidFill>
            <a:schemeClr val="accent3">
              <a:shade val="95000"/>
              <a:satMod val="105000"/>
            </a:schemeClr>
          </a:solidFill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rgbClr val="FFFF00"/>
              </a:solidFill>
              <a:effectLst/>
            </a:rPr>
            <a:t>Дополнительно привлеченные средства: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sp:txBody>
      <dsp:txXfrm rot="-5400000">
        <a:off x="4752527" y="653694"/>
        <a:ext cx="3873981" cy="2775917"/>
      </dsp:txXfrm>
    </dsp:sp>
    <dsp:sp modelId="{BDB94DC5-B0FF-4335-A2A0-082F04ABF337}">
      <dsp:nvSpPr>
        <dsp:cNvPr id="0" name=""/>
        <dsp:cNvSpPr/>
      </dsp:nvSpPr>
      <dsp:spPr>
        <a:xfrm>
          <a:off x="4032454" y="-59014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000">
            <a:alpha val="53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B1726-21DF-4346-B084-B9179AFE29B3}">
      <dsp:nvSpPr>
        <dsp:cNvPr id="0" name=""/>
        <dsp:cNvSpPr/>
      </dsp:nvSpPr>
      <dsp:spPr>
        <a:xfrm rot="10800000">
          <a:off x="3960438" y="2630676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7DA82B">
            <a:alpha val="75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897668DE-4696-47EE-9D1A-1C0854A38298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76597"/>
            <a:ext cx="5487041" cy="391001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64B9CA62-A373-4D63-97B6-6ABCB4953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2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9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7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5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6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7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4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F7BE-7D21-4251-ACDB-DB30374DF33C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aicc.ru/" TargetMode="External"/><Relationship Id="rId4" Type="http://schemas.openxmlformats.org/officeDocument/2006/relationships/hyperlink" Target="https://msh.krasnod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all.biz/img/ru/service_catalog/290455.jpeg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agrovision.ru/upload/iblock/aeb/-bcyximwzlffdad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sunhome.ru/UsersGallery/wallpapers/291/kia-sportedzh-avto.jp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2594"/>
              </p:ext>
            </p:extLst>
          </p:nvPr>
        </p:nvGraphicFramePr>
        <p:xfrm>
          <a:off x="0" y="145256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256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33388"/>
            <a:ext cx="8712968" cy="534352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ТИПОВОЕ ГОТОВОЕ РЕШЕНИЕ</a:t>
            </a:r>
            <a:b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Развития 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сельскохозяйственной кооперации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отрасли </a:t>
            </a:r>
            <a:r>
              <a:rPr lang="ru-RU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плодоовощеводства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3040549" cy="15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282615" cy="2880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График реализации проекта</a:t>
            </a: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97789"/>
              </p:ext>
            </p:extLst>
          </p:nvPr>
        </p:nvGraphicFramePr>
        <p:xfrm>
          <a:off x="683568" y="476673"/>
          <a:ext cx="7848872" cy="228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89"/>
                <a:gridCol w="3657559"/>
                <a:gridCol w="864098"/>
                <a:gridCol w="792088"/>
                <a:gridCol w="720080"/>
                <a:gridCol w="792088"/>
                <a:gridCol w="648070"/>
              </a:tblGrid>
              <a:tr h="3005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7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техники,</a:t>
                      </a:r>
                      <a:r>
                        <a:rPr lang="ru-RU" sz="1400" baseline="0" dirty="0" smtClean="0"/>
                        <a:t> и</a:t>
                      </a:r>
                      <a:r>
                        <a:rPr lang="ru-RU" sz="1400" dirty="0" smtClean="0"/>
                        <a:t> оборудования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V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транспорта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V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7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новых постоянных рабочих мест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V</a:t>
                      </a:r>
                      <a:endParaRPr lang="ru-RU" sz="1300" dirty="0" smtClean="0"/>
                    </a:p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63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и реализация готовой продукции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</a:t>
                      </a:r>
                      <a:endParaRPr lang="ru-RU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245005" y="6169006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22550"/>
              </p:ext>
            </p:extLst>
          </p:nvPr>
        </p:nvGraphicFramePr>
        <p:xfrm>
          <a:off x="683471" y="3000353"/>
          <a:ext cx="7848872" cy="312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00"/>
                <a:gridCol w="5842896"/>
                <a:gridCol w="1584176"/>
              </a:tblGrid>
              <a:tr h="2903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Обоснование объёма капитальных вложений по проекту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3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Общая сумма капиталовложений, тыс. руб.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29 602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82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сумма денежной выручки за время реализации проекта,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144 659,3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2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Общая сумма затрат,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121 138,0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6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Чистый</a:t>
                      </a:r>
                      <a:r>
                        <a:rPr lang="ru-RU" sz="1400" baseline="0" dirty="0" smtClean="0"/>
                        <a:t> доход,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23 521,3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простой, месяцев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окупаемости дисконтированный, месяцев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Чистая приведенная</a:t>
                      </a:r>
                      <a:r>
                        <a:rPr lang="ru-RU" sz="1400" baseline="0" dirty="0" smtClean="0"/>
                        <a:t> стоимость,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21,7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37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Внутренняя</a:t>
                      </a:r>
                      <a:r>
                        <a:rPr lang="ru-RU" sz="1400" baseline="0" dirty="0" smtClean="0"/>
                        <a:t> норма рентабельности, %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10</a:t>
                      </a:r>
                      <a:endParaRPr lang="ru-RU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74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5006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94" y="550861"/>
            <a:ext cx="8245104" cy="41751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производства и реализации продукции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129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  <a:p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60431" y="6277771"/>
            <a:ext cx="560307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23960"/>
              </p:ext>
            </p:extLst>
          </p:nvPr>
        </p:nvGraphicFramePr>
        <p:xfrm>
          <a:off x="395539" y="1143792"/>
          <a:ext cx="8345046" cy="263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949"/>
                <a:gridCol w="679797"/>
                <a:gridCol w="611818"/>
                <a:gridCol w="679797"/>
                <a:gridCol w="611818"/>
                <a:gridCol w="611818"/>
                <a:gridCol w="679797"/>
                <a:gridCol w="679797"/>
                <a:gridCol w="727181"/>
                <a:gridCol w="700394"/>
                <a:gridCol w="800880"/>
              </a:tblGrid>
              <a:tr h="845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продукции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Переработка и закладка на хранение (тонн)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Реализация продукции с учетом потери</a:t>
                      </a:r>
                    </a:p>
                    <a:p>
                      <a:pPr algn="ctr"/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</a:rPr>
                        <a:t> яблоки - 2%, картофель - 4 %,</a:t>
                      </a:r>
                    </a:p>
                    <a:p>
                      <a:pPr algn="ctr"/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</a:rPr>
                        <a:t> морковь - 3%, свекла - 3%, тыква - 1%)</a:t>
                      </a:r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9346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 год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 год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3 год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 год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 год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год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год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год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год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год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Яблоки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147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220,5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294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294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294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1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Картофель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115,2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172,8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230,4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230,4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230,4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Морковь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77,6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116,4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Свекла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80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38,8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58,2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77,6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77,6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77,6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Тыква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65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97,5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64,35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96,5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128,7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128,7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128,7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96346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РЕЗЮМЕ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80684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Проект </a:t>
            </a:r>
            <a:r>
              <a:rPr lang="ru-RU" sz="1600" b="1" dirty="0">
                <a:solidFill>
                  <a:srgbClr val="FF0000"/>
                </a:solidFill>
              </a:rPr>
              <a:t>предусматривает реализацию инвестиционных мероприятий по модернизации производственных объектов. В данном проекте предусмотрено применение интенсивных технологий хранения и подработки сельскохозяйственной продукции, обеспечивающих наибольшую сохранность и качество подлежащей к дальнейшей реализации товарной продукции.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Кооператив специализируется на заготовке, хранении, подработке, сортировке и подготовке к реализации плодов и овощей.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>
                <a:solidFill>
                  <a:srgbClr val="FF0000"/>
                </a:solidFill>
              </a:rPr>
              <a:t>Мощность единовременного хранения  сельскохозяйственной продукции 150 </a:t>
            </a:r>
            <a:r>
              <a:rPr lang="ru-RU" sz="1600" b="1" dirty="0" smtClean="0">
                <a:solidFill>
                  <a:srgbClr val="FF0000"/>
                </a:solidFill>
              </a:rPr>
              <a:t>тонн</a:t>
            </a:r>
            <a:endParaRPr lang="ru-RU" sz="1600" b="1" dirty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Сумма </a:t>
            </a:r>
            <a:r>
              <a:rPr lang="ru-RU" sz="1600" b="1" dirty="0">
                <a:solidFill>
                  <a:srgbClr val="FF0000"/>
                </a:solidFill>
              </a:rPr>
              <a:t>всех первоначальных затрат на реализацию проекта </a:t>
            </a:r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29 602 </a:t>
            </a:r>
            <a:r>
              <a:rPr lang="ru-RU" sz="1600" b="1" dirty="0" smtClean="0">
                <a:solidFill>
                  <a:srgbClr val="FF0000"/>
                </a:solidFill>
              </a:rPr>
              <a:t>тыс. руб.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Срок реализации проекта составит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</a:rPr>
              <a:t> год.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Срок </a:t>
            </a:r>
            <a:r>
              <a:rPr lang="ru-RU" sz="1600" b="1" dirty="0">
                <a:solidFill>
                  <a:srgbClr val="FF0000"/>
                </a:solidFill>
              </a:rPr>
              <a:t>окупаемости проекта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года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320143" y="5994867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193" y="3777714"/>
            <a:ext cx="2891812" cy="462506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СЕТИ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875864"/>
            <a:ext cx="2973607" cy="55159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69096"/>
            <a:ext cx="2793546" cy="5979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ВЫХОДНОГО ДНЯ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381846"/>
            <a:ext cx="745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Расширение рынков сбыта кооперативной продукции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8679095" y="332656"/>
            <a:ext cx="426769" cy="43204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0" b="5829"/>
          <a:stretch>
            <a:fillRect/>
          </a:stretch>
        </p:blipFill>
        <p:spPr bwMode="auto">
          <a:xfrm>
            <a:off x="854409" y="1515773"/>
            <a:ext cx="2866058" cy="22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3822" r="48906" b="15894"/>
          <a:stretch>
            <a:fillRect/>
          </a:stretch>
        </p:blipFill>
        <p:spPr bwMode="auto">
          <a:xfrm>
            <a:off x="5292080" y="1427462"/>
            <a:ext cx="2973607" cy="22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Picture 2" descr="H:\2017 год\9 месяцев\ДОКЛАД\6c15f012dc9afdfa0f1bad16f250a6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9" y="4240220"/>
            <a:ext cx="2868918" cy="21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8" y="4240220"/>
            <a:ext cx="2951079" cy="171644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279027" y="3778442"/>
            <a:ext cx="2944400" cy="4470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17804" y="5978658"/>
            <a:ext cx="574675" cy="58836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29310"/>
            <a:ext cx="850595" cy="137555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7" y="778598"/>
            <a:ext cx="2141223" cy="1284734"/>
          </a:xfrm>
        </p:spPr>
      </p:pic>
      <p:sp>
        <p:nvSpPr>
          <p:cNvPr id="10" name="TextBox 9"/>
          <p:cNvSpPr txBox="1"/>
          <p:nvPr/>
        </p:nvSpPr>
        <p:spPr>
          <a:xfrm>
            <a:off x="1721167" y="745892"/>
            <a:ext cx="2720139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Министерство сельского хозяйства и перерабатывающей промышленности Краснодарского края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659" y="2341478"/>
            <a:ext cx="306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Министерством реализуется государственная поддержка </a:t>
            </a:r>
            <a:r>
              <a:rPr lang="ru-RU" sz="1200" dirty="0"/>
              <a:t>сельскохозяйственным потребительским кооперативам </a:t>
            </a:r>
            <a:r>
              <a:rPr lang="ru-RU" sz="1200" dirty="0" smtClean="0"/>
              <a:t>согласно постановления главы администрации (губернатора) Краснодарского края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/>
              <a:t> августа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№ 539</a:t>
            </a:r>
            <a:r>
              <a:rPr lang="ru-RU" sz="1200" dirty="0" smtClean="0"/>
              <a:t> «Об утверждении Порядка предоставления грантов </a:t>
            </a:r>
            <a:r>
              <a:rPr lang="ru-RU" sz="1200" dirty="0"/>
              <a:t>начинающим сельскохозяйственным потребительским кооперативам на развитие материально-технической базы, осуществляющим свою деятельность не более 12 месяцев с даты </a:t>
            </a:r>
            <a:r>
              <a:rPr lang="ru-RU" sz="1200" dirty="0" smtClean="0"/>
              <a:t>регистрации» </a:t>
            </a:r>
          </a:p>
          <a:p>
            <a:r>
              <a:rPr lang="ru-RU" sz="1200" dirty="0" smtClean="0"/>
              <a:t>С подробной информацией можно ознакомиться на официальном сайте министерства </a:t>
            </a:r>
            <a:r>
              <a:rPr lang="ru-RU" sz="1200" dirty="0">
                <a:hlinkClick r:id="rId4"/>
              </a:rPr>
              <a:t>https://msh.krasnodar.ru/</a:t>
            </a:r>
            <a:r>
              <a:rPr lang="ru-RU" sz="1200" dirty="0"/>
              <a:t> в разделе Документы/Малые формы </a:t>
            </a:r>
            <a:r>
              <a:rPr lang="ru-RU" sz="1200" dirty="0" smtClean="0"/>
              <a:t>хозяйствования</a:t>
            </a:r>
          </a:p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92950" y="874023"/>
            <a:ext cx="259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ГКУ КК Кубанский сельскохозяйственный информационно-консультационный центр»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8746" y="2341478"/>
            <a:ext cx="4846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Приказом </a:t>
            </a:r>
            <a:r>
              <a:rPr lang="ru-RU" sz="1200" dirty="0"/>
              <a:t>министерства сельского хозяйства и перерабатывающей промышленности Краснодарского края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06.05.2019 года № 115 </a:t>
            </a:r>
            <a:r>
              <a:rPr lang="ru-RU" sz="1200" dirty="0"/>
              <a:t>«Об определении центра компетенций в сфере сельскохозяйственной кооперации и поддержки фермеров Краснодарского края» ГКУ КК «Кубанский сельскохозяйственный информационно-консультационный центр» </a:t>
            </a:r>
            <a:r>
              <a:rPr lang="ru-RU" sz="1200" b="1" dirty="0"/>
              <a:t>определен центром компетенций в сфере сельскохозяйственной кооперации и поддержки фермеров</a:t>
            </a:r>
            <a:r>
              <a:rPr lang="ru-RU" sz="1200" b="1" dirty="0" smtClean="0"/>
              <a:t>.</a:t>
            </a:r>
          </a:p>
          <a:p>
            <a:r>
              <a:rPr lang="ru-RU" sz="1200" dirty="0"/>
              <a:t>Центр компетенций выполняет систематическую работу по информированию и консультированию населения по вопросам создания и развития сельскохозяйственных кооперативов, в том числе проведение разъяснительных мероприятий о преимуществах сельскохозяйственной кооперации, действующих мерах государственной поддержки, внедрение типовой документации, оказание помощи сельским жителям в подборе конкурентоспособной сельскохозяйственной техники и сельскохозяйственного оборудования с учетом территориальных условий муниципальных образований. Информацию по созданию </a:t>
            </a:r>
            <a:r>
              <a:rPr lang="ru-RU" sz="1200" dirty="0" err="1"/>
              <a:t>сельскохозяйстенного</a:t>
            </a:r>
            <a:r>
              <a:rPr lang="ru-RU" sz="1200" dirty="0"/>
              <a:t> потребительского кооператива Вы можете узнать в центре консультирования </a:t>
            </a:r>
            <a:r>
              <a:rPr lang="ru-RU" sz="1200" dirty="0" smtClean="0"/>
              <a:t>администраций муниципальных образований, </a:t>
            </a:r>
            <a:r>
              <a:rPr lang="ru-RU" sz="1200" dirty="0"/>
              <a:t>либо на </a:t>
            </a:r>
            <a:r>
              <a:rPr lang="ru-RU" sz="1200" dirty="0" smtClean="0"/>
              <a:t>официальном </a:t>
            </a:r>
            <a:r>
              <a:rPr lang="ru-RU" sz="1200" dirty="0"/>
              <a:t>сайтах ГБУ КК «</a:t>
            </a:r>
            <a:r>
              <a:rPr lang="ru-RU" sz="1200" dirty="0" smtClean="0"/>
              <a:t>Кубанский ИКЦ» </a:t>
            </a:r>
            <a:r>
              <a:rPr lang="ru-RU" sz="1200" dirty="0">
                <a:hlinkClick r:id="rId5"/>
              </a:rPr>
              <a:t>http://www.kaicc.ru</a:t>
            </a:r>
            <a:r>
              <a:rPr lang="ru-RU" sz="1200" dirty="0" smtClean="0">
                <a:hlinkClick r:id="rId5"/>
              </a:rPr>
              <a:t>/</a:t>
            </a:r>
            <a:r>
              <a:rPr lang="ru-RU" sz="1200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34992" y="5991911"/>
            <a:ext cx="574675" cy="58836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72075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69327" y="6238875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555390"/>
            <a:ext cx="7520940" cy="9623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Сельскохозяйственный потребительский к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ооператив                                                   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08.12.1995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193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-ФЗ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"О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кооперации")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48" y="1601739"/>
            <a:ext cx="8928992" cy="403244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Сельскохозяйственный потребительский кооператив </a:t>
            </a:r>
            <a:r>
              <a:rPr lang="ru-RU" sz="2500" dirty="0" smtClean="0">
                <a:cs typeface="Arial" panose="020B0604020202020204" pitchFamily="34" charset="0"/>
              </a:rPr>
              <a:t>- организация, 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иной хозяйственной деятельности, основанной на объединении их имущественных паевых взносов в целях удовлетворения материальных и иных потребностей членов кооператива.</a:t>
            </a:r>
            <a:r>
              <a:rPr lang="ru-RU" sz="2500" b="1" dirty="0">
                <a:cs typeface="Arial" panose="020B0604020202020204" pitchFamily="34" charset="0"/>
              </a:rPr>
              <a:t> </a:t>
            </a:r>
            <a:r>
              <a:rPr lang="ru-RU" sz="2500" dirty="0">
                <a:cs typeface="Arial" panose="020B0604020202020204" pitchFamily="34" charset="0"/>
              </a:rPr>
              <a:t>Потребительские кооперативы являются некоммерческими организациями и в зависимости от вида их деятельности подразделяются на перерабатывающие, сбытовые (торговые), обслуживающие, снабженческие, растениеводческие, животноводческие и </a:t>
            </a:r>
            <a:r>
              <a:rPr lang="ru-RU" sz="2500" dirty="0" smtClean="0">
                <a:cs typeface="Arial" panose="020B0604020202020204" pitchFamily="34" charset="0"/>
              </a:rPr>
              <a:t>иные. Сельскохозяйственный потребительский кооператив может осуществлять приносящую доход деятельность, если это предусмотрено уставом кооператива, лишь по стольку, поскольку это служит достижению целей, ради которой он создан и если это соответствует таким целям.</a:t>
            </a:r>
            <a:endParaRPr lang="ru-RU" sz="2500" dirty="0">
              <a:cs typeface="Arial" panose="020B0604020202020204" pitchFamily="34" charset="0"/>
            </a:endParaRPr>
          </a:p>
          <a:p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500" b="1" dirty="0" smtClean="0">
                <a:cs typeface="Arial" panose="020B0604020202020204" pitchFamily="34" charset="0"/>
              </a:rPr>
              <a:t>Основные </a:t>
            </a:r>
            <a:r>
              <a:rPr lang="ru-RU" sz="2500" b="1" dirty="0">
                <a:cs typeface="Arial" panose="020B0604020202020204" pitchFamily="34" charset="0"/>
              </a:rPr>
              <a:t>принципы создания и функционирования </a:t>
            </a:r>
            <a:r>
              <a:rPr lang="ru-RU" sz="2500" b="1" dirty="0" smtClean="0">
                <a:cs typeface="Arial" panose="020B0604020202020204" pitchFamily="34" charset="0"/>
              </a:rPr>
              <a:t>кооператива</a:t>
            </a:r>
            <a:endParaRPr lang="ru-RU" sz="2500" dirty="0">
              <a:cs typeface="Arial" panose="020B0604020202020204" pitchFamily="34" charset="0"/>
            </a:endParaRPr>
          </a:p>
          <a:p>
            <a:r>
              <a:rPr lang="ru-RU" sz="2500" dirty="0" smtClean="0">
                <a:cs typeface="Arial" panose="020B0604020202020204" pitchFamily="34" charset="0"/>
              </a:rPr>
              <a:t>добровольное членство </a:t>
            </a:r>
            <a:r>
              <a:rPr lang="ru-RU" sz="2500" dirty="0">
                <a:cs typeface="Arial" panose="020B0604020202020204" pitchFamily="34" charset="0"/>
              </a:rPr>
              <a:t>в кооперативе;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взаимопомощь </a:t>
            </a:r>
            <a:r>
              <a:rPr lang="ru-RU" sz="2500" dirty="0">
                <a:cs typeface="Arial" panose="020B0604020202020204" pitchFamily="34" charset="0"/>
              </a:rPr>
              <a:t>и </a:t>
            </a:r>
            <a:r>
              <a:rPr lang="ru-RU" sz="2500" dirty="0" smtClean="0">
                <a:cs typeface="Arial" panose="020B0604020202020204" pitchFamily="34" charset="0"/>
              </a:rPr>
              <a:t>обеспечение </a:t>
            </a:r>
            <a:r>
              <a:rPr lang="ru-RU" sz="2500" dirty="0">
                <a:cs typeface="Arial" panose="020B0604020202020204" pitchFamily="34" charset="0"/>
              </a:rPr>
              <a:t>экономической выгоды для членов кооператива, участвующих в его производственной и иной хозяйственной деятельности;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распределение </a:t>
            </a:r>
            <a:r>
              <a:rPr lang="ru-RU" sz="2500" dirty="0">
                <a:cs typeface="Arial" panose="020B0604020202020204" pitchFamily="34" charset="0"/>
              </a:rPr>
              <a:t>прибыли и убытков кооператива между его членами с учетом их личного трудового участия или участия в хозяйственной деятельности кооператива;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участия в хозяйственной деятельности кооператива лиц, не являющихся его членами;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дивидендов по дополнительным паевым взносам членов и паевым взносам ассоциированных членов </a:t>
            </a:r>
            <a:r>
              <a:rPr lang="ru-RU" sz="2500" dirty="0" smtClean="0">
                <a:cs typeface="Arial" panose="020B0604020202020204" pitchFamily="34" charset="0"/>
              </a:rPr>
              <a:t>кооператива</a:t>
            </a:r>
            <a:r>
              <a:rPr lang="ru-RU" sz="25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69734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862641"/>
            <a:ext cx="9180512" cy="33178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32440" y="6238875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6586"/>
            <a:ext cx="8229600" cy="69046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Процедура создания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11777"/>
              </p:ext>
            </p:extLst>
          </p:nvPr>
        </p:nvGraphicFramePr>
        <p:xfrm>
          <a:off x="107950" y="1603474"/>
          <a:ext cx="90005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6444208" y="1628800"/>
            <a:ext cx="354742" cy="354742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7200000"/>
              <a:satOff val="-25001"/>
              <a:lumOff val="3000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1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85709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5441" y="6231141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2068"/>
            <a:ext cx="8712967" cy="62068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 сельскохозяйственного  потребительского 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63565"/>
              </p:ext>
            </p:extLst>
          </p:nvPr>
        </p:nvGraphicFramePr>
        <p:xfrm>
          <a:off x="1835696" y="1675482"/>
          <a:ext cx="72003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8424" y="2337076"/>
            <a:ext cx="1807270" cy="2683870"/>
          </a:xfrm>
          <a:prstGeom prst="rightArrow">
            <a:avLst/>
          </a:prstGeom>
          <a:solidFill>
            <a:schemeClr val="accent2">
              <a:alpha val="84000"/>
            </a:schemeClr>
          </a:solidFill>
          <a:ln w="47625">
            <a:solidFill>
              <a:schemeClr val="bg2">
                <a:lumMod val="50000"/>
                <a:alpha val="86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</a:t>
            </a:r>
            <a:r>
              <a:rPr lang="ru-RU" sz="1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сельскохозяйствен-ного</a:t>
            </a:r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потребительского кооператива</a:t>
            </a:r>
            <a:endPara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2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97743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474901" y="6170117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" y="666228"/>
            <a:ext cx="9022136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ts2.mm.bing.net/th?id=H.4897260204983981&amp;pid=1.7&amp;w=161&amp;h=154&amp;c=7&amp;rs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2528380" y="1600267"/>
            <a:ext cx="679882" cy="11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09728" y="2268036"/>
            <a:ext cx="1835696" cy="1800200"/>
          </a:xfrm>
          <a:prstGeom prst="rightArrow">
            <a:avLst/>
          </a:prstGeom>
          <a:solidFill>
            <a:schemeClr val="bg2">
              <a:lumMod val="75000"/>
              <a:alpha val="60000"/>
            </a:schemeClr>
          </a:solidFill>
          <a:ln w="3175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129635" y="167042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63418" y="394379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33297" y="156668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52321" y="2964715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47489" y="2096922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4464" y="2998372"/>
            <a:ext cx="1997217" cy="741298"/>
          </a:xfrm>
          <a:prstGeom prst="ellipse">
            <a:avLst/>
          </a:prstGeom>
          <a:solidFill>
            <a:schemeClr val="accent2">
              <a:alpha val="82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Кооператив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361500" y="2060824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1913748" y="2065483"/>
            <a:ext cx="639687" cy="10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grovision.ru/upload/iblock/aeb/-bcyximwzlffda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01" y="1744976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grovision.ru/upload/iblock/aeb/-bcyximwzlffda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77" y="3457283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u.all.biz/img/ru/service_catalog/290455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68" y="2667007"/>
            <a:ext cx="514249" cy="5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nhome.ru/UsersGallery/wallpapers/291/kia-sportedzh-avt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33" y="4253796"/>
            <a:ext cx="597211" cy="5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со стрелкой вправо 15"/>
          <p:cNvSpPr/>
          <p:nvPr/>
        </p:nvSpPr>
        <p:spPr>
          <a:xfrm>
            <a:off x="3855124" y="3014035"/>
            <a:ext cx="3738311" cy="602653"/>
          </a:xfrm>
          <a:prstGeom prst="rightArrowCallout">
            <a:avLst>
              <a:gd name="adj1" fmla="val 21337"/>
              <a:gd name="adj2" fmla="val 25000"/>
              <a:gd name="adj3" fmla="val 25000"/>
              <a:gd name="adj4" fmla="val 89645"/>
            </a:avLst>
          </a:prstGeom>
          <a:solidFill>
            <a:schemeClr val="bg2">
              <a:lumMod val="75000"/>
              <a:alpha val="7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/>
          </a:p>
          <a:p>
            <a:endParaRPr lang="ru-RU" sz="900" b="1" dirty="0"/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ru-RU" sz="1050" b="1" dirty="0" smtClean="0">
                <a:ln w="0"/>
                <a:solidFill>
                  <a:schemeClr val="tx1"/>
                </a:solidFill>
              </a:rPr>
              <a:t>Кооператив продает членам Кооператива удобрения, оказывает услуги членам кооператива. </a:t>
            </a:r>
          </a:p>
          <a:p>
            <a:endParaRPr lang="ru-RU" sz="900" b="1" dirty="0" smtClean="0"/>
          </a:p>
          <a:p>
            <a:pPr algn="ctr"/>
            <a:endParaRPr lang="ru-RU" sz="1600" b="1" dirty="0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511116" y="1447708"/>
            <a:ext cx="3975514" cy="1497985"/>
          </a:xfrm>
          <a:prstGeom prst="leftRightArrow">
            <a:avLst>
              <a:gd name="adj1" fmla="val 66838"/>
              <a:gd name="adj2" fmla="val 16696"/>
            </a:avLst>
          </a:prstGeom>
          <a:solidFill>
            <a:schemeClr val="accent2">
              <a:alpha val="80000"/>
            </a:schemeClr>
          </a:solidFill>
          <a:ln w="19050">
            <a:solidFill>
              <a:schemeClr val="bg2">
                <a:lumMod val="50000"/>
                <a:alpha val="74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1.Члены Кооператива реализуют овощеводческую продукцию Кооперативу 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2.Кооператив расплачивается с членами Кооператива денежными средствами (иным способом, например готовой (переработанной) продукцией)</a:t>
            </a:r>
            <a:endParaRPr lang="ru-RU" sz="11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459994" y="3766759"/>
            <a:ext cx="4244200" cy="1678369"/>
          </a:xfrm>
          <a:prstGeom prst="leftRightArrow">
            <a:avLst>
              <a:gd name="adj1" fmla="val 78495"/>
              <a:gd name="adj2" fmla="val 20543"/>
            </a:avLst>
          </a:prstGeom>
          <a:solidFill>
            <a:schemeClr val="accent2">
              <a:alpha val="81000"/>
            </a:schemeClr>
          </a:solidFill>
          <a:ln w="1905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n w="0"/>
              <a:solidFill>
                <a:srgbClr val="990000"/>
              </a:solidFill>
            </a:endParaRP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1.Кооператив заготавливает, хранит, сортирует, подготавливает к реализации овощи, полученные у членов кооператива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 Кооператив осуществляет сбыт переработанных овощей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3. Средства направляются для расчёта с членами Кооператива  и  на содержание Кооператива а также на формирование резервов и фондов кооператива</a:t>
            </a:r>
          </a:p>
          <a:p>
            <a:pPr algn="ctr"/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393" y="1905547"/>
            <a:ext cx="343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</a:t>
            </a:r>
          </a:p>
          <a:p>
            <a:r>
              <a:rPr lang="ru-RU" sz="1400" b="1" dirty="0" smtClean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Пайщиков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804328" y="2064380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39777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44742" y="6237401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02" y="633356"/>
            <a:ext cx="7520940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Источники формирования имущества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283195"/>
              </p:ext>
            </p:extLst>
          </p:nvPr>
        </p:nvGraphicFramePr>
        <p:xfrm>
          <a:off x="-36512" y="1399778"/>
          <a:ext cx="8856662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425" y="537054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имущества кооператива могут входить движимые и недвижимые вещи, деньги, ценные бумаги, а также другие объекты, предусмотренные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2361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7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3208" y="6442285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238772" y="6004017"/>
            <a:ext cx="587335" cy="5970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2952328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707234"/>
            <a:ext cx="3528392" cy="561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цели и стоимость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707233"/>
            <a:ext cx="3412665" cy="546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Определить </a:t>
            </a:r>
            <a:r>
              <a:rPr lang="ru-RU" dirty="0" smtClean="0">
                <a:solidFill>
                  <a:schemeClr val="tx1"/>
                </a:solidFill>
              </a:rPr>
              <a:t>затратную 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573017"/>
            <a:ext cx="3528392" cy="57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источник создания основных фондов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3594658"/>
            <a:ext cx="3528392" cy="554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доходную 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154260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Возможный объем производимой продукции</a:t>
            </a:r>
          </a:p>
          <a:p>
            <a:r>
              <a:rPr lang="ru-RU" sz="1400" dirty="0" smtClean="0"/>
              <a:t>- Рынок сырья, поставщиков и покупателей</a:t>
            </a:r>
          </a:p>
          <a:p>
            <a:r>
              <a:rPr lang="ru-RU" sz="1400" dirty="0" smtClean="0"/>
              <a:t>- Потребность в создании основных фондов и     их стоимость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8024" y="151243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-Прямые затраты, влияющие на себестоимость производимой продукции</a:t>
            </a:r>
          </a:p>
          <a:p>
            <a:r>
              <a:rPr lang="ru-RU" sz="1400" dirty="0" smtClean="0"/>
              <a:t>-Фонд оплаты труда сотрудников</a:t>
            </a:r>
          </a:p>
          <a:p>
            <a:r>
              <a:rPr lang="ru-RU" sz="1400" dirty="0" smtClean="0"/>
              <a:t>- Прочие расходы (транспортные, коммунальные, накладные и другие)</a:t>
            </a:r>
          </a:p>
          <a:p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435331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err="1" smtClean="0"/>
              <a:t>Грантовая</a:t>
            </a:r>
            <a:r>
              <a:rPr lang="ru-RU" sz="1400" dirty="0" smtClean="0"/>
              <a:t> поддержка</a:t>
            </a:r>
          </a:p>
          <a:p>
            <a:r>
              <a:rPr lang="ru-RU" sz="1400" dirty="0" smtClean="0"/>
              <a:t>- Собственное участие инициатора проекта</a:t>
            </a:r>
          </a:p>
          <a:p>
            <a:r>
              <a:rPr lang="ru-RU" sz="1400" dirty="0" smtClean="0"/>
              <a:t>- Источник дополнительного        финансирования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5004048" y="436651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Проанализировать ценообразование</a:t>
            </a:r>
          </a:p>
          <a:p>
            <a:r>
              <a:rPr lang="ru-RU" sz="1400" dirty="0" smtClean="0"/>
              <a:t>- Рассчитать финансовый план</a:t>
            </a:r>
          </a:p>
          <a:p>
            <a:r>
              <a:rPr lang="ru-RU" sz="1400" dirty="0" smtClean="0"/>
              <a:t>- Провести анализ финансового результата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4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5006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1740"/>
            <a:ext cx="8245104" cy="41751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Ориентировочный перечень оборудования необходимого для развития материально-технической базы сельскохозяйственного потребительского кооператива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129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8197465" y="6087706"/>
            <a:ext cx="560307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96634"/>
              </p:ext>
            </p:extLst>
          </p:nvPr>
        </p:nvGraphicFramePr>
        <p:xfrm>
          <a:off x="107504" y="1038758"/>
          <a:ext cx="8913234" cy="444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39"/>
                <a:gridCol w="2478208"/>
                <a:gridCol w="4335787"/>
              </a:tblGrid>
              <a:tr h="503911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оборудования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Основные технические параметры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Область применения оборудования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в производственном процессе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Автолавка 2824</a:t>
                      </a:r>
                      <a:r>
                        <a:rPr lang="en-US" sz="1200" dirty="0" smtClean="0"/>
                        <a:t>J5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База-ГАЗ С41 </a:t>
                      </a:r>
                      <a:r>
                        <a:rPr lang="en-US" sz="1200" dirty="0" smtClean="0"/>
                        <a:t>R</a:t>
                      </a:r>
                      <a:r>
                        <a:rPr lang="ru-RU" sz="1200" dirty="0" smtClean="0"/>
                        <a:t>92, дополнительно: витрины,</a:t>
                      </a:r>
                      <a:r>
                        <a:rPr lang="ru-RU" sz="1200" baseline="0" dirty="0" smtClean="0"/>
                        <a:t> торговое оборудование, морозильные камеры, стеллажи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выездной торговли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Весы автомобильные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Класс точности –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III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Максимальная нагрузка</a:t>
                      </a:r>
                      <a:r>
                        <a:rPr lang="ru-RU" sz="1200" baseline="0" dirty="0" smtClean="0"/>
                        <a:t> – </a:t>
                      </a:r>
                      <a:r>
                        <a:rPr lang="ru-RU" sz="1200" dirty="0" smtClean="0"/>
                        <a:t>80 т.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Взвешивание автомобилей/тракторов</a:t>
                      </a:r>
                      <a:r>
                        <a:rPr lang="ru-RU" sz="1200" baseline="0" dirty="0" smtClean="0"/>
                        <a:t> с грузами на технологических операциях приемки – отгрузки сырья и товаров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Трактор Беларус-82,1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Тяговый класс</a:t>
                      </a:r>
                      <a:r>
                        <a:rPr lang="ru-RU" sz="1200" baseline="0" dirty="0" smtClean="0"/>
                        <a:t> –1,4</a:t>
                      </a:r>
                    </a:p>
                    <a:p>
                      <a:r>
                        <a:rPr lang="ru-RU" sz="1200" baseline="0" dirty="0" smtClean="0"/>
                        <a:t>Колёсная формула – 4</a:t>
                      </a:r>
                      <a:r>
                        <a:rPr lang="en-US" sz="1200" baseline="0" dirty="0" smtClean="0"/>
                        <a:t>x4</a:t>
                      </a:r>
                      <a:endParaRPr lang="ru-RU" sz="1200" baseline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Выполнение</a:t>
                      </a:r>
                      <a:r>
                        <a:rPr lang="ru-RU" sz="1200" baseline="0" dirty="0" smtClean="0"/>
                        <a:t> технологических операций по перемещению грузов (сырья, готовой продукции) на территории кооператива и в процессе доставки к/от территории кооператива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Стол селекционный СПР-10 с транспортером для удаления мусора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Производительность –</a:t>
                      </a:r>
                      <a:r>
                        <a:rPr lang="ru-RU" sz="1200" baseline="0" dirty="0" smtClean="0"/>
                        <a:t> 5-10 т/час</a:t>
                      </a:r>
                      <a:endParaRPr lang="ru-R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Ручной отбор некондиционных клубней, комков и камней при</a:t>
                      </a:r>
                      <a:r>
                        <a:rPr lang="ru-RU" sz="1200" baseline="0" dirty="0" smtClean="0"/>
                        <a:t> доработке картофеля, </a:t>
                      </a:r>
                      <a:r>
                        <a:rPr lang="ru-RU" sz="1200" baseline="0" dirty="0" err="1" smtClean="0"/>
                        <a:t>корнеклубнеплодов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Бункер приёмный БП</a:t>
                      </a:r>
                      <a:r>
                        <a:rPr lang="ru-RU" sz="1200" baseline="0" dirty="0" smtClean="0"/>
                        <a:t> – 600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– стационарно</a:t>
                      </a:r>
                      <a:r>
                        <a:rPr lang="en-US" sz="1200" baseline="0" dirty="0" smtClean="0"/>
                        <a:t>-</a:t>
                      </a:r>
                      <a:r>
                        <a:rPr lang="ru-RU" sz="1200" baseline="0" dirty="0" smtClean="0"/>
                        <a:t>передвижной</a:t>
                      </a:r>
                    </a:p>
                    <a:p>
                      <a:r>
                        <a:rPr lang="ru-RU" sz="1200" baseline="0" dirty="0" smtClean="0"/>
                        <a:t>Производительность – до 8 т/час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Приём </a:t>
                      </a:r>
                      <a:r>
                        <a:rPr lang="ru-RU" sz="1200" dirty="0" err="1" smtClean="0"/>
                        <a:t>корнеклубнеплодов</a:t>
                      </a:r>
                      <a:r>
                        <a:rPr lang="ru-RU" sz="1200" dirty="0" smtClean="0"/>
                        <a:t> и равномерная непрерывная подача их далее по технологической</a:t>
                      </a:r>
                      <a:r>
                        <a:rPr lang="ru-RU" sz="1200" baseline="0" dirty="0" smtClean="0"/>
                        <a:t> линии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Опрокидыватель контейнеров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– стационарно</a:t>
                      </a:r>
                      <a:r>
                        <a:rPr lang="en-US" sz="1200" baseline="0" dirty="0" smtClean="0"/>
                        <a:t>-</a:t>
                      </a:r>
                      <a:r>
                        <a:rPr lang="ru-RU" sz="1200" baseline="0" dirty="0" smtClean="0"/>
                        <a:t>передвижной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Производительность – до 30 т/час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Выгрузка содержимого контейнеров с продукцией в бункеры</a:t>
                      </a:r>
                      <a:r>
                        <a:rPr lang="ru-RU" sz="1200" baseline="0" dirty="0" smtClean="0"/>
                        <a:t> –накопители, конвейера или другую тару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1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Автоматизированный фасовочный комплекс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– стационарно</a:t>
                      </a:r>
                      <a:r>
                        <a:rPr lang="en-US" sz="1200" baseline="0" dirty="0" smtClean="0"/>
                        <a:t>-</a:t>
                      </a:r>
                      <a:r>
                        <a:rPr lang="ru-RU" sz="1200" baseline="0" dirty="0" smtClean="0"/>
                        <a:t>передвижной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Производительность – до 30 т/час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Взвешивание</a:t>
                      </a:r>
                      <a:r>
                        <a:rPr lang="ru-RU" sz="1200" baseline="0" dirty="0" smtClean="0"/>
                        <a:t> и расфасовка овощной продукции (картофель, морковь, свекла) в упаковочную тару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4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5006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94" y="550861"/>
            <a:ext cx="8245104" cy="41751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Ориентировочный перечень оборудования необходимого для развития материально-технической базы сельскохозяйственного потребительского кооператива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129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8460431" y="6277771"/>
            <a:ext cx="560307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64881"/>
              </p:ext>
            </p:extLst>
          </p:nvPr>
        </p:nvGraphicFramePr>
        <p:xfrm>
          <a:off x="115383" y="1188266"/>
          <a:ext cx="8913234" cy="376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239"/>
                <a:gridCol w="2478208"/>
                <a:gridCol w="4335787"/>
              </a:tblGrid>
              <a:tr h="503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оборудования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Основные технические параметры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Область применения оборудования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производственном процессе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35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Холодильное оборудование для </a:t>
                      </a:r>
                      <a:r>
                        <a:rPr lang="ru-RU" sz="1200" dirty="0" err="1" smtClean="0"/>
                        <a:t>фруктохранилища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на 450</a:t>
                      </a:r>
                      <a:r>
                        <a:rPr lang="ru-RU" sz="1200" baseline="0" dirty="0" smtClean="0"/>
                        <a:t> тонн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Габариты камеры</a:t>
                      </a:r>
                      <a:r>
                        <a:rPr lang="ru-RU" sz="1200" baseline="0" dirty="0" smtClean="0"/>
                        <a:t> – 12,0х9,5х6,0 м.</a:t>
                      </a:r>
                    </a:p>
                    <a:p>
                      <a:r>
                        <a:rPr lang="ru-RU" sz="1200" baseline="0" dirty="0" smtClean="0"/>
                        <a:t>Теплоизоляция  </a:t>
                      </a:r>
                      <a:r>
                        <a:rPr lang="en-US" sz="1200" baseline="0" dirty="0" smtClean="0"/>
                        <a:t>PIR 120</a:t>
                      </a:r>
                    </a:p>
                    <a:p>
                      <a:r>
                        <a:rPr lang="ru-RU" sz="1200" baseline="0" dirty="0" smtClean="0"/>
                        <a:t>Масса хранимого продукта –</a:t>
                      </a:r>
                    </a:p>
                    <a:p>
                      <a:r>
                        <a:rPr lang="ru-RU" sz="1200" baseline="0" dirty="0" smtClean="0"/>
                        <a:t>до 150 тонн в каждой камере</a:t>
                      </a:r>
                    </a:p>
                    <a:p>
                      <a:r>
                        <a:rPr lang="ru-RU" sz="1200" baseline="0" dirty="0" smtClean="0"/>
                        <a:t>Температура хранения – +2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Хранение и охлаждение плодов и овощей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5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Погрузчик марки В20Х-7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Грузоподъёмность</a:t>
                      </a:r>
                      <a:r>
                        <a:rPr lang="ru-RU" sz="1200" baseline="0" dirty="0" smtClean="0"/>
                        <a:t> – 2 тонны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Выполнение погрузочно-разгрузочных операций на территории кооператива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Автомобильные весы «Эталон</a:t>
                      </a:r>
                      <a:r>
                        <a:rPr lang="ru-RU" sz="1200" baseline="0" dirty="0" smtClean="0"/>
                        <a:t> –А-100-3-6» ГОСТ </a:t>
                      </a:r>
                      <a:r>
                        <a:rPr lang="en-US" sz="1200" baseline="0" dirty="0" smtClean="0"/>
                        <a:t>OIML R 76-1-2011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Максимальная грузоподъёмность -100 тонн</a:t>
                      </a:r>
                    </a:p>
                    <a:p>
                      <a:r>
                        <a:rPr lang="ru-RU" sz="1200" baseline="0" dirty="0" smtClean="0"/>
                        <a:t>Длина платформы 18м, ширина 3м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Взвешивание автомобилей/тракторов с грузами на технологических</a:t>
                      </a:r>
                      <a:r>
                        <a:rPr lang="ru-RU" sz="1200" baseline="0" dirty="0" smtClean="0"/>
                        <a:t> операциях приёмки – отгрузки сырья и товаров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13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Трактор 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Мощность</a:t>
                      </a:r>
                      <a:r>
                        <a:rPr lang="ru-RU" sz="1200" baseline="0" dirty="0" smtClean="0"/>
                        <a:t> – 110 </a:t>
                      </a:r>
                      <a:r>
                        <a:rPr lang="ru-RU" sz="1200" baseline="0" dirty="0" err="1" smtClean="0"/>
                        <a:t>л.с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Колёсная формула – 4х4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Выполнение технологических</a:t>
                      </a:r>
                      <a:r>
                        <a:rPr lang="ru-RU" sz="1200" baseline="0" dirty="0" smtClean="0"/>
                        <a:t> операций по перемещению грузов (сырья, готовой продукции) на территории кооператива и в период доставки к/от территории кооператива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8101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Грузовой фургон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Мощность</a:t>
                      </a:r>
                      <a:r>
                        <a:rPr lang="ru-RU" sz="1200" baseline="0" dirty="0" smtClean="0"/>
                        <a:t> – 130 </a:t>
                      </a:r>
                      <a:r>
                        <a:rPr lang="ru-RU" sz="1200" baseline="0" dirty="0" err="1" smtClean="0"/>
                        <a:t>л.с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Грузоподъёмность – 820 кг.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Транспортировка грузов </a:t>
                      </a:r>
                      <a:r>
                        <a:rPr lang="ru-RU" sz="1200" baseline="0" dirty="0" err="1" smtClean="0"/>
                        <a:t>грузов</a:t>
                      </a:r>
                      <a:r>
                        <a:rPr lang="ru-RU" sz="1200" baseline="0" dirty="0" smtClean="0"/>
                        <a:t> (сырья, готовой продукции) доставка  к/от территории кооператива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1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14140</TotalTime>
  <Words>1288</Words>
  <Application>Microsoft Office PowerPoint</Application>
  <PresentationFormat>Экран (4:3)</PresentationFormat>
  <Paragraphs>313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CorelPhotoPaint.Image.9</vt:lpstr>
      <vt:lpstr>  ТИПОВОЕ ГОТОВОЕ РЕШЕНИЕ Развития  сельскохозяйственной кооперации      в отрасли плодоовощеводства</vt:lpstr>
      <vt:lpstr> Сельскохозяйственный потребительский кооператив                                                    (Федеральный закон от 08.12.1995 N 193-ФЗ "О сельскохозяйственной кооперации") </vt:lpstr>
      <vt:lpstr>Процедура создания кооператива</vt:lpstr>
      <vt:lpstr>Создание  сельскохозяйственного  потребительского  кооператива</vt:lpstr>
      <vt:lpstr>Схема работы кооператива</vt:lpstr>
      <vt:lpstr>Источники формирования имущества кооператива</vt:lpstr>
      <vt:lpstr>Презентация PowerPoint</vt:lpstr>
      <vt:lpstr>Ориентировочный перечень оборудования необходимого для развития материально-технической базы сельскохозяйственного потребительского кооператива</vt:lpstr>
      <vt:lpstr>Ориентировочный перечень оборудования необходимого для развития материально-технической базы сельскохозяйственного потребительского кооператива</vt:lpstr>
      <vt:lpstr>График реализации проекта</vt:lpstr>
      <vt:lpstr>Программа производства и реализации продукции</vt:lpstr>
      <vt:lpstr>РЕЗЮМЕ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 успешного кооператива</dc:title>
  <dc:creator>User</dc:creator>
  <cp:lastModifiedBy>Черникова Елена Геннадьевна</cp:lastModifiedBy>
  <cp:revision>451</cp:revision>
  <cp:lastPrinted>2022-05-30T15:14:29Z</cp:lastPrinted>
  <dcterms:created xsi:type="dcterms:W3CDTF">2013-04-02T09:28:58Z</dcterms:created>
  <dcterms:modified xsi:type="dcterms:W3CDTF">2022-06-27T06:45:00Z</dcterms:modified>
</cp:coreProperties>
</file>