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16"/>
  </p:notesMasterIdLst>
  <p:sldIdLst>
    <p:sldId id="256" r:id="rId2"/>
    <p:sldId id="297" r:id="rId3"/>
    <p:sldId id="300" r:id="rId4"/>
    <p:sldId id="275" r:id="rId5"/>
    <p:sldId id="277" r:id="rId6"/>
    <p:sldId id="281" r:id="rId7"/>
    <p:sldId id="308" r:id="rId8"/>
    <p:sldId id="287" r:id="rId9"/>
    <p:sldId id="314" r:id="rId10"/>
    <p:sldId id="321" r:id="rId11"/>
    <p:sldId id="323" r:id="rId12"/>
    <p:sldId id="324" r:id="rId13"/>
    <p:sldId id="312" r:id="rId14"/>
    <p:sldId id="322" r:id="rId15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никова Елена Геннадьевна" initials="ЧЕГ" lastIdx="0" clrIdx="0">
    <p:extLst>
      <p:ext uri="{19B8F6BF-5375-455C-9EA6-DF929625EA0E}">
        <p15:presenceInfo xmlns:p15="http://schemas.microsoft.com/office/powerpoint/2012/main" userId="S-1-5-21-1118848360-2769129791-2635954401-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0000"/>
    <a:srgbClr val="C10706"/>
    <a:srgbClr val="C00000"/>
    <a:srgbClr val="FF9900"/>
    <a:srgbClr val="7DA82B"/>
    <a:srgbClr val="D0DFB0"/>
    <a:srgbClr val="930000"/>
    <a:srgbClr val="73081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6987" autoAdjust="0"/>
  </p:normalViewPr>
  <p:slideViewPr>
    <p:cSldViewPr>
      <p:cViewPr varScale="1">
        <p:scale>
          <a:sx n="112" d="100"/>
          <a:sy n="112" d="100"/>
        </p:scale>
        <p:origin x="156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26533-074F-4C8B-B995-2697B3BDE38B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D8CFE7-1789-4FFD-966E-83124C770D76}">
      <dgm:prSet phldrT="[Текст]" custT="1"/>
      <dgm:spPr/>
      <dgm:t>
        <a:bodyPr/>
        <a:lstStyle/>
        <a:p>
          <a:pPr algn="l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Создать инициативную группу</a:t>
          </a:r>
          <a:endParaRPr lang="ru-RU" sz="1800" b="1" cap="none" spc="0" dirty="0">
            <a:ln w="0"/>
            <a:solidFill>
              <a:schemeClr val="tx1"/>
            </a:solidFill>
            <a:effectLst/>
          </a:endParaRPr>
        </a:p>
      </dgm:t>
    </dgm:pt>
    <dgm:pt modelId="{CA541DFA-BB9E-4C3F-9239-D3F8DF526339}" type="parTrans" cxnId="{12076EAF-37EE-4DAC-B4D9-DBC35DE03693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164578DD-4D3F-4A58-B017-02A5B7D9F21B}" type="sibTrans" cxnId="{12076EAF-37EE-4DAC-B4D9-DBC35DE03693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F8A8979E-B8B6-4641-9B53-5F7BFC9AC65E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Определить     главное направление деятельности кооператива, которое </a:t>
          </a:r>
          <a:r>
            <a:rPr lang="ru-RU" sz="1100" b="1" u="none" cap="none" spc="0" dirty="0" smtClean="0">
              <a:ln w="0"/>
              <a:solidFill>
                <a:schemeClr val="tx1"/>
              </a:solidFill>
              <a:effectLst/>
            </a:rPr>
            <a:t>ляжет в основу названия кооператива.    </a:t>
          </a:r>
          <a:endParaRPr lang="ru-RU" sz="1100" b="1" u="none" cap="none" spc="0" dirty="0">
            <a:ln w="0"/>
            <a:solidFill>
              <a:schemeClr val="tx1"/>
            </a:solidFill>
            <a:effectLst/>
          </a:endParaRPr>
        </a:p>
      </dgm:t>
    </dgm:pt>
    <dgm:pt modelId="{ECF4C187-0D66-4ACA-ADFD-7D5BBB657481}" type="parTrans" cxnId="{240AE0AA-A902-4082-A003-DA1B80F747EF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CB879380-5481-444D-B046-AA17F633E973}" type="sibTrans" cxnId="{240AE0AA-A902-4082-A003-DA1B80F747EF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4FACCB73-961A-4285-821A-ECD1D087C150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Провести организационное собрание. 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Принять Устав. 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Избрать председателя и членов наблюдательного совета.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Вступить в ревизионный союз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Определить источники финансирования</a:t>
          </a:r>
        </a:p>
        <a:p>
          <a:pPr algn="l"/>
          <a:endParaRPr lang="ru-RU" sz="1100" b="1" cap="none" spc="0" dirty="0" smtClean="0">
            <a:ln w="0"/>
            <a:solidFill>
              <a:schemeClr val="tx1"/>
            </a:solidFill>
            <a:effectLst/>
          </a:endParaRPr>
        </a:p>
        <a:p>
          <a:pPr algn="l"/>
          <a:endParaRPr lang="ru-RU" sz="1100" b="1" cap="none" spc="0" dirty="0">
            <a:ln w="0"/>
            <a:solidFill>
              <a:schemeClr val="tx1"/>
            </a:solidFill>
            <a:effectLst/>
          </a:endParaRPr>
        </a:p>
      </dgm:t>
    </dgm:pt>
    <dgm:pt modelId="{5EF2C5EF-D600-4E81-9F91-ECA104711B3A}" type="parTrans" cxnId="{50E55F0E-8A78-48F0-A598-BA2A650C7D2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8D676E6E-576C-4F41-93A3-26F8BB964442}" type="sibTrans" cxnId="{50E55F0E-8A78-48F0-A598-BA2A650C7D2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CF3617CB-3834-41EA-83DC-C365B78371A2}">
      <dgm:prSet phldrT="[Текст]" custT="1"/>
      <dgm:spPr/>
      <dgm:t>
        <a:bodyPr/>
        <a:lstStyle/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Привлечь будущих членов кооператива (ЛПХ, КФХ и других сельскохозяйственных товаропроизводителей).</a:t>
          </a:r>
        </a:p>
        <a:p>
          <a:pPr algn="l"/>
          <a:r>
            <a:rPr lang="ru-RU" sz="1100" b="1" cap="none" spc="0" dirty="0" smtClean="0">
              <a:ln w="0"/>
              <a:solidFill>
                <a:schemeClr val="tx1"/>
              </a:solidFill>
              <a:effectLst/>
            </a:rPr>
            <a:t>Подписать соглашения о намерениях по закупке и поставке продукции и товаров.</a:t>
          </a:r>
        </a:p>
        <a:p>
          <a:pPr algn="l"/>
          <a:endParaRPr lang="ru-RU" sz="1400" b="1" cap="none" spc="0" dirty="0">
            <a:ln w="0"/>
            <a:solidFill>
              <a:schemeClr val="tx1"/>
            </a:solidFill>
            <a:effectLst/>
          </a:endParaRPr>
        </a:p>
      </dgm:t>
    </dgm:pt>
    <dgm:pt modelId="{14C1D773-2C39-4B44-8B6D-9933E6EF7A3E}" type="sibTrans" cxnId="{FC9E9D83-8DFF-47E2-8095-EA677CF1590B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E9505254-76C6-4957-BCBB-3DD01D9DE571}" type="parTrans" cxnId="{FC9E9D83-8DFF-47E2-8095-EA677CF1590B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7098E064-7180-4FFA-8837-685C1832BC4B}" type="pres">
      <dgm:prSet presAssocID="{45226533-074F-4C8B-B995-2697B3BDE38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E536AF-8759-42D2-A5E2-A4614F576BE5}" type="pres">
      <dgm:prSet presAssocID="{35D8CFE7-1789-4FFD-966E-83124C770D76}" presName="composite" presStyleCnt="0"/>
      <dgm:spPr/>
    </dgm:pt>
    <dgm:pt modelId="{D4713B46-6585-4326-BA44-3B762B45A96D}" type="pres">
      <dgm:prSet presAssocID="{35D8CFE7-1789-4FFD-966E-83124C770D76}" presName="LShape" presStyleLbl="alignNode1" presStyleIdx="0" presStyleCnt="7"/>
      <dgm:spPr>
        <a:solidFill>
          <a:schemeClr val="bg2">
            <a:lumMod val="75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0C0E8B0-3C74-4147-9619-83E6E091E19B}" type="pres">
      <dgm:prSet presAssocID="{35D8CFE7-1789-4FFD-966E-83124C770D7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B1E2D-25A6-42BF-99DD-2D2FFA326D26}" type="pres">
      <dgm:prSet presAssocID="{35D8CFE7-1789-4FFD-966E-83124C770D76}" presName="Triangle" presStyleLbl="alignNode1" presStyleIdx="1" presStyleCnt="7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B64E32C1-7D9A-406B-9127-8B28C0C2F0F0}" type="pres">
      <dgm:prSet presAssocID="{164578DD-4D3F-4A58-B017-02A5B7D9F21B}" presName="sibTrans" presStyleCnt="0"/>
      <dgm:spPr/>
    </dgm:pt>
    <dgm:pt modelId="{0256BBB0-70A3-43AF-A61B-284F6AF5CDD4}" type="pres">
      <dgm:prSet presAssocID="{164578DD-4D3F-4A58-B017-02A5B7D9F21B}" presName="space" presStyleCnt="0"/>
      <dgm:spPr/>
    </dgm:pt>
    <dgm:pt modelId="{8E3B7420-15FD-44E7-8AF3-731D1867B1EB}" type="pres">
      <dgm:prSet presAssocID="{F8A8979E-B8B6-4641-9B53-5F7BFC9AC65E}" presName="composite" presStyleCnt="0"/>
      <dgm:spPr/>
    </dgm:pt>
    <dgm:pt modelId="{2DD193CD-E43C-45F8-AC27-D30A3E98EE43}" type="pres">
      <dgm:prSet presAssocID="{F8A8979E-B8B6-4641-9B53-5F7BFC9AC65E}" presName="LShape" presStyleLbl="alignNode1" presStyleIdx="2" presStyleCnt="7"/>
      <dgm:spPr>
        <a:solidFill>
          <a:schemeClr val="bg2">
            <a:lumMod val="75000"/>
          </a:schemeClr>
        </a:solidFill>
        <a:ln w="47625">
          <a:noFill/>
        </a:ln>
      </dgm:spPr>
      <dgm:t>
        <a:bodyPr/>
        <a:lstStyle/>
        <a:p>
          <a:endParaRPr lang="ru-RU"/>
        </a:p>
      </dgm:t>
    </dgm:pt>
    <dgm:pt modelId="{C38266FC-C90F-45C9-AADB-31F16DF9E58B}" type="pres">
      <dgm:prSet presAssocID="{F8A8979E-B8B6-4641-9B53-5F7BFC9AC65E}" presName="ParentText" presStyleLbl="revTx" presStyleIdx="1" presStyleCnt="4" custScaleX="92500" custScaleY="126726" custLinFactNeighborX="461" custLinFactNeighborY="16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9E919-313D-429C-B72A-5176E611C857}" type="pres">
      <dgm:prSet presAssocID="{F8A8979E-B8B6-4641-9B53-5F7BFC9AC65E}" presName="Triangle" presStyleLbl="alignNode1" presStyleIdx="3" presStyleCnt="7"/>
      <dgm:spPr>
        <a:solidFill>
          <a:schemeClr val="bg2">
            <a:lumMod val="75000"/>
            <a:alpha val="95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6E133D61-B47D-4A41-B308-AFF42862E0A5}" type="pres">
      <dgm:prSet presAssocID="{CB879380-5481-444D-B046-AA17F633E973}" presName="sibTrans" presStyleCnt="0"/>
      <dgm:spPr/>
    </dgm:pt>
    <dgm:pt modelId="{EBEF9B2E-6027-4013-ABAA-FF39E558A4EF}" type="pres">
      <dgm:prSet presAssocID="{CB879380-5481-444D-B046-AA17F633E973}" presName="space" presStyleCnt="0"/>
      <dgm:spPr/>
    </dgm:pt>
    <dgm:pt modelId="{AF2C5126-D971-46F7-B159-B3DA3D1DD0B5}" type="pres">
      <dgm:prSet presAssocID="{CF3617CB-3834-41EA-83DC-C365B78371A2}" presName="composite" presStyleCnt="0"/>
      <dgm:spPr/>
    </dgm:pt>
    <dgm:pt modelId="{C374A21B-758C-487C-B136-C2BC3BB9A8D1}" type="pres">
      <dgm:prSet presAssocID="{CF3617CB-3834-41EA-83DC-C365B78371A2}" presName="LShape" presStyleLbl="alignNode1" presStyleIdx="4" presStyleCnt="7"/>
      <dgm:spPr>
        <a:solidFill>
          <a:schemeClr val="bg2">
            <a:lumMod val="75000"/>
          </a:schemeClr>
        </a:solidFill>
        <a:ln w="47625"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CCE25D58-8E1E-4BE4-BA39-548FDCD67614}" type="pres">
      <dgm:prSet presAssocID="{CF3617CB-3834-41EA-83DC-C365B78371A2}" presName="ParentText" presStyleLbl="revTx" presStyleIdx="2" presStyleCnt="4" custScaleX="92101" custScaleY="97685" custLinFactNeighborX="3765" custLinFactNeighborY="1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20CB7-E535-43EA-BCD5-2D62C8D7D602}" type="pres">
      <dgm:prSet presAssocID="{CF3617CB-3834-41EA-83DC-C365B78371A2}" presName="Triangle" presStyleLbl="alignNode1" presStyleIdx="5" presStyleCnt="7"/>
      <dgm:spPr/>
      <dgm:t>
        <a:bodyPr/>
        <a:lstStyle/>
        <a:p>
          <a:endParaRPr lang="ru-RU"/>
        </a:p>
      </dgm:t>
    </dgm:pt>
    <dgm:pt modelId="{2DE209CB-99BA-4982-A047-942EB76B34B7}" type="pres">
      <dgm:prSet presAssocID="{14C1D773-2C39-4B44-8B6D-9933E6EF7A3E}" presName="sibTrans" presStyleCnt="0"/>
      <dgm:spPr/>
    </dgm:pt>
    <dgm:pt modelId="{57A43E5D-8361-41D1-9CB2-13536BCF62FE}" type="pres">
      <dgm:prSet presAssocID="{14C1D773-2C39-4B44-8B6D-9933E6EF7A3E}" presName="space" presStyleCnt="0"/>
      <dgm:spPr/>
    </dgm:pt>
    <dgm:pt modelId="{8CDAA7EF-DB74-48F2-96B1-3467344BFAE3}" type="pres">
      <dgm:prSet presAssocID="{4FACCB73-961A-4285-821A-ECD1D087C150}" presName="composite" presStyleCnt="0"/>
      <dgm:spPr/>
    </dgm:pt>
    <dgm:pt modelId="{405B4C2E-63D5-41DB-8020-4F6E5ADB6322}" type="pres">
      <dgm:prSet presAssocID="{4FACCB73-961A-4285-821A-ECD1D087C150}" presName="LShape" presStyleLbl="alignNode1" presStyleIdx="6" presStyleCnt="7"/>
      <dgm:spPr>
        <a:solidFill>
          <a:schemeClr val="bg2">
            <a:lumMod val="75000"/>
          </a:schemeClr>
        </a:solidFill>
        <a:ln w="47625">
          <a:solidFill>
            <a:schemeClr val="bg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E02A0FA-7DC9-47C1-8709-5312DDC89585}" type="pres">
      <dgm:prSet presAssocID="{4FACCB73-961A-4285-821A-ECD1D087C15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E9D83-8DFF-47E2-8095-EA677CF1590B}" srcId="{45226533-074F-4C8B-B995-2697B3BDE38B}" destId="{CF3617CB-3834-41EA-83DC-C365B78371A2}" srcOrd="2" destOrd="0" parTransId="{E9505254-76C6-4957-BCBB-3DD01D9DE571}" sibTransId="{14C1D773-2C39-4B44-8B6D-9933E6EF7A3E}"/>
    <dgm:cxn modelId="{240AE0AA-A902-4082-A003-DA1B80F747EF}" srcId="{45226533-074F-4C8B-B995-2697B3BDE38B}" destId="{F8A8979E-B8B6-4641-9B53-5F7BFC9AC65E}" srcOrd="1" destOrd="0" parTransId="{ECF4C187-0D66-4ACA-ADFD-7D5BBB657481}" sibTransId="{CB879380-5481-444D-B046-AA17F633E973}"/>
    <dgm:cxn modelId="{77547E13-B3C0-4BAD-92F1-C8A36EA949DE}" type="presOf" srcId="{4FACCB73-961A-4285-821A-ECD1D087C150}" destId="{AE02A0FA-7DC9-47C1-8709-5312DDC89585}" srcOrd="0" destOrd="0" presId="urn:microsoft.com/office/officeart/2009/3/layout/StepUpProcess"/>
    <dgm:cxn modelId="{194EE678-7016-499A-B5E9-68DDE3E45968}" type="presOf" srcId="{CF3617CB-3834-41EA-83DC-C365B78371A2}" destId="{CCE25D58-8E1E-4BE4-BA39-548FDCD67614}" srcOrd="0" destOrd="0" presId="urn:microsoft.com/office/officeart/2009/3/layout/StepUpProcess"/>
    <dgm:cxn modelId="{AB62578D-3DF3-41B3-A6AA-8EAE4E1E5352}" type="presOf" srcId="{35D8CFE7-1789-4FFD-966E-83124C770D76}" destId="{50C0E8B0-3C74-4147-9619-83E6E091E19B}" srcOrd="0" destOrd="0" presId="urn:microsoft.com/office/officeart/2009/3/layout/StepUpProcess"/>
    <dgm:cxn modelId="{45905F5C-A897-4D0D-B1BD-7C3E1261B96D}" type="presOf" srcId="{45226533-074F-4C8B-B995-2697B3BDE38B}" destId="{7098E064-7180-4FFA-8837-685C1832BC4B}" srcOrd="0" destOrd="0" presId="urn:microsoft.com/office/officeart/2009/3/layout/StepUpProcess"/>
    <dgm:cxn modelId="{12076EAF-37EE-4DAC-B4D9-DBC35DE03693}" srcId="{45226533-074F-4C8B-B995-2697B3BDE38B}" destId="{35D8CFE7-1789-4FFD-966E-83124C770D76}" srcOrd="0" destOrd="0" parTransId="{CA541DFA-BB9E-4C3F-9239-D3F8DF526339}" sibTransId="{164578DD-4D3F-4A58-B017-02A5B7D9F21B}"/>
    <dgm:cxn modelId="{50E55F0E-8A78-48F0-A598-BA2A650C7D2E}" srcId="{45226533-074F-4C8B-B995-2697B3BDE38B}" destId="{4FACCB73-961A-4285-821A-ECD1D087C150}" srcOrd="3" destOrd="0" parTransId="{5EF2C5EF-D600-4E81-9F91-ECA104711B3A}" sibTransId="{8D676E6E-576C-4F41-93A3-26F8BB964442}"/>
    <dgm:cxn modelId="{FA36444F-066D-414D-886E-6AA500C105FE}" type="presOf" srcId="{F8A8979E-B8B6-4641-9B53-5F7BFC9AC65E}" destId="{C38266FC-C90F-45C9-AADB-31F16DF9E58B}" srcOrd="0" destOrd="0" presId="urn:microsoft.com/office/officeart/2009/3/layout/StepUpProcess"/>
    <dgm:cxn modelId="{5273B7F8-0359-4476-90F5-05F56AF55A19}" type="presParOf" srcId="{7098E064-7180-4FFA-8837-685C1832BC4B}" destId="{E3E536AF-8759-42D2-A5E2-A4614F576BE5}" srcOrd="0" destOrd="0" presId="urn:microsoft.com/office/officeart/2009/3/layout/StepUpProcess"/>
    <dgm:cxn modelId="{0C1FA51B-977F-45E5-8765-7760EE87C67F}" type="presParOf" srcId="{E3E536AF-8759-42D2-A5E2-A4614F576BE5}" destId="{D4713B46-6585-4326-BA44-3B762B45A96D}" srcOrd="0" destOrd="0" presId="urn:microsoft.com/office/officeart/2009/3/layout/StepUpProcess"/>
    <dgm:cxn modelId="{518F6DF8-AC2E-4502-A499-A7275860E090}" type="presParOf" srcId="{E3E536AF-8759-42D2-A5E2-A4614F576BE5}" destId="{50C0E8B0-3C74-4147-9619-83E6E091E19B}" srcOrd="1" destOrd="0" presId="urn:microsoft.com/office/officeart/2009/3/layout/StepUpProcess"/>
    <dgm:cxn modelId="{82A02E3E-2470-4C54-8769-3A8FEE00D625}" type="presParOf" srcId="{E3E536AF-8759-42D2-A5E2-A4614F576BE5}" destId="{9F8B1E2D-25A6-42BF-99DD-2D2FFA326D26}" srcOrd="2" destOrd="0" presId="urn:microsoft.com/office/officeart/2009/3/layout/StepUpProcess"/>
    <dgm:cxn modelId="{ECB09DA0-2312-420F-BB01-53C608B50D59}" type="presParOf" srcId="{7098E064-7180-4FFA-8837-685C1832BC4B}" destId="{B64E32C1-7D9A-406B-9127-8B28C0C2F0F0}" srcOrd="1" destOrd="0" presId="urn:microsoft.com/office/officeart/2009/3/layout/StepUpProcess"/>
    <dgm:cxn modelId="{C411CBDE-C8B5-4606-BECD-6ED7FD622824}" type="presParOf" srcId="{B64E32C1-7D9A-406B-9127-8B28C0C2F0F0}" destId="{0256BBB0-70A3-43AF-A61B-284F6AF5CDD4}" srcOrd="0" destOrd="0" presId="urn:microsoft.com/office/officeart/2009/3/layout/StepUpProcess"/>
    <dgm:cxn modelId="{D885435B-705B-4A72-955E-55D40602A716}" type="presParOf" srcId="{7098E064-7180-4FFA-8837-685C1832BC4B}" destId="{8E3B7420-15FD-44E7-8AF3-731D1867B1EB}" srcOrd="2" destOrd="0" presId="urn:microsoft.com/office/officeart/2009/3/layout/StepUpProcess"/>
    <dgm:cxn modelId="{BC81DE91-6F6C-4DD8-9991-7A9275E1A814}" type="presParOf" srcId="{8E3B7420-15FD-44E7-8AF3-731D1867B1EB}" destId="{2DD193CD-E43C-45F8-AC27-D30A3E98EE43}" srcOrd="0" destOrd="0" presId="urn:microsoft.com/office/officeart/2009/3/layout/StepUpProcess"/>
    <dgm:cxn modelId="{1895BB06-D961-4B54-AE47-582BE5B99D8E}" type="presParOf" srcId="{8E3B7420-15FD-44E7-8AF3-731D1867B1EB}" destId="{C38266FC-C90F-45C9-AADB-31F16DF9E58B}" srcOrd="1" destOrd="0" presId="urn:microsoft.com/office/officeart/2009/3/layout/StepUpProcess"/>
    <dgm:cxn modelId="{391D3564-2979-49E8-8BDF-CFE245DA6FF5}" type="presParOf" srcId="{8E3B7420-15FD-44E7-8AF3-731D1867B1EB}" destId="{C199E919-313D-429C-B72A-5176E611C857}" srcOrd="2" destOrd="0" presId="urn:microsoft.com/office/officeart/2009/3/layout/StepUpProcess"/>
    <dgm:cxn modelId="{24B4B63B-152F-448C-82DF-71281E7DF4CB}" type="presParOf" srcId="{7098E064-7180-4FFA-8837-685C1832BC4B}" destId="{6E133D61-B47D-4A41-B308-AFF42862E0A5}" srcOrd="3" destOrd="0" presId="urn:microsoft.com/office/officeart/2009/3/layout/StepUpProcess"/>
    <dgm:cxn modelId="{B2C7B447-EBAB-49BA-835F-1C58D80B30A1}" type="presParOf" srcId="{6E133D61-B47D-4A41-B308-AFF42862E0A5}" destId="{EBEF9B2E-6027-4013-ABAA-FF39E558A4EF}" srcOrd="0" destOrd="0" presId="urn:microsoft.com/office/officeart/2009/3/layout/StepUpProcess"/>
    <dgm:cxn modelId="{1C83A419-568F-4DCF-8953-85DBE87FA4C6}" type="presParOf" srcId="{7098E064-7180-4FFA-8837-685C1832BC4B}" destId="{AF2C5126-D971-46F7-B159-B3DA3D1DD0B5}" srcOrd="4" destOrd="0" presId="urn:microsoft.com/office/officeart/2009/3/layout/StepUpProcess"/>
    <dgm:cxn modelId="{7BFB0B71-64C3-4381-AC58-6AB3A9FCB299}" type="presParOf" srcId="{AF2C5126-D971-46F7-B159-B3DA3D1DD0B5}" destId="{C374A21B-758C-487C-B136-C2BC3BB9A8D1}" srcOrd="0" destOrd="0" presId="urn:microsoft.com/office/officeart/2009/3/layout/StepUpProcess"/>
    <dgm:cxn modelId="{2DB06B9F-920B-48EC-8F42-039972F1C777}" type="presParOf" srcId="{AF2C5126-D971-46F7-B159-B3DA3D1DD0B5}" destId="{CCE25D58-8E1E-4BE4-BA39-548FDCD67614}" srcOrd="1" destOrd="0" presId="urn:microsoft.com/office/officeart/2009/3/layout/StepUpProcess"/>
    <dgm:cxn modelId="{3338BE2A-A2F2-460E-8FD0-D3F8B96F2F35}" type="presParOf" srcId="{AF2C5126-D971-46F7-B159-B3DA3D1DD0B5}" destId="{86F20CB7-E535-43EA-BCD5-2D62C8D7D602}" srcOrd="2" destOrd="0" presId="urn:microsoft.com/office/officeart/2009/3/layout/StepUpProcess"/>
    <dgm:cxn modelId="{C347E667-7404-4219-9F20-1753F7411863}" type="presParOf" srcId="{7098E064-7180-4FFA-8837-685C1832BC4B}" destId="{2DE209CB-99BA-4982-A047-942EB76B34B7}" srcOrd="5" destOrd="0" presId="urn:microsoft.com/office/officeart/2009/3/layout/StepUpProcess"/>
    <dgm:cxn modelId="{6092D318-13A6-4DD0-927D-CA77523110B1}" type="presParOf" srcId="{2DE209CB-99BA-4982-A047-942EB76B34B7}" destId="{57A43E5D-8361-41D1-9CB2-13536BCF62FE}" srcOrd="0" destOrd="0" presId="urn:microsoft.com/office/officeart/2009/3/layout/StepUpProcess"/>
    <dgm:cxn modelId="{EAC828FA-2E2A-43F3-99AD-B524F3058F11}" type="presParOf" srcId="{7098E064-7180-4FFA-8837-685C1832BC4B}" destId="{8CDAA7EF-DB74-48F2-96B1-3467344BFAE3}" srcOrd="6" destOrd="0" presId="urn:microsoft.com/office/officeart/2009/3/layout/StepUpProcess"/>
    <dgm:cxn modelId="{F1FEC895-C48E-4067-A19C-7B99403F3339}" type="presParOf" srcId="{8CDAA7EF-DB74-48F2-96B1-3467344BFAE3}" destId="{405B4C2E-63D5-41DB-8020-4F6E5ADB6322}" srcOrd="0" destOrd="0" presId="urn:microsoft.com/office/officeart/2009/3/layout/StepUpProcess"/>
    <dgm:cxn modelId="{DD892AEE-D227-4115-A818-30A0C4E3BD4A}" type="presParOf" srcId="{8CDAA7EF-DB74-48F2-96B1-3467344BFAE3}" destId="{AE02A0FA-7DC9-47C1-8709-5312DDC8958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C7C50-67C1-4C24-8AA4-3EEA5360AAD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D954E0-3E5B-4290-BF7F-5F4896B3FA24}">
      <dgm:prSet phldrT="[Текст]" custT="1"/>
      <dgm:spPr>
        <a:solidFill>
          <a:schemeClr val="bg2">
            <a:lumMod val="75000"/>
            <a:alpha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ru-RU" sz="1600" b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Председатель кооператива – </a:t>
          </a:r>
        </a:p>
        <a:p>
          <a:pPr algn="ctr"/>
          <a:r>
            <a:rPr lang="ru-RU" sz="1600" b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избирается на общем собрании  членов кооператива</a:t>
          </a:r>
          <a:endParaRPr lang="ru-RU" sz="1600" b="1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AD4C08-9603-4D4E-8C98-F866964D8ECD}" type="parTrans" cxnId="{506935C2-17B7-450B-B202-F7B801B413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C112CAF-E864-486D-B577-2B8B40382789}" type="sibTrans" cxnId="{506935C2-17B7-450B-B202-F7B801B41349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7F84D7A-D0C4-4AEE-B249-8297B9696FA6}">
      <dgm:prSet phldrT="[Текст]" custT="1"/>
      <dgm:spPr>
        <a:solidFill>
          <a:srgbClr val="00B050">
            <a:alpha val="68000"/>
          </a:srgb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Члены кооператива – жители сельского поселения и/или сельхоз товаропроизводители (ЛПХ, КФХ, ИП-Главы КФХ,ООО)</a:t>
          </a:r>
          <a:endParaRPr lang="ru-RU" sz="1050" b="1" cap="none" spc="0" dirty="0">
            <a:ln w="0"/>
            <a:solidFill>
              <a:schemeClr val="tx1"/>
            </a:solidFill>
            <a:effectLst/>
          </a:endParaRPr>
        </a:p>
      </dgm:t>
    </dgm:pt>
    <dgm:pt modelId="{D13F54CC-9FCD-46D0-995B-1EE6D956F43C}" type="parTrans" cxnId="{F717D089-B4CC-4826-BF0E-FE3DB739D88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3A51CE2-821F-41B7-A30C-93FE2B43DEEB}" type="sibTrans" cxnId="{F717D089-B4CC-4826-BF0E-FE3DB739D88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AA2CF4-F09B-4F8A-BCCA-C56AA545D78F}">
      <dgm:prSet phldrT="[Текст]" custT="1"/>
      <dgm:spPr>
        <a:solidFill>
          <a:schemeClr val="bg2">
            <a:lumMod val="75000"/>
            <a:alpha val="83000"/>
          </a:schemeClr>
        </a:solidFill>
        <a:ln>
          <a:solidFill>
            <a:schemeClr val="tx2">
              <a:alpha val="80000"/>
            </a:schemeClr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Взаимоотношения с членами Кооператива –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   Члены Кооператива  заключают соглашения с Кооперативом о приобретении, хранении сельскохозяйственной продукции, оказании услуг для членов кооператива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   </a:t>
          </a:r>
        </a:p>
      </dgm:t>
    </dgm:pt>
    <dgm:pt modelId="{57C69E1E-EDB0-4C1E-8814-32D5445E1EA5}" type="parTrans" cxnId="{03BFED37-B386-46B1-85FB-76367CBF4ED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7D4094A-3A8B-4638-8C21-398C07CAFE06}" type="sibTrans" cxnId="{03BFED37-B386-46B1-85FB-76367CBF4ED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F817AE8-6284-409F-B3AF-7A56327984AB}">
      <dgm:prSet phldrT="[Текст]" custT="1"/>
      <dgm:spPr>
        <a:solidFill>
          <a:srgbClr val="00B050">
            <a:alpha val="65000"/>
          </a:srgb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Осуществление деятельности: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1.На арендуемых либо собственных площадях объектов недвижимости</a:t>
          </a:r>
        </a:p>
        <a:p>
          <a:pPr algn="l"/>
          <a:r>
            <a:rPr lang="ru-RU" sz="1050" b="1" cap="none" spc="0" dirty="0" smtClean="0">
              <a:ln w="0"/>
              <a:solidFill>
                <a:schemeClr val="tx1"/>
              </a:solidFill>
              <a:effectLst/>
            </a:rPr>
            <a:t>2.Орудия производства – собственные и (или) приобретенные в лизинг, возможна аренда</a:t>
          </a:r>
          <a:endParaRPr lang="ru-RU" sz="1050" b="1" cap="none" spc="0" dirty="0">
            <a:ln w="0"/>
            <a:solidFill>
              <a:schemeClr val="tx1"/>
            </a:solidFill>
            <a:effectLst/>
          </a:endParaRPr>
        </a:p>
      </dgm:t>
    </dgm:pt>
    <dgm:pt modelId="{4704B2E2-7FE0-4415-A274-73AFB479BF5F}" type="parTrans" cxnId="{75B0D92C-D7F9-4321-B2B6-2FE3321C49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49F04A3-8F1D-453C-BC16-10BE3BDE6944}" type="sibTrans" cxnId="{75B0D92C-D7F9-4321-B2B6-2FE3321C49F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9BDC069-BA35-46A5-8D25-472CACF6A66C}" type="pres">
      <dgm:prSet presAssocID="{56DC7C50-67C1-4C24-8AA4-3EEA5360AAD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15E83E-9DC0-4CBB-BBBA-CA9FC3792A94}" type="pres">
      <dgm:prSet presAssocID="{02D954E0-3E5B-4290-BF7F-5F4896B3FA24}" presName="root" presStyleCnt="0">
        <dgm:presLayoutVars>
          <dgm:chMax/>
          <dgm:chPref val="4"/>
        </dgm:presLayoutVars>
      </dgm:prSet>
      <dgm:spPr/>
    </dgm:pt>
    <dgm:pt modelId="{4613169F-C6D6-4D48-AB40-DA1134CBE36A}" type="pres">
      <dgm:prSet presAssocID="{02D954E0-3E5B-4290-BF7F-5F4896B3FA24}" presName="rootComposite" presStyleCnt="0">
        <dgm:presLayoutVars/>
      </dgm:prSet>
      <dgm:spPr/>
    </dgm:pt>
    <dgm:pt modelId="{D065033C-EECF-4918-BCE5-FFD67C661856}" type="pres">
      <dgm:prSet presAssocID="{02D954E0-3E5B-4290-BF7F-5F4896B3FA24}" presName="rootText" presStyleLbl="node0" presStyleIdx="0" presStyleCnt="1" custScaleX="127154" custScaleY="79539" custLinFactNeighborY="127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7096EEB-3D7C-46A0-9AA9-F14A4470AAFA}" type="pres">
      <dgm:prSet presAssocID="{02D954E0-3E5B-4290-BF7F-5F4896B3FA24}" presName="childShape" presStyleCnt="0">
        <dgm:presLayoutVars>
          <dgm:chMax val="0"/>
          <dgm:chPref val="0"/>
        </dgm:presLayoutVars>
      </dgm:prSet>
      <dgm:spPr/>
    </dgm:pt>
    <dgm:pt modelId="{0EB7F642-9D6D-4790-AA7B-F8E3F3E3617A}" type="pres">
      <dgm:prSet presAssocID="{57F84D7A-D0C4-4AEE-B249-8297B9696FA6}" presName="childComposite" presStyleCnt="0">
        <dgm:presLayoutVars>
          <dgm:chMax val="0"/>
          <dgm:chPref val="0"/>
        </dgm:presLayoutVars>
      </dgm:prSet>
      <dgm:spPr/>
    </dgm:pt>
    <dgm:pt modelId="{9888849B-64DA-4CEF-9D22-C8E30379AAE8}" type="pres">
      <dgm:prSet presAssocID="{57F84D7A-D0C4-4AEE-B249-8297B9696FA6}" presName="Image" presStyleLbl="node1" presStyleIdx="0" presStyleCnt="3" custScaleX="127579" custLinFactNeighborX="-99810" custLinFactNeighborY="81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8FBFE25-70B2-4408-8DC2-CD2C2B16D77E}" type="pres">
      <dgm:prSet presAssocID="{57F84D7A-D0C4-4AEE-B249-8297B9696FA6}" presName="childText" presStyleLbl="lnNode1" presStyleIdx="0" presStyleCnt="3" custScaleX="118650" custScaleY="93954" custLinFactNeighborX="1118" custLinFactNeighborY="-6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13DC7-D0B7-4FEB-9B0C-7ADBB858C9E2}" type="pres">
      <dgm:prSet presAssocID="{E7AA2CF4-F09B-4F8A-BCCA-C56AA545D78F}" presName="childComposite" presStyleCnt="0">
        <dgm:presLayoutVars>
          <dgm:chMax val="0"/>
          <dgm:chPref val="0"/>
        </dgm:presLayoutVars>
      </dgm:prSet>
      <dgm:spPr/>
    </dgm:pt>
    <dgm:pt modelId="{C26142D8-5883-48C4-ACD0-D52439D18D29}" type="pres">
      <dgm:prSet presAssocID="{E7AA2CF4-F09B-4F8A-BCCA-C56AA545D78F}" presName="Image" presStyleLbl="node1" presStyleIdx="1" presStyleCnt="3" custScaleX="124912" custScaleY="110033" custLinFactNeighborX="-95768" custLinFactNeighborY="1088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71C05022-C8CF-40F0-AB4D-6A0E1D057B28}" type="pres">
      <dgm:prSet presAssocID="{E7AA2CF4-F09B-4F8A-BCCA-C56AA545D78F}" presName="childText" presStyleLbl="lnNode1" presStyleIdx="1" presStyleCnt="3" custScaleX="117898" custScaleY="149475" custLinFactNeighborX="176" custLinFactNeighborY="-13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7F3BC-17DC-46CE-808D-854691608366}" type="pres">
      <dgm:prSet presAssocID="{AF817AE8-6284-409F-B3AF-7A56327984AB}" presName="childComposite" presStyleCnt="0">
        <dgm:presLayoutVars>
          <dgm:chMax val="0"/>
          <dgm:chPref val="0"/>
        </dgm:presLayoutVars>
      </dgm:prSet>
      <dgm:spPr/>
    </dgm:pt>
    <dgm:pt modelId="{AF3124CE-A743-4BBA-92CC-F9E47CF9EE95}" type="pres">
      <dgm:prSet presAssocID="{AF817AE8-6284-409F-B3AF-7A56327984AB}" presName="Image" presStyleLbl="node1" presStyleIdx="2" presStyleCnt="3" custScaleX="123120" custLinFactX="-2167" custLinFactNeighborX="-100000" custLinFactNeighborY="-1243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4F42D16-8219-476D-B52A-39B87581BBC1}" type="pres">
      <dgm:prSet presAssocID="{AF817AE8-6284-409F-B3AF-7A56327984AB}" presName="childText" presStyleLbl="lnNode1" presStyleIdx="2" presStyleCnt="3" custScaleX="118165" custScaleY="116097" custLinFactNeighborX="506" custLinFactNeighborY="-13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D089-B4CC-4826-BF0E-FE3DB739D884}" srcId="{02D954E0-3E5B-4290-BF7F-5F4896B3FA24}" destId="{57F84D7A-D0C4-4AEE-B249-8297B9696FA6}" srcOrd="0" destOrd="0" parTransId="{D13F54CC-9FCD-46D0-995B-1EE6D956F43C}" sibTransId="{23A51CE2-821F-41B7-A30C-93FE2B43DEEB}"/>
    <dgm:cxn modelId="{9BA0DFEB-C8B0-422C-AE7D-7FDCCBFB0DC2}" type="presOf" srcId="{02D954E0-3E5B-4290-BF7F-5F4896B3FA24}" destId="{D065033C-EECF-4918-BCE5-FFD67C661856}" srcOrd="0" destOrd="0" presId="urn:microsoft.com/office/officeart/2008/layout/PictureAccentList"/>
    <dgm:cxn modelId="{0C63006B-6985-48C3-BE07-1F517044D88F}" type="presOf" srcId="{AF817AE8-6284-409F-B3AF-7A56327984AB}" destId="{94F42D16-8219-476D-B52A-39B87581BBC1}" srcOrd="0" destOrd="0" presId="urn:microsoft.com/office/officeart/2008/layout/PictureAccentList"/>
    <dgm:cxn modelId="{03BFED37-B386-46B1-85FB-76367CBF4EDC}" srcId="{02D954E0-3E5B-4290-BF7F-5F4896B3FA24}" destId="{E7AA2CF4-F09B-4F8A-BCCA-C56AA545D78F}" srcOrd="1" destOrd="0" parTransId="{57C69E1E-EDB0-4C1E-8814-32D5445E1EA5}" sibTransId="{37D4094A-3A8B-4638-8C21-398C07CAFE06}"/>
    <dgm:cxn modelId="{75B0D92C-D7F9-4321-B2B6-2FE3321C49FC}" srcId="{02D954E0-3E5B-4290-BF7F-5F4896B3FA24}" destId="{AF817AE8-6284-409F-B3AF-7A56327984AB}" srcOrd="2" destOrd="0" parTransId="{4704B2E2-7FE0-4415-A274-73AFB479BF5F}" sibTransId="{949F04A3-8F1D-453C-BC16-10BE3BDE6944}"/>
    <dgm:cxn modelId="{506935C2-17B7-450B-B202-F7B801B41349}" srcId="{56DC7C50-67C1-4C24-8AA4-3EEA5360AAD7}" destId="{02D954E0-3E5B-4290-BF7F-5F4896B3FA24}" srcOrd="0" destOrd="0" parTransId="{AAAD4C08-9603-4D4E-8C98-F866964D8ECD}" sibTransId="{0C112CAF-E864-486D-B577-2B8B40382789}"/>
    <dgm:cxn modelId="{DD9DA9EC-5C6F-4C32-9EB6-4F8059D68EFD}" type="presOf" srcId="{E7AA2CF4-F09B-4F8A-BCCA-C56AA545D78F}" destId="{71C05022-C8CF-40F0-AB4D-6A0E1D057B28}" srcOrd="0" destOrd="0" presId="urn:microsoft.com/office/officeart/2008/layout/PictureAccentList"/>
    <dgm:cxn modelId="{F30A5DFF-82CD-497B-9330-F5AC199763B5}" type="presOf" srcId="{57F84D7A-D0C4-4AEE-B249-8297B9696FA6}" destId="{18FBFE25-70B2-4408-8DC2-CD2C2B16D77E}" srcOrd="0" destOrd="0" presId="urn:microsoft.com/office/officeart/2008/layout/PictureAccentList"/>
    <dgm:cxn modelId="{3832F086-637D-4A88-9214-F1130EC945AC}" type="presOf" srcId="{56DC7C50-67C1-4C24-8AA4-3EEA5360AAD7}" destId="{D9BDC069-BA35-46A5-8D25-472CACF6A66C}" srcOrd="0" destOrd="0" presId="urn:microsoft.com/office/officeart/2008/layout/PictureAccentList"/>
    <dgm:cxn modelId="{D0550347-81F8-424B-A781-8B3A86895F3F}" type="presParOf" srcId="{D9BDC069-BA35-46A5-8D25-472CACF6A66C}" destId="{4B15E83E-9DC0-4CBB-BBBA-CA9FC3792A94}" srcOrd="0" destOrd="0" presId="urn:microsoft.com/office/officeart/2008/layout/PictureAccentList"/>
    <dgm:cxn modelId="{1DB4F3BC-CEEC-4128-9E05-CFEA77D2354D}" type="presParOf" srcId="{4B15E83E-9DC0-4CBB-BBBA-CA9FC3792A94}" destId="{4613169F-C6D6-4D48-AB40-DA1134CBE36A}" srcOrd="0" destOrd="0" presId="urn:microsoft.com/office/officeart/2008/layout/PictureAccentList"/>
    <dgm:cxn modelId="{8BAD825F-4D3D-4B88-AA36-24ACE8BF76A3}" type="presParOf" srcId="{4613169F-C6D6-4D48-AB40-DA1134CBE36A}" destId="{D065033C-EECF-4918-BCE5-FFD67C661856}" srcOrd="0" destOrd="0" presId="urn:microsoft.com/office/officeart/2008/layout/PictureAccentList"/>
    <dgm:cxn modelId="{618A26B6-1700-438C-97E9-926CE4E42386}" type="presParOf" srcId="{4B15E83E-9DC0-4CBB-BBBA-CA9FC3792A94}" destId="{A7096EEB-3D7C-46A0-9AA9-F14A4470AAFA}" srcOrd="1" destOrd="0" presId="urn:microsoft.com/office/officeart/2008/layout/PictureAccentList"/>
    <dgm:cxn modelId="{5A2FBA50-8C2F-4DD4-B00D-7ABEC9A1D00F}" type="presParOf" srcId="{A7096EEB-3D7C-46A0-9AA9-F14A4470AAFA}" destId="{0EB7F642-9D6D-4790-AA7B-F8E3F3E3617A}" srcOrd="0" destOrd="0" presId="urn:microsoft.com/office/officeart/2008/layout/PictureAccentList"/>
    <dgm:cxn modelId="{EA80F94B-0F5A-4B2F-A8A7-57C441D74765}" type="presParOf" srcId="{0EB7F642-9D6D-4790-AA7B-F8E3F3E3617A}" destId="{9888849B-64DA-4CEF-9D22-C8E30379AAE8}" srcOrd="0" destOrd="0" presId="urn:microsoft.com/office/officeart/2008/layout/PictureAccentList"/>
    <dgm:cxn modelId="{D0A18CEA-9EDB-4471-825D-EF09643E2503}" type="presParOf" srcId="{0EB7F642-9D6D-4790-AA7B-F8E3F3E3617A}" destId="{18FBFE25-70B2-4408-8DC2-CD2C2B16D77E}" srcOrd="1" destOrd="0" presId="urn:microsoft.com/office/officeart/2008/layout/PictureAccentList"/>
    <dgm:cxn modelId="{E42B061D-0F7B-4C40-8AB6-E9E8922445CD}" type="presParOf" srcId="{A7096EEB-3D7C-46A0-9AA9-F14A4470AAFA}" destId="{E0313DC7-D0B7-4FEB-9B0C-7ADBB858C9E2}" srcOrd="1" destOrd="0" presId="urn:microsoft.com/office/officeart/2008/layout/PictureAccentList"/>
    <dgm:cxn modelId="{2A31E64F-9953-4106-846B-555851329FB3}" type="presParOf" srcId="{E0313DC7-D0B7-4FEB-9B0C-7ADBB858C9E2}" destId="{C26142D8-5883-48C4-ACD0-D52439D18D29}" srcOrd="0" destOrd="0" presId="urn:microsoft.com/office/officeart/2008/layout/PictureAccentList"/>
    <dgm:cxn modelId="{CB162792-FBCE-4FC5-8EF7-744D550A8DEF}" type="presParOf" srcId="{E0313DC7-D0B7-4FEB-9B0C-7ADBB858C9E2}" destId="{71C05022-C8CF-40F0-AB4D-6A0E1D057B28}" srcOrd="1" destOrd="0" presId="urn:microsoft.com/office/officeart/2008/layout/PictureAccentList"/>
    <dgm:cxn modelId="{78A39A3D-48FA-450B-93E6-B4E244E06FDB}" type="presParOf" srcId="{A7096EEB-3D7C-46A0-9AA9-F14A4470AAFA}" destId="{3607F3BC-17DC-46CE-808D-854691608366}" srcOrd="2" destOrd="0" presId="urn:microsoft.com/office/officeart/2008/layout/PictureAccentList"/>
    <dgm:cxn modelId="{E5D09548-04E9-4D87-969B-81F6946801FB}" type="presParOf" srcId="{3607F3BC-17DC-46CE-808D-854691608366}" destId="{AF3124CE-A743-4BBA-92CC-F9E47CF9EE95}" srcOrd="0" destOrd="0" presId="urn:microsoft.com/office/officeart/2008/layout/PictureAccentList"/>
    <dgm:cxn modelId="{9018A6D8-9E1C-4E00-B60C-BCC0DD76AB3E}" type="presParOf" srcId="{3607F3BC-17DC-46CE-808D-854691608366}" destId="{94F42D16-8219-476D-B52A-39B87581BBC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5E009E-C42E-4B96-A522-F1ACE44CBBAC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E3F3680-21D8-4E3F-AE3A-D59E09100EAF}">
      <dgm:prSet phldrT="[Текст]" custT="1"/>
      <dgm:spPr>
        <a:solidFill>
          <a:schemeClr val="bg2">
            <a:lumMod val="75000"/>
            <a:alpha val="70000"/>
          </a:schemeClr>
        </a:solidFill>
        <a:ln>
          <a:solidFill>
            <a:schemeClr val="tx2"/>
          </a:solidFill>
        </a:ln>
      </dgm:spPr>
      <dgm:t>
        <a:bodyPr lIns="72000"/>
        <a:lstStyle/>
        <a:p>
          <a:pPr algn="ctr"/>
          <a:r>
            <a:rPr lang="ru-RU" sz="1000" b="1" cap="none" spc="0" dirty="0" smtClean="0">
              <a:ln w="0"/>
              <a:solidFill>
                <a:schemeClr val="tx1"/>
              </a:solidFill>
              <a:effectLst/>
            </a:rPr>
            <a:t>Поставщики молока</a:t>
          </a:r>
          <a:endParaRPr lang="ru-RU" sz="1000" b="1" cap="none" spc="0" dirty="0">
            <a:ln w="0"/>
            <a:solidFill>
              <a:schemeClr val="tx1"/>
            </a:solidFill>
            <a:effectLst/>
          </a:endParaRPr>
        </a:p>
      </dgm:t>
    </dgm:pt>
    <dgm:pt modelId="{46E3B528-A82A-44BD-ADE4-F238ED494C71}" type="parTrans" cxnId="{A9C9E202-4700-43EE-A6ED-D1A9AE254E4A}">
      <dgm:prSet/>
      <dgm:spPr/>
      <dgm:t>
        <a:bodyPr/>
        <a:lstStyle/>
        <a:p>
          <a:endParaRPr lang="ru-RU"/>
        </a:p>
      </dgm:t>
    </dgm:pt>
    <dgm:pt modelId="{AE9D9F9D-1D75-4C6F-A61C-BC2D5054A633}" type="sibTrans" cxnId="{A9C9E202-4700-43EE-A6ED-D1A9AE254E4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37E8C1D6-5ABF-451B-BD34-7E537D4B8DA6}">
      <dgm:prSet phldrT="[Текст]" custT="1"/>
      <dgm:spPr>
        <a:solidFill>
          <a:srgbClr val="00B050">
            <a:alpha val="75000"/>
          </a:srgbClr>
        </a:solidFill>
        <a:ln>
          <a:solidFill>
            <a:schemeClr val="tx2"/>
          </a:solidFill>
        </a:ln>
      </dgm:spPr>
      <dgm:t>
        <a:bodyPr lIns="144000"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Поставщики кормов</a:t>
          </a:r>
          <a:endParaRPr lang="ru-RU" sz="1000" b="1" dirty="0">
            <a:solidFill>
              <a:schemeClr val="tx1"/>
            </a:solidFill>
          </a:endParaRPr>
        </a:p>
      </dgm:t>
    </dgm:pt>
    <dgm:pt modelId="{0E0ED8C0-6569-4E7C-9CD1-A88BE9CDE039}" type="parTrans" cxnId="{7E43E81D-6267-484E-88A8-83875A79E2F7}">
      <dgm:prSet/>
      <dgm:spPr/>
      <dgm:t>
        <a:bodyPr/>
        <a:lstStyle/>
        <a:p>
          <a:endParaRPr lang="ru-RU"/>
        </a:p>
      </dgm:t>
    </dgm:pt>
    <dgm:pt modelId="{AD8DDD67-4F99-44E8-A9AB-069382830BAE}" type="sibTrans" cxnId="{7E43E81D-6267-484E-88A8-83875A79E2F7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2914F90E-9928-4E4E-A070-DAB54515C8F2}">
      <dgm:prSet phldrT="[Текст]" custT="1"/>
      <dgm:spPr>
        <a:solidFill>
          <a:schemeClr val="bg2">
            <a:lumMod val="75000"/>
            <a:alpha val="68000"/>
          </a:schemeClr>
        </a:solidFill>
        <a:ln>
          <a:solidFill>
            <a:schemeClr val="tx2"/>
          </a:solidFill>
        </a:ln>
      </dgm:spPr>
      <dgm:t>
        <a:bodyPr lIns="144000"/>
        <a:lstStyle/>
        <a:p>
          <a:pPr algn="ctr"/>
          <a:r>
            <a:rPr lang="ru-RU" sz="1000" b="1" dirty="0" smtClean="0">
              <a:solidFill>
                <a:schemeClr val="tx1"/>
              </a:solidFill>
            </a:rPr>
            <a:t>Поставщики</a:t>
          </a:r>
          <a:r>
            <a:rPr lang="ru-RU" sz="600" b="1" dirty="0" smtClean="0">
              <a:solidFill>
                <a:schemeClr val="tx1"/>
              </a:solidFill>
            </a:rPr>
            <a:t> </a:t>
          </a:r>
          <a:r>
            <a:rPr lang="ru-RU" sz="900" b="1" dirty="0" err="1" smtClean="0">
              <a:solidFill>
                <a:schemeClr val="tx1"/>
              </a:solidFill>
            </a:rPr>
            <a:t>ветпрепаратов</a:t>
          </a:r>
          <a:endParaRPr lang="ru-RU" sz="900" b="1" dirty="0">
            <a:solidFill>
              <a:schemeClr val="tx1"/>
            </a:solidFill>
          </a:endParaRPr>
        </a:p>
      </dgm:t>
    </dgm:pt>
    <dgm:pt modelId="{9F0DBDB2-2BEB-47C0-90AC-801E785D36CF}" type="parTrans" cxnId="{0BD326D4-7935-4AA3-828F-9580EA7DB413}">
      <dgm:prSet/>
      <dgm:spPr/>
      <dgm:t>
        <a:bodyPr/>
        <a:lstStyle/>
        <a:p>
          <a:endParaRPr lang="ru-RU"/>
        </a:p>
      </dgm:t>
    </dgm:pt>
    <dgm:pt modelId="{FA501CEF-02A5-4C4C-9D17-CA9D56716962}" type="sibTrans" cxnId="{0BD326D4-7935-4AA3-828F-9580EA7DB41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53D35432-6ED5-4691-949A-4C5CF29E0CE9}" type="pres">
      <dgm:prSet presAssocID="{E65E009E-C42E-4B96-A522-F1ACE44CBB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433E7AA-8C41-4344-957D-F0552ED910A1}" type="pres">
      <dgm:prSet presAssocID="{E65E009E-C42E-4B96-A522-F1ACE44CBBAC}" presName="dot1" presStyleLbl="alignNode1" presStyleIdx="0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D61FAAED-A02A-4608-8A1E-0DA2D7B8DFEC}" type="pres">
      <dgm:prSet presAssocID="{E65E009E-C42E-4B96-A522-F1ACE44CBBAC}" presName="dot2" presStyleLbl="alignNode1" presStyleIdx="1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F36A56E5-9DB2-47F7-A268-CF6F787550AB}" type="pres">
      <dgm:prSet presAssocID="{E65E009E-C42E-4B96-A522-F1ACE44CBBAC}" presName="dot3" presStyleLbl="alignNode1" presStyleIdx="2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A2911FCC-B0CB-465E-8201-7CC965AE4931}" type="pres">
      <dgm:prSet presAssocID="{E65E009E-C42E-4B96-A522-F1ACE44CBBAC}" presName="dot4" presStyleLbl="alignNode1" presStyleIdx="3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49B5FD07-BAE2-4A13-B5CB-1A57123A00B6}" type="pres">
      <dgm:prSet presAssocID="{E65E009E-C42E-4B96-A522-F1ACE44CBBAC}" presName="dot5" presStyleLbl="alignNode1" presStyleIdx="4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CCCC8F89-38B9-4D87-A5C6-E87C087D3B64}" type="pres">
      <dgm:prSet presAssocID="{E65E009E-C42E-4B96-A522-F1ACE44CBBAC}" presName="dotArrow1" presStyleLbl="alignNode1" presStyleIdx="5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A225A846-D9DC-43FA-AFC7-99F29756F9BF}" type="pres">
      <dgm:prSet presAssocID="{E65E009E-C42E-4B96-A522-F1ACE44CBBAC}" presName="dotArrow2" presStyleLbl="alignNode1" presStyleIdx="6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E5861877-D5C5-4A8C-B702-E8D6151B4D17}" type="pres">
      <dgm:prSet presAssocID="{E65E009E-C42E-4B96-A522-F1ACE44CBBAC}" presName="dotArrow3" presStyleLbl="alignNode1" presStyleIdx="7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FD89A5C0-1EB2-4281-831A-8DCD2403FB20}" type="pres">
      <dgm:prSet presAssocID="{E65E009E-C42E-4B96-A522-F1ACE44CBBAC}" presName="dotArrow4" presStyleLbl="alignNode1" presStyleIdx="8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26E50721-8E31-4D2E-B98E-35FD65580CBB}" type="pres">
      <dgm:prSet presAssocID="{E65E009E-C42E-4B96-A522-F1ACE44CBBAC}" presName="dotArrow5" presStyleLbl="alignNode1" presStyleIdx="9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33499DB3-4C01-45EF-AC11-65C23AE6C231}" type="pres">
      <dgm:prSet presAssocID="{E65E009E-C42E-4B96-A522-F1ACE44CBBAC}" presName="dotArrow6" presStyleLbl="alignNode1" presStyleIdx="10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0F7C24B1-561E-459B-A335-EEA194A32204}" type="pres">
      <dgm:prSet presAssocID="{E65E009E-C42E-4B96-A522-F1ACE44CBBAC}" presName="dotArrow7" presStyleLbl="alignNode1" presStyleIdx="11" presStyleCnt="12"/>
      <dgm:spPr>
        <a:ln>
          <a:solidFill>
            <a:srgbClr val="669900"/>
          </a:solidFill>
        </a:ln>
      </dgm:spPr>
      <dgm:t>
        <a:bodyPr/>
        <a:lstStyle/>
        <a:p>
          <a:endParaRPr lang="ru-RU"/>
        </a:p>
      </dgm:t>
    </dgm:pt>
    <dgm:pt modelId="{AADBCCC4-9734-414D-BD29-DFA159943FAA}" type="pres">
      <dgm:prSet presAssocID="{7E3F3680-21D8-4E3F-AE3A-D59E09100EAF}" presName="parTx1" presStyleLbl="node1" presStyleIdx="0" presStyleCnt="3" custLinFactNeighborX="17665" custLinFactNeighborY="36059"/>
      <dgm:spPr/>
      <dgm:t>
        <a:bodyPr/>
        <a:lstStyle/>
        <a:p>
          <a:endParaRPr lang="ru-RU"/>
        </a:p>
      </dgm:t>
    </dgm:pt>
    <dgm:pt modelId="{AC162EA5-76BD-40A7-AD6F-2490B5E99ED6}" type="pres">
      <dgm:prSet presAssocID="{AE9D9F9D-1D75-4C6F-A61C-BC2D5054A633}" presName="picture1" presStyleCnt="0"/>
      <dgm:spPr/>
    </dgm:pt>
    <dgm:pt modelId="{A5F08900-9B30-404A-B8C9-602FA38F7E61}" type="pres">
      <dgm:prSet presAssocID="{AE9D9F9D-1D75-4C6F-A61C-BC2D5054A63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7322B99E-DA1D-4926-B0D9-0F67218DE7DD}" type="pres">
      <dgm:prSet presAssocID="{37E8C1D6-5ABF-451B-BD34-7E537D4B8DA6}" presName="parTx2" presStyleLbl="node1" presStyleIdx="1" presStyleCnt="3"/>
      <dgm:spPr/>
      <dgm:t>
        <a:bodyPr/>
        <a:lstStyle/>
        <a:p>
          <a:endParaRPr lang="ru-RU"/>
        </a:p>
      </dgm:t>
    </dgm:pt>
    <dgm:pt modelId="{D2559A98-8801-4D92-8E28-DD8348891D62}" type="pres">
      <dgm:prSet presAssocID="{AD8DDD67-4F99-44E8-A9AB-069382830BAE}" presName="picture2" presStyleCnt="0"/>
      <dgm:spPr/>
    </dgm:pt>
    <dgm:pt modelId="{79CFCB47-E961-4739-BE67-BCE622772385}" type="pres">
      <dgm:prSet presAssocID="{AD8DDD67-4F99-44E8-A9AB-069382830BAE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6816BE34-DAB2-4F0F-87CB-5A9285D837AD}" type="pres">
      <dgm:prSet presAssocID="{2914F90E-9928-4E4E-A070-DAB54515C8F2}" presName="parTx3" presStyleLbl="node1" presStyleIdx="2" presStyleCnt="3" custLinFactNeighborX="17290" custLinFactNeighborY="16159"/>
      <dgm:spPr/>
      <dgm:t>
        <a:bodyPr/>
        <a:lstStyle/>
        <a:p>
          <a:endParaRPr lang="ru-RU"/>
        </a:p>
      </dgm:t>
    </dgm:pt>
    <dgm:pt modelId="{57BA4421-D0DD-46AE-ADA6-D19876B58950}" type="pres">
      <dgm:prSet presAssocID="{FA501CEF-02A5-4C4C-9D17-CA9D56716962}" presName="picture3" presStyleCnt="0"/>
      <dgm:spPr/>
    </dgm:pt>
    <dgm:pt modelId="{E06E2D85-6E09-4954-8DC0-349932CC5A05}" type="pres">
      <dgm:prSet presAssocID="{FA501CEF-02A5-4C4C-9D17-CA9D56716962}" presName="imageRepeatNode" presStyleLbl="fgImgPlace1" presStyleIdx="2" presStyleCnt="3" custLinFactNeighborX="697" custLinFactNeighborY="-10263"/>
      <dgm:spPr/>
      <dgm:t>
        <a:bodyPr/>
        <a:lstStyle/>
        <a:p>
          <a:endParaRPr lang="ru-RU"/>
        </a:p>
      </dgm:t>
    </dgm:pt>
  </dgm:ptLst>
  <dgm:cxnLst>
    <dgm:cxn modelId="{E8603C2E-E2F3-4BD4-B55E-7EB58B81ED64}" type="presOf" srcId="{FA501CEF-02A5-4C4C-9D17-CA9D56716962}" destId="{E06E2D85-6E09-4954-8DC0-349932CC5A05}" srcOrd="0" destOrd="0" presId="urn:microsoft.com/office/officeart/2008/layout/AscendingPictureAccentProcess"/>
    <dgm:cxn modelId="{6DC91EB6-3FD8-4DE7-9B5A-F5B78FD8E752}" type="presOf" srcId="{AD8DDD67-4F99-44E8-A9AB-069382830BAE}" destId="{79CFCB47-E961-4739-BE67-BCE622772385}" srcOrd="0" destOrd="0" presId="urn:microsoft.com/office/officeart/2008/layout/AscendingPictureAccentProcess"/>
    <dgm:cxn modelId="{2320CB63-D09D-4F18-84A9-BB12AD567A05}" type="presOf" srcId="{37E8C1D6-5ABF-451B-BD34-7E537D4B8DA6}" destId="{7322B99E-DA1D-4926-B0D9-0F67218DE7DD}" srcOrd="0" destOrd="0" presId="urn:microsoft.com/office/officeart/2008/layout/AscendingPictureAccentProcess"/>
    <dgm:cxn modelId="{7E43E81D-6267-484E-88A8-83875A79E2F7}" srcId="{E65E009E-C42E-4B96-A522-F1ACE44CBBAC}" destId="{37E8C1D6-5ABF-451B-BD34-7E537D4B8DA6}" srcOrd="1" destOrd="0" parTransId="{0E0ED8C0-6569-4E7C-9CD1-A88BE9CDE039}" sibTransId="{AD8DDD67-4F99-44E8-A9AB-069382830BAE}"/>
    <dgm:cxn modelId="{0BD326D4-7935-4AA3-828F-9580EA7DB413}" srcId="{E65E009E-C42E-4B96-A522-F1ACE44CBBAC}" destId="{2914F90E-9928-4E4E-A070-DAB54515C8F2}" srcOrd="2" destOrd="0" parTransId="{9F0DBDB2-2BEB-47C0-90AC-801E785D36CF}" sibTransId="{FA501CEF-02A5-4C4C-9D17-CA9D56716962}"/>
    <dgm:cxn modelId="{A9C9E202-4700-43EE-A6ED-D1A9AE254E4A}" srcId="{E65E009E-C42E-4B96-A522-F1ACE44CBBAC}" destId="{7E3F3680-21D8-4E3F-AE3A-D59E09100EAF}" srcOrd="0" destOrd="0" parTransId="{46E3B528-A82A-44BD-ADE4-F238ED494C71}" sibTransId="{AE9D9F9D-1D75-4C6F-A61C-BC2D5054A633}"/>
    <dgm:cxn modelId="{B387D5EB-BDA6-4773-A9C6-37AB703C8138}" type="presOf" srcId="{AE9D9F9D-1D75-4C6F-A61C-BC2D5054A633}" destId="{A5F08900-9B30-404A-B8C9-602FA38F7E61}" srcOrd="0" destOrd="0" presId="urn:microsoft.com/office/officeart/2008/layout/AscendingPictureAccentProcess"/>
    <dgm:cxn modelId="{968B26F4-D232-4765-A928-F6E4B03D7FE0}" type="presOf" srcId="{7E3F3680-21D8-4E3F-AE3A-D59E09100EAF}" destId="{AADBCCC4-9734-414D-BD29-DFA159943FAA}" srcOrd="0" destOrd="0" presId="urn:microsoft.com/office/officeart/2008/layout/AscendingPictureAccentProcess"/>
    <dgm:cxn modelId="{6659732A-2858-4FFE-92D0-1565FC5787E5}" type="presOf" srcId="{2914F90E-9928-4E4E-A070-DAB54515C8F2}" destId="{6816BE34-DAB2-4F0F-87CB-5A9285D837AD}" srcOrd="0" destOrd="0" presId="urn:microsoft.com/office/officeart/2008/layout/AscendingPictureAccentProcess"/>
    <dgm:cxn modelId="{BE053288-7C48-4316-B2AB-6E53A5C4814F}" type="presOf" srcId="{E65E009E-C42E-4B96-A522-F1ACE44CBBAC}" destId="{53D35432-6ED5-4691-949A-4C5CF29E0CE9}" srcOrd="0" destOrd="0" presId="urn:microsoft.com/office/officeart/2008/layout/AscendingPictureAccentProcess"/>
    <dgm:cxn modelId="{8AD19F18-7E08-42D1-AF74-D9BCFC4CD0A5}" type="presParOf" srcId="{53D35432-6ED5-4691-949A-4C5CF29E0CE9}" destId="{D433E7AA-8C41-4344-957D-F0552ED910A1}" srcOrd="0" destOrd="0" presId="urn:microsoft.com/office/officeart/2008/layout/AscendingPictureAccentProcess"/>
    <dgm:cxn modelId="{474C82D8-D022-4983-9B46-574496545092}" type="presParOf" srcId="{53D35432-6ED5-4691-949A-4C5CF29E0CE9}" destId="{D61FAAED-A02A-4608-8A1E-0DA2D7B8DFEC}" srcOrd="1" destOrd="0" presId="urn:microsoft.com/office/officeart/2008/layout/AscendingPictureAccentProcess"/>
    <dgm:cxn modelId="{9467262B-3817-4727-A1F8-F87A3E91ADE8}" type="presParOf" srcId="{53D35432-6ED5-4691-949A-4C5CF29E0CE9}" destId="{F36A56E5-9DB2-47F7-A268-CF6F787550AB}" srcOrd="2" destOrd="0" presId="urn:microsoft.com/office/officeart/2008/layout/AscendingPictureAccentProcess"/>
    <dgm:cxn modelId="{F575FC9B-C9EA-4F52-AAB6-51234D9281CF}" type="presParOf" srcId="{53D35432-6ED5-4691-949A-4C5CF29E0CE9}" destId="{A2911FCC-B0CB-465E-8201-7CC965AE4931}" srcOrd="3" destOrd="0" presId="urn:microsoft.com/office/officeart/2008/layout/AscendingPictureAccentProcess"/>
    <dgm:cxn modelId="{724D694A-B1FA-4782-936B-C07F2135601F}" type="presParOf" srcId="{53D35432-6ED5-4691-949A-4C5CF29E0CE9}" destId="{49B5FD07-BAE2-4A13-B5CB-1A57123A00B6}" srcOrd="4" destOrd="0" presId="urn:microsoft.com/office/officeart/2008/layout/AscendingPictureAccentProcess"/>
    <dgm:cxn modelId="{DA73C711-26DB-4333-A0C7-531227A442D7}" type="presParOf" srcId="{53D35432-6ED5-4691-949A-4C5CF29E0CE9}" destId="{CCCC8F89-38B9-4D87-A5C6-E87C087D3B64}" srcOrd="5" destOrd="0" presId="urn:microsoft.com/office/officeart/2008/layout/AscendingPictureAccentProcess"/>
    <dgm:cxn modelId="{DA425734-4B6C-491E-81F2-A7BC834CC9F1}" type="presParOf" srcId="{53D35432-6ED5-4691-949A-4C5CF29E0CE9}" destId="{A225A846-D9DC-43FA-AFC7-99F29756F9BF}" srcOrd="6" destOrd="0" presId="urn:microsoft.com/office/officeart/2008/layout/AscendingPictureAccentProcess"/>
    <dgm:cxn modelId="{FCA20335-EA84-4D51-935E-94352F1DAD3B}" type="presParOf" srcId="{53D35432-6ED5-4691-949A-4C5CF29E0CE9}" destId="{E5861877-D5C5-4A8C-B702-E8D6151B4D17}" srcOrd="7" destOrd="0" presId="urn:microsoft.com/office/officeart/2008/layout/AscendingPictureAccentProcess"/>
    <dgm:cxn modelId="{B9F074A7-166E-4B64-8339-A1F3FB286C00}" type="presParOf" srcId="{53D35432-6ED5-4691-949A-4C5CF29E0CE9}" destId="{FD89A5C0-1EB2-4281-831A-8DCD2403FB20}" srcOrd="8" destOrd="0" presId="urn:microsoft.com/office/officeart/2008/layout/AscendingPictureAccentProcess"/>
    <dgm:cxn modelId="{C6951B8F-11BE-4257-AD0F-E3519FEFC3D3}" type="presParOf" srcId="{53D35432-6ED5-4691-949A-4C5CF29E0CE9}" destId="{26E50721-8E31-4D2E-B98E-35FD65580CBB}" srcOrd="9" destOrd="0" presId="urn:microsoft.com/office/officeart/2008/layout/AscendingPictureAccentProcess"/>
    <dgm:cxn modelId="{0C9861E0-1368-474F-94C3-80EB33212B77}" type="presParOf" srcId="{53D35432-6ED5-4691-949A-4C5CF29E0CE9}" destId="{33499DB3-4C01-45EF-AC11-65C23AE6C231}" srcOrd="10" destOrd="0" presId="urn:microsoft.com/office/officeart/2008/layout/AscendingPictureAccentProcess"/>
    <dgm:cxn modelId="{DE592878-7CEE-4F7B-BB59-699707EAD9AA}" type="presParOf" srcId="{53D35432-6ED5-4691-949A-4C5CF29E0CE9}" destId="{0F7C24B1-561E-459B-A335-EEA194A32204}" srcOrd="11" destOrd="0" presId="urn:microsoft.com/office/officeart/2008/layout/AscendingPictureAccentProcess"/>
    <dgm:cxn modelId="{BD19AB5D-D1A0-40BD-B89C-B544214D41D9}" type="presParOf" srcId="{53D35432-6ED5-4691-949A-4C5CF29E0CE9}" destId="{AADBCCC4-9734-414D-BD29-DFA159943FAA}" srcOrd="12" destOrd="0" presId="urn:microsoft.com/office/officeart/2008/layout/AscendingPictureAccentProcess"/>
    <dgm:cxn modelId="{ABC99DAB-6A1D-446C-BC12-5B4961387026}" type="presParOf" srcId="{53D35432-6ED5-4691-949A-4C5CF29E0CE9}" destId="{AC162EA5-76BD-40A7-AD6F-2490B5E99ED6}" srcOrd="13" destOrd="0" presId="urn:microsoft.com/office/officeart/2008/layout/AscendingPictureAccentProcess"/>
    <dgm:cxn modelId="{0758961D-467A-4D88-BB7F-2FBDA9A1B766}" type="presParOf" srcId="{AC162EA5-76BD-40A7-AD6F-2490B5E99ED6}" destId="{A5F08900-9B30-404A-B8C9-602FA38F7E61}" srcOrd="0" destOrd="0" presId="urn:microsoft.com/office/officeart/2008/layout/AscendingPictureAccentProcess"/>
    <dgm:cxn modelId="{3AEAB791-AD7A-45B4-8A75-B9DEC1295AC4}" type="presParOf" srcId="{53D35432-6ED5-4691-949A-4C5CF29E0CE9}" destId="{7322B99E-DA1D-4926-B0D9-0F67218DE7DD}" srcOrd="14" destOrd="0" presId="urn:microsoft.com/office/officeart/2008/layout/AscendingPictureAccentProcess"/>
    <dgm:cxn modelId="{8F582840-5CFF-4684-BB8B-1C80942F66C6}" type="presParOf" srcId="{53D35432-6ED5-4691-949A-4C5CF29E0CE9}" destId="{D2559A98-8801-4D92-8E28-DD8348891D62}" srcOrd="15" destOrd="0" presId="urn:microsoft.com/office/officeart/2008/layout/AscendingPictureAccentProcess"/>
    <dgm:cxn modelId="{8ADA101C-4D1C-4F2B-888B-22909660CE4F}" type="presParOf" srcId="{D2559A98-8801-4D92-8E28-DD8348891D62}" destId="{79CFCB47-E961-4739-BE67-BCE622772385}" srcOrd="0" destOrd="0" presId="urn:microsoft.com/office/officeart/2008/layout/AscendingPictureAccentProcess"/>
    <dgm:cxn modelId="{5DE03856-AAE2-4F0A-BFA1-DC6012664F3D}" type="presParOf" srcId="{53D35432-6ED5-4691-949A-4C5CF29E0CE9}" destId="{6816BE34-DAB2-4F0F-87CB-5A9285D837AD}" srcOrd="16" destOrd="0" presId="urn:microsoft.com/office/officeart/2008/layout/AscendingPictureAccentProcess"/>
    <dgm:cxn modelId="{5A088078-52F5-499D-97BC-7A2AB77E1E7D}" type="presParOf" srcId="{53D35432-6ED5-4691-949A-4C5CF29E0CE9}" destId="{57BA4421-D0DD-46AE-ADA6-D19876B58950}" srcOrd="17" destOrd="0" presId="urn:microsoft.com/office/officeart/2008/layout/AscendingPictureAccentProcess"/>
    <dgm:cxn modelId="{7DE0822A-B23C-4A14-B981-307D08AE7E17}" type="presParOf" srcId="{57BA4421-D0DD-46AE-ADA6-D19876B58950}" destId="{E06E2D85-6E09-4954-8DC0-349932CC5A0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D09C2-C527-4600-9372-077CF4DFBCD6}" type="doc">
      <dgm:prSet loTypeId="urn:microsoft.com/office/officeart/2009/layout/ReverseList" loCatId="relationship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8D35C2B-C25D-4CF1-8E82-CCDA5399A76E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cap="none" spc="0" dirty="0" smtClean="0">
              <a:ln w="0"/>
              <a:solidFill>
                <a:srgbClr val="FFFF00"/>
              </a:solidFill>
              <a:effectLst/>
            </a:rPr>
            <a:t>Собственные  средства: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-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Паевые взносы;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-Добровольные, единовременные членские взносы и пожертвования;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-Выручка от реализации товаров и услуг;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-Дивиденды;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-Доходы, получаемые от собственности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кооператива, а также за счет доходов от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размещения средств в банках, от ценных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бумаг, а также за счет иных источников,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не запрещенных законодательством</a:t>
          </a:r>
          <a:endParaRPr lang="ru-RU" sz="1200" b="1" cap="none" spc="0" dirty="0">
            <a:ln w="0"/>
            <a:solidFill>
              <a:schemeClr val="tx1"/>
            </a:solidFill>
            <a:effectLst/>
          </a:endParaRPr>
        </a:p>
      </dgm:t>
    </dgm:pt>
    <dgm:pt modelId="{BC4DCF32-36B3-4CFE-A33C-95BC2D0BB052}" type="parTrans" cxnId="{895875E3-0E25-4201-AF90-CC07DB3C771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67F0D70-2481-49F2-BD78-89FE76FB2910}" type="sibTrans" cxnId="{895875E3-0E25-4201-AF90-CC07DB3C771C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3FD8E713-06AC-4C43-966E-6C2F1EBFE264}">
      <dgm:prSet phldrT="[Текст]" custT="1"/>
      <dgm:spPr>
        <a:solidFill>
          <a:srgbClr val="00B050"/>
        </a:solidFill>
        <a:ln>
          <a:solidFill>
            <a:schemeClr val="accent3">
              <a:shade val="95000"/>
              <a:satMod val="105000"/>
            </a:schemeClr>
          </a:solidFill>
        </a:ln>
      </dgm:spPr>
      <dgm:t>
        <a:bodyPr/>
        <a:lstStyle/>
        <a:p>
          <a:pPr algn="r"/>
          <a:r>
            <a:rPr lang="ru-RU" sz="1400" b="1" cap="none" spc="0" dirty="0" smtClean="0">
              <a:ln w="0"/>
              <a:solidFill>
                <a:srgbClr val="FFFF00"/>
              </a:solidFill>
              <a:effectLst/>
            </a:rPr>
            <a:t>Дополнительно привлеченные средства:</a:t>
          </a:r>
        </a:p>
        <a:p>
          <a:pPr algn="r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Кредиты;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  Займы;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-Субсидии;</a:t>
          </a:r>
        </a:p>
        <a:p>
          <a:pPr algn="r"/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cap="none" spc="0" dirty="0" err="1" smtClean="0">
              <a:ln w="0"/>
              <a:solidFill>
                <a:schemeClr val="tx1"/>
              </a:solidFill>
              <a:effectLst/>
            </a:rPr>
            <a:t>Грантовая</a:t>
          </a:r>
          <a:r>
            <a:rPr lang="ru-RU" sz="1400" b="1" cap="none" spc="0" dirty="0" smtClean="0">
              <a:ln w="0"/>
              <a:solidFill>
                <a:schemeClr val="tx1"/>
              </a:solidFill>
              <a:effectLst/>
            </a:rPr>
            <a:t> поддержка.</a:t>
          </a:r>
        </a:p>
        <a:p>
          <a:pPr algn="l"/>
          <a:endParaRPr lang="ru-RU" sz="1400" b="1" cap="none" spc="0" dirty="0" smtClean="0">
            <a:ln w="0"/>
            <a:solidFill>
              <a:schemeClr val="tx1"/>
            </a:solidFill>
            <a:effectLst/>
          </a:endParaRPr>
        </a:p>
        <a:p>
          <a:pPr algn="l"/>
          <a:r>
            <a:rPr lang="ru-RU" sz="1800" b="1" cap="none" spc="0" dirty="0" smtClean="0">
              <a:ln w="0"/>
              <a:solidFill>
                <a:schemeClr val="tx1"/>
              </a:solidFill>
              <a:effectLst/>
            </a:rPr>
            <a:t> </a:t>
          </a:r>
        </a:p>
      </dgm:t>
    </dgm:pt>
    <dgm:pt modelId="{ACE7BF37-E795-4D2D-A713-F5F696EE1B3F}" type="parTrans" cxnId="{F68927E1-6FC6-4BC7-BCD8-5950E708696B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1E6640C3-762D-4277-A363-BCA4DF2CD9A9}" type="sibTrans" cxnId="{F68927E1-6FC6-4BC7-BCD8-5950E708696B}">
      <dgm:prSet/>
      <dgm:spPr/>
      <dgm:t>
        <a:bodyPr/>
        <a:lstStyle/>
        <a:p>
          <a:endParaRPr lang="ru-RU">
            <a:solidFill>
              <a:srgbClr val="000099"/>
            </a:solidFill>
          </a:endParaRPr>
        </a:p>
      </dgm:t>
    </dgm:pt>
    <dgm:pt modelId="{BF19231F-D532-48FE-9433-469ECCF701EE}" type="pres">
      <dgm:prSet presAssocID="{53ED09C2-C527-4600-9372-077CF4DFBCD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3253C5-8D49-40BD-85FA-CF61A37D34F1}" type="pres">
      <dgm:prSet presAssocID="{53ED09C2-C527-4600-9372-077CF4DFBCD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37694-6D1D-4CD3-B779-442DB50FF32A}" type="pres">
      <dgm:prSet presAssocID="{53ED09C2-C527-4600-9372-077CF4DFBCD6}" presName="LeftNode" presStyleLbl="bgImgPlace1" presStyleIdx="0" presStyleCnt="2" custScaleX="312336" custScaleY="134427" custLinFactNeighborX="-87376" custLinFactNeighborY="8771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24780E21-96AA-426C-8F69-690623AA833E}" type="pres">
      <dgm:prSet presAssocID="{53ED09C2-C527-4600-9372-077CF4DFBCD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1CB6A-3271-445F-86E4-44F34BEAE976}" type="pres">
      <dgm:prSet presAssocID="{53ED09C2-C527-4600-9372-077CF4DFBCD6}" presName="RightNode" presStyleLbl="bgImgPlace1" presStyleIdx="1" presStyleCnt="2" custScaleX="286126" custScaleY="133668" custLinFactX="7291" custLinFactNeighborX="100000" custLinFactNeighborY="115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DB94DC5-B0FF-4335-A2A0-082F04ABF337}" type="pres">
      <dgm:prSet presAssocID="{53ED09C2-C527-4600-9372-077CF4DFBCD6}" presName="TopArrow" presStyleLbl="node1" presStyleIdx="0" presStyleCnt="2" custLinFactNeighborX="16817" custLinFactNeighborY="-4014"/>
      <dgm:spPr>
        <a:solidFill>
          <a:srgbClr val="FFC000">
            <a:alpha val="53000"/>
          </a:srgbClr>
        </a:solidFill>
      </dgm:spPr>
      <dgm:t>
        <a:bodyPr/>
        <a:lstStyle/>
        <a:p>
          <a:endParaRPr lang="ru-RU"/>
        </a:p>
      </dgm:t>
    </dgm:pt>
    <dgm:pt modelId="{8E6B1726-21DF-4346-B084-B9179AFE29B3}" type="pres">
      <dgm:prSet presAssocID="{53ED09C2-C527-4600-9372-077CF4DFBCD6}" presName="BottomArrow" presStyleLbl="node1" presStyleIdx="1" presStyleCnt="2" custLinFactNeighborX="11919" custLinFactNeighborY="35443"/>
      <dgm:spPr>
        <a:solidFill>
          <a:srgbClr val="7DA82B">
            <a:alpha val="75000"/>
          </a:srgbClr>
        </a:solidFill>
      </dgm:spPr>
      <dgm:t>
        <a:bodyPr/>
        <a:lstStyle/>
        <a:p>
          <a:endParaRPr lang="ru-RU"/>
        </a:p>
      </dgm:t>
    </dgm:pt>
  </dgm:ptLst>
  <dgm:cxnLst>
    <dgm:cxn modelId="{895875E3-0E25-4201-AF90-CC07DB3C771C}" srcId="{53ED09C2-C527-4600-9372-077CF4DFBCD6}" destId="{D8D35C2B-C25D-4CF1-8E82-CCDA5399A76E}" srcOrd="0" destOrd="0" parTransId="{BC4DCF32-36B3-4CFE-A33C-95BC2D0BB052}" sibTransId="{B67F0D70-2481-49F2-BD78-89FE76FB2910}"/>
    <dgm:cxn modelId="{81562977-29F8-48B7-A6DD-C66DB69D9D55}" type="presOf" srcId="{D8D35C2B-C25D-4CF1-8E82-CCDA5399A76E}" destId="{AD837694-6D1D-4CD3-B779-442DB50FF32A}" srcOrd="1" destOrd="0" presId="urn:microsoft.com/office/officeart/2009/layout/ReverseList"/>
    <dgm:cxn modelId="{CCC2B8B2-FD77-44BA-87A7-E803B301C628}" type="presOf" srcId="{3FD8E713-06AC-4C43-966E-6C2F1EBFE264}" destId="{24780E21-96AA-426C-8F69-690623AA833E}" srcOrd="0" destOrd="0" presId="urn:microsoft.com/office/officeart/2009/layout/ReverseList"/>
    <dgm:cxn modelId="{CA6901A8-47F6-41D4-AB80-363470C7EF26}" type="presOf" srcId="{3FD8E713-06AC-4C43-966E-6C2F1EBFE264}" destId="{1811CB6A-3271-445F-86E4-44F34BEAE976}" srcOrd="1" destOrd="0" presId="urn:microsoft.com/office/officeart/2009/layout/ReverseList"/>
    <dgm:cxn modelId="{95112C72-ED6B-475E-A7F8-A57A403A63F4}" type="presOf" srcId="{D8D35C2B-C25D-4CF1-8E82-CCDA5399A76E}" destId="{983253C5-8D49-40BD-85FA-CF61A37D34F1}" srcOrd="0" destOrd="0" presId="urn:microsoft.com/office/officeart/2009/layout/ReverseList"/>
    <dgm:cxn modelId="{4C70DAB9-689D-44F5-A071-78D3268CB935}" type="presOf" srcId="{53ED09C2-C527-4600-9372-077CF4DFBCD6}" destId="{BF19231F-D532-48FE-9433-469ECCF701EE}" srcOrd="0" destOrd="0" presId="urn:microsoft.com/office/officeart/2009/layout/ReverseList"/>
    <dgm:cxn modelId="{F68927E1-6FC6-4BC7-BCD8-5950E708696B}" srcId="{53ED09C2-C527-4600-9372-077CF4DFBCD6}" destId="{3FD8E713-06AC-4C43-966E-6C2F1EBFE264}" srcOrd="1" destOrd="0" parTransId="{ACE7BF37-E795-4D2D-A713-F5F696EE1B3F}" sibTransId="{1E6640C3-762D-4277-A363-BCA4DF2CD9A9}"/>
    <dgm:cxn modelId="{8EA28522-201C-4E21-A185-24E79E72175A}" type="presParOf" srcId="{BF19231F-D532-48FE-9433-469ECCF701EE}" destId="{983253C5-8D49-40BD-85FA-CF61A37D34F1}" srcOrd="0" destOrd="0" presId="urn:microsoft.com/office/officeart/2009/layout/ReverseList"/>
    <dgm:cxn modelId="{82CB1D8A-2322-4217-B291-217395ECF56C}" type="presParOf" srcId="{BF19231F-D532-48FE-9433-469ECCF701EE}" destId="{AD837694-6D1D-4CD3-B779-442DB50FF32A}" srcOrd="1" destOrd="0" presId="urn:microsoft.com/office/officeart/2009/layout/ReverseList"/>
    <dgm:cxn modelId="{A29D99FE-8EFC-40CD-9F0B-A74AD89FB675}" type="presParOf" srcId="{BF19231F-D532-48FE-9433-469ECCF701EE}" destId="{24780E21-96AA-426C-8F69-690623AA833E}" srcOrd="2" destOrd="0" presId="urn:microsoft.com/office/officeart/2009/layout/ReverseList"/>
    <dgm:cxn modelId="{5A8B496E-C50C-4BAE-8EAF-0CADA6175778}" type="presParOf" srcId="{BF19231F-D532-48FE-9433-469ECCF701EE}" destId="{1811CB6A-3271-445F-86E4-44F34BEAE976}" srcOrd="3" destOrd="0" presId="urn:microsoft.com/office/officeart/2009/layout/ReverseList"/>
    <dgm:cxn modelId="{0BBB3017-1DCD-4D50-A7A2-EEAED93210AD}" type="presParOf" srcId="{BF19231F-D532-48FE-9433-469ECCF701EE}" destId="{BDB94DC5-B0FF-4335-A2A0-082F04ABF337}" srcOrd="4" destOrd="0" presId="urn:microsoft.com/office/officeart/2009/layout/ReverseList"/>
    <dgm:cxn modelId="{E8714FC5-88A4-472F-9DAD-111AC5D94CAD}" type="presParOf" srcId="{BF19231F-D532-48FE-9433-469ECCF701EE}" destId="{8E6B1726-21DF-4346-B084-B9179AFE29B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13B46-6585-4326-BA44-3B762B45A96D}">
      <dsp:nvSpPr>
        <dsp:cNvPr id="0" name=""/>
        <dsp:cNvSpPr/>
      </dsp:nvSpPr>
      <dsp:spPr>
        <a:xfrm rot="5400000">
          <a:off x="419932" y="1532879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0E8B0-3C74-4147-9619-83E6E091E19B}">
      <dsp:nvSpPr>
        <dsp:cNvPr id="0" name=""/>
        <dsp:cNvSpPr/>
      </dsp:nvSpPr>
      <dsp:spPr>
        <a:xfrm>
          <a:off x="211017" y="2155113"/>
          <a:ext cx="1880137" cy="16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Создать инициативную группу</a:t>
          </a:r>
          <a:endParaRPr lang="ru-RU" sz="18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11017" y="2155113"/>
        <a:ext cx="1880137" cy="1648050"/>
      </dsp:txXfrm>
    </dsp:sp>
    <dsp:sp modelId="{9F8B1E2D-25A6-42BF-99DD-2D2FFA326D26}">
      <dsp:nvSpPr>
        <dsp:cNvPr id="0" name=""/>
        <dsp:cNvSpPr/>
      </dsp:nvSpPr>
      <dsp:spPr>
        <a:xfrm>
          <a:off x="1736412" y="1379559"/>
          <a:ext cx="354742" cy="354742"/>
        </a:xfrm>
        <a:prstGeom prst="triangle">
          <a:avLst>
            <a:gd name="adj" fmla="val 100000"/>
          </a:avLst>
        </a:prstGeom>
        <a:solidFill>
          <a:schemeClr val="bg2">
            <a:lumMod val="75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193CD-E43C-45F8-AC27-D30A3E98EE43}">
      <dsp:nvSpPr>
        <dsp:cNvPr id="0" name=""/>
        <dsp:cNvSpPr/>
      </dsp:nvSpPr>
      <dsp:spPr>
        <a:xfrm rot="5400000">
          <a:off x="2721587" y="743103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476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66FC-C90F-45C9-AADB-31F16DF9E58B}">
      <dsp:nvSpPr>
        <dsp:cNvPr id="0" name=""/>
        <dsp:cNvSpPr/>
      </dsp:nvSpPr>
      <dsp:spPr>
        <a:xfrm>
          <a:off x="2591845" y="1420283"/>
          <a:ext cx="1739127" cy="2088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Определить     главное направление деятельности кооператива, которое </a:t>
          </a:r>
          <a:r>
            <a:rPr lang="ru-RU" sz="1100" b="1" u="none" kern="1200" cap="none" spc="0" dirty="0" smtClean="0">
              <a:ln w="0"/>
              <a:solidFill>
                <a:schemeClr val="tx1"/>
              </a:solidFill>
              <a:effectLst/>
            </a:rPr>
            <a:t>ляжет в основу названия кооператива.    </a:t>
          </a:r>
          <a:endParaRPr lang="ru-RU" sz="1100" b="1" u="none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2591845" y="1420283"/>
        <a:ext cx="1739127" cy="2088508"/>
      </dsp:txXfrm>
    </dsp:sp>
    <dsp:sp modelId="{C199E919-313D-429C-B72A-5176E611C857}">
      <dsp:nvSpPr>
        <dsp:cNvPr id="0" name=""/>
        <dsp:cNvSpPr/>
      </dsp:nvSpPr>
      <dsp:spPr>
        <a:xfrm>
          <a:off x="4038067" y="589783"/>
          <a:ext cx="354742" cy="354742"/>
        </a:xfrm>
        <a:prstGeom prst="triangle">
          <a:avLst>
            <a:gd name="adj" fmla="val 100000"/>
          </a:avLst>
        </a:prstGeom>
        <a:solidFill>
          <a:schemeClr val="bg2">
            <a:lumMod val="75000"/>
            <a:alpha val="95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4A21B-758C-487C-B136-C2BC3BB9A8D1}">
      <dsp:nvSpPr>
        <dsp:cNvPr id="0" name=""/>
        <dsp:cNvSpPr/>
      </dsp:nvSpPr>
      <dsp:spPr>
        <a:xfrm rot="5400000">
          <a:off x="5023243" y="192632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4762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25D58-8E1E-4BE4-BA39-548FDCD67614}">
      <dsp:nvSpPr>
        <dsp:cNvPr id="0" name=""/>
        <dsp:cNvSpPr/>
      </dsp:nvSpPr>
      <dsp:spPr>
        <a:xfrm>
          <a:off x="4959372" y="856389"/>
          <a:ext cx="1731625" cy="1609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Привлечь будущих членов кооператива (ЛПХ, КФХ и других сельскохозяйственных товаропроизводителей).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Подписать соглашения о намерениях по закупке и поставке продукции и товаров.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4959372" y="856389"/>
        <a:ext cx="1731625" cy="1609898"/>
      </dsp:txXfrm>
    </dsp:sp>
    <dsp:sp modelId="{86F20CB7-E535-43EA-BCD5-2D62C8D7D602}">
      <dsp:nvSpPr>
        <dsp:cNvPr id="0" name=""/>
        <dsp:cNvSpPr/>
      </dsp:nvSpPr>
      <dsp:spPr>
        <a:xfrm>
          <a:off x="6339723" y="39313"/>
          <a:ext cx="354742" cy="354742"/>
        </a:xfrm>
        <a:prstGeom prst="triangle">
          <a:avLst>
            <a:gd name="adj" fmla="val 100000"/>
          </a:avLst>
        </a:prstGeom>
        <a:solidFill>
          <a:schemeClr val="accent2">
            <a:hueOff val="94533"/>
            <a:satOff val="10866"/>
            <a:lumOff val="-8661"/>
            <a:alphaOff val="0"/>
          </a:schemeClr>
        </a:solidFill>
        <a:ln w="19050" cap="flat" cmpd="sng" algn="ctr">
          <a:solidFill>
            <a:schemeClr val="accent2">
              <a:hueOff val="94533"/>
              <a:satOff val="10866"/>
              <a:lumOff val="-8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B4C2E-63D5-41DB-8020-4F6E5ADB6322}">
      <dsp:nvSpPr>
        <dsp:cNvPr id="0" name=""/>
        <dsp:cNvSpPr/>
      </dsp:nvSpPr>
      <dsp:spPr>
        <a:xfrm rot="5400000">
          <a:off x="7324899" y="-376914"/>
          <a:ext cx="1251549" cy="2082549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4762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2A0FA-7DC9-47C1-8709-5312DDC89585}">
      <dsp:nvSpPr>
        <dsp:cNvPr id="0" name=""/>
        <dsp:cNvSpPr/>
      </dsp:nvSpPr>
      <dsp:spPr>
        <a:xfrm>
          <a:off x="7115984" y="245319"/>
          <a:ext cx="1880137" cy="1648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Провести организационное собрание.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Принять Устав.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Избрать председателя и членов наблюдательного совета.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Вступить в ревизионный союз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cap="none" spc="0" dirty="0" smtClean="0">
              <a:ln w="0"/>
              <a:solidFill>
                <a:schemeClr val="tx1"/>
              </a:solidFill>
              <a:effectLst/>
            </a:rPr>
            <a:t>Определить источники финансирования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cap="none" spc="0" dirty="0" smtClean="0">
            <a:ln w="0"/>
            <a:solidFill>
              <a:schemeClr val="tx1"/>
            </a:solidFill>
            <a:effectLst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7115984" y="245319"/>
        <a:ext cx="1880137" cy="1648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5033C-EECF-4918-BCE5-FFD67C661856}">
      <dsp:nvSpPr>
        <dsp:cNvPr id="0" name=""/>
        <dsp:cNvSpPr/>
      </dsp:nvSpPr>
      <dsp:spPr>
        <a:xfrm>
          <a:off x="1442" y="91588"/>
          <a:ext cx="7197468" cy="600544"/>
        </a:xfrm>
        <a:prstGeom prst="roundRect">
          <a:avLst>
            <a:gd name="adj" fmla="val 10000"/>
          </a:avLst>
        </a:prstGeom>
        <a:solidFill>
          <a:schemeClr val="bg2">
            <a:lumMod val="75000"/>
            <a:alpha val="8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Председатель кооператива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избирается на общем собрании  членов кооператива</a:t>
          </a:r>
          <a:endParaRPr lang="ru-RU" sz="1600" b="1" kern="1200" cap="none" spc="0" dirty="0">
            <a:ln w="0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031" y="109177"/>
        <a:ext cx="7162290" cy="565366"/>
      </dsp:txXfrm>
    </dsp:sp>
    <dsp:sp modelId="{9888849B-64DA-4CEF-9D22-C8E30379AAE8}">
      <dsp:nvSpPr>
        <dsp:cNvPr id="0" name=""/>
        <dsp:cNvSpPr/>
      </dsp:nvSpPr>
      <dsp:spPr>
        <a:xfrm>
          <a:off x="0" y="824558"/>
          <a:ext cx="963261" cy="75503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BFE25-70B2-4408-8DC2-CD2C2B16D77E}">
      <dsp:nvSpPr>
        <dsp:cNvPr id="0" name=""/>
        <dsp:cNvSpPr/>
      </dsp:nvSpPr>
      <dsp:spPr>
        <a:xfrm>
          <a:off x="996879" y="794870"/>
          <a:ext cx="5766510" cy="709382"/>
        </a:xfrm>
        <a:prstGeom prst="roundRect">
          <a:avLst>
            <a:gd name="adj" fmla="val 16670"/>
          </a:avLst>
        </a:prstGeom>
        <a:solidFill>
          <a:srgbClr val="00B050">
            <a:alpha val="68000"/>
          </a:srgb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Члены кооператива – жители сельского поселения и/или сельхоз товаропроизводители (ЛПХ, КФХ, ИП-Главы КФХ,ООО)</a:t>
          </a:r>
          <a:endParaRPr lang="ru-RU" sz="105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031514" y="829505"/>
        <a:ext cx="5697240" cy="640112"/>
      </dsp:txXfrm>
    </dsp:sp>
    <dsp:sp modelId="{C26142D8-5883-48C4-ACD0-D52439D18D29}">
      <dsp:nvSpPr>
        <dsp:cNvPr id="0" name=""/>
        <dsp:cNvSpPr/>
      </dsp:nvSpPr>
      <dsp:spPr>
        <a:xfrm>
          <a:off x="0" y="1895139"/>
          <a:ext cx="943124" cy="83078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05022-C8CF-40F0-AB4D-6A0E1D057B28}">
      <dsp:nvSpPr>
        <dsp:cNvPr id="0" name=""/>
        <dsp:cNvSpPr/>
      </dsp:nvSpPr>
      <dsp:spPr>
        <a:xfrm>
          <a:off x="987645" y="1560615"/>
          <a:ext cx="5729962" cy="1128583"/>
        </a:xfrm>
        <a:prstGeom prst="roundRect">
          <a:avLst>
            <a:gd name="adj" fmla="val 16670"/>
          </a:avLst>
        </a:prstGeom>
        <a:solidFill>
          <a:schemeClr val="bg2">
            <a:lumMod val="75000"/>
            <a:alpha val="83000"/>
          </a:schemeClr>
        </a:solidFill>
        <a:ln w="19050" cap="flat" cmpd="sng" algn="ctr">
          <a:solidFill>
            <a:schemeClr val="tx2"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Взаимоотношения с членами Кооператива –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   Члены Кооператива  заключают соглашения с Кооперативом о приобретении, хранении сельскохозяйственной продукции, оказании услуг для членов кооператива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   </a:t>
          </a:r>
        </a:p>
      </dsp:txBody>
      <dsp:txXfrm>
        <a:off x="1042748" y="1615718"/>
        <a:ext cx="5619756" cy="1018377"/>
      </dsp:txXfrm>
    </dsp:sp>
    <dsp:sp modelId="{AF3124CE-A743-4BBA-92CC-F9E47CF9EE95}">
      <dsp:nvSpPr>
        <dsp:cNvPr id="0" name=""/>
        <dsp:cNvSpPr/>
      </dsp:nvSpPr>
      <dsp:spPr>
        <a:xfrm>
          <a:off x="0" y="2850107"/>
          <a:ext cx="929594" cy="75503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42D16-8219-476D-B52A-39B87581BBC1}">
      <dsp:nvSpPr>
        <dsp:cNvPr id="0" name=""/>
        <dsp:cNvSpPr/>
      </dsp:nvSpPr>
      <dsp:spPr>
        <a:xfrm>
          <a:off x="990707" y="2781675"/>
          <a:ext cx="5742938" cy="876568"/>
        </a:xfrm>
        <a:prstGeom prst="roundRect">
          <a:avLst>
            <a:gd name="adj" fmla="val 16670"/>
          </a:avLst>
        </a:prstGeom>
        <a:solidFill>
          <a:srgbClr val="00B050">
            <a:alpha val="65000"/>
          </a:srgbClr>
        </a:solidFill>
        <a:ln w="1905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Осуществление деятельности: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1.На арендуемых либо собственных площадях объектов недвижимости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cap="none" spc="0" dirty="0" smtClean="0">
              <a:ln w="0"/>
              <a:solidFill>
                <a:schemeClr val="tx1"/>
              </a:solidFill>
              <a:effectLst/>
            </a:rPr>
            <a:t>2.Орудия производства – собственные и (или) приобретенные в лизинг, возможна аренда</a:t>
          </a:r>
          <a:endParaRPr lang="ru-RU" sz="105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033505" y="2824473"/>
        <a:ext cx="5657342" cy="790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3E7AA-8C41-4344-957D-F0552ED910A1}">
      <dsp:nvSpPr>
        <dsp:cNvPr id="0" name=""/>
        <dsp:cNvSpPr/>
      </dsp:nvSpPr>
      <dsp:spPr>
        <a:xfrm>
          <a:off x="1468333" y="1480273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FAAED-A02A-4608-8A1E-0DA2D7B8DFEC}">
      <dsp:nvSpPr>
        <dsp:cNvPr id="0" name=""/>
        <dsp:cNvSpPr/>
      </dsp:nvSpPr>
      <dsp:spPr>
        <a:xfrm>
          <a:off x="1366310" y="1529386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A56E5-9DB2-47F7-A268-CF6F787550AB}">
      <dsp:nvSpPr>
        <dsp:cNvPr id="0" name=""/>
        <dsp:cNvSpPr/>
      </dsp:nvSpPr>
      <dsp:spPr>
        <a:xfrm>
          <a:off x="1259416" y="1568179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11FCC-B0CB-465E-8201-7CC965AE4931}">
      <dsp:nvSpPr>
        <dsp:cNvPr id="0" name=""/>
        <dsp:cNvSpPr/>
      </dsp:nvSpPr>
      <dsp:spPr>
        <a:xfrm>
          <a:off x="1958152" y="911747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FD07-BAE2-4A13-B5CB-1A57123A00B6}">
      <dsp:nvSpPr>
        <dsp:cNvPr id="0" name=""/>
        <dsp:cNvSpPr/>
      </dsp:nvSpPr>
      <dsp:spPr>
        <a:xfrm>
          <a:off x="1917018" y="1011693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C8F89-38B9-4D87-A5C6-E87C087D3B64}">
      <dsp:nvSpPr>
        <dsp:cNvPr id="0" name=""/>
        <dsp:cNvSpPr/>
      </dsp:nvSpPr>
      <dsp:spPr>
        <a:xfrm>
          <a:off x="1887791" y="15938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5A846-D9DC-43FA-AFC7-99F29756F9BF}">
      <dsp:nvSpPr>
        <dsp:cNvPr id="0" name=""/>
        <dsp:cNvSpPr/>
      </dsp:nvSpPr>
      <dsp:spPr>
        <a:xfrm>
          <a:off x="1963023" y="111607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1877-D5C5-4A8C-B702-E8D6151B4D17}">
      <dsp:nvSpPr>
        <dsp:cNvPr id="0" name=""/>
        <dsp:cNvSpPr/>
      </dsp:nvSpPr>
      <dsp:spPr>
        <a:xfrm>
          <a:off x="2038255" y="6383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A5C0-1EB2-4281-831A-8DCD2403FB20}">
      <dsp:nvSpPr>
        <dsp:cNvPr id="0" name=""/>
        <dsp:cNvSpPr/>
      </dsp:nvSpPr>
      <dsp:spPr>
        <a:xfrm>
          <a:off x="2113487" y="111607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50721-8E31-4D2E-B98E-35FD65580CBB}">
      <dsp:nvSpPr>
        <dsp:cNvPr id="0" name=""/>
        <dsp:cNvSpPr/>
      </dsp:nvSpPr>
      <dsp:spPr>
        <a:xfrm>
          <a:off x="2188719" y="15938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9DB3-4C01-45EF-AC11-65C23AE6C231}">
      <dsp:nvSpPr>
        <dsp:cNvPr id="0" name=""/>
        <dsp:cNvSpPr/>
      </dsp:nvSpPr>
      <dsp:spPr>
        <a:xfrm>
          <a:off x="2038255" y="164542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C24B1-561E-459B-A335-EEA194A32204}">
      <dsp:nvSpPr>
        <dsp:cNvPr id="0" name=""/>
        <dsp:cNvSpPr/>
      </dsp:nvSpPr>
      <dsp:spPr>
        <a:xfrm>
          <a:off x="2038255" y="265443"/>
          <a:ext cx="54123" cy="54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BCCC4-9734-414D-BD29-DFA159943FAA}">
      <dsp:nvSpPr>
        <dsp:cNvPr id="0" name=""/>
        <dsp:cNvSpPr/>
      </dsp:nvSpPr>
      <dsp:spPr>
        <a:xfrm>
          <a:off x="1201793" y="1747171"/>
          <a:ext cx="1167446" cy="313023"/>
        </a:xfrm>
        <a:prstGeom prst="roundRect">
          <a:avLst/>
        </a:prstGeom>
        <a:solidFill>
          <a:schemeClr val="bg2">
            <a:lumMod val="75000"/>
            <a:alpha val="70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cap="none" spc="0" dirty="0" smtClean="0">
              <a:ln w="0"/>
              <a:solidFill>
                <a:schemeClr val="tx1"/>
              </a:solidFill>
              <a:effectLst/>
            </a:rPr>
            <a:t>Поставщики молока</a:t>
          </a:r>
          <a:endParaRPr lang="ru-RU" sz="1000" b="1" kern="1200" cap="none" spc="0" dirty="0">
            <a:ln w="0"/>
            <a:solidFill>
              <a:schemeClr val="tx1"/>
            </a:solidFill>
            <a:effectLst/>
          </a:endParaRPr>
        </a:p>
      </dsp:txBody>
      <dsp:txXfrm>
        <a:off x="1217074" y="1762452"/>
        <a:ext cx="1136884" cy="282461"/>
      </dsp:txXfrm>
    </dsp:sp>
    <dsp:sp modelId="{A5F08900-9B30-404A-B8C9-602FA38F7E61}">
      <dsp:nvSpPr>
        <dsp:cNvPr id="0" name=""/>
        <dsp:cNvSpPr/>
      </dsp:nvSpPr>
      <dsp:spPr>
        <a:xfrm>
          <a:off x="671904" y="1376430"/>
          <a:ext cx="541236" cy="54119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2B99E-DA1D-4926-B0D9-0F67218DE7DD}">
      <dsp:nvSpPr>
        <dsp:cNvPr id="0" name=""/>
        <dsp:cNvSpPr/>
      </dsp:nvSpPr>
      <dsp:spPr>
        <a:xfrm>
          <a:off x="1746529" y="1276867"/>
          <a:ext cx="1167446" cy="313023"/>
        </a:xfrm>
        <a:prstGeom prst="roundRect">
          <a:avLst/>
        </a:prstGeom>
        <a:solidFill>
          <a:srgbClr val="00B050">
            <a:alpha val="75000"/>
          </a:srgb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Поставщики кормов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761810" y="1292148"/>
        <a:ext cx="1136884" cy="282461"/>
      </dsp:txXfrm>
    </dsp:sp>
    <dsp:sp modelId="{79CFCB47-E961-4739-BE67-BCE622772385}">
      <dsp:nvSpPr>
        <dsp:cNvPr id="0" name=""/>
        <dsp:cNvSpPr/>
      </dsp:nvSpPr>
      <dsp:spPr>
        <a:xfrm>
          <a:off x="1422869" y="969958"/>
          <a:ext cx="541236" cy="54119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BE34-DAB2-4F0F-87CB-5A9285D837AD}">
      <dsp:nvSpPr>
        <dsp:cNvPr id="0" name=""/>
        <dsp:cNvSpPr/>
      </dsp:nvSpPr>
      <dsp:spPr>
        <a:xfrm>
          <a:off x="2293148" y="710956"/>
          <a:ext cx="1167446" cy="313023"/>
        </a:xfrm>
        <a:prstGeom prst="roundRect">
          <a:avLst/>
        </a:prstGeom>
        <a:solidFill>
          <a:schemeClr val="bg2">
            <a:lumMod val="75000"/>
            <a:alpha val="68000"/>
          </a:schemeClr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Поставщики</a:t>
          </a:r>
          <a:r>
            <a:rPr lang="ru-RU" sz="600" b="1" kern="1200" dirty="0" smtClean="0">
              <a:solidFill>
                <a:schemeClr val="tx1"/>
              </a:solidFill>
            </a:rPr>
            <a:t> </a:t>
          </a:r>
          <a:r>
            <a:rPr lang="ru-RU" sz="900" b="1" kern="1200" dirty="0" err="1" smtClean="0">
              <a:solidFill>
                <a:schemeClr val="tx1"/>
              </a:solidFill>
            </a:rPr>
            <a:t>ветпрепаратов</a:t>
          </a:r>
          <a:endParaRPr lang="ru-RU" sz="900" b="1" kern="1200" dirty="0">
            <a:solidFill>
              <a:schemeClr val="tx1"/>
            </a:solidFill>
          </a:endParaRPr>
        </a:p>
      </dsp:txBody>
      <dsp:txXfrm>
        <a:off x="2308429" y="726237"/>
        <a:ext cx="1136884" cy="282461"/>
      </dsp:txXfrm>
    </dsp:sp>
    <dsp:sp modelId="{E06E2D85-6E09-4954-8DC0-349932CC5A05}">
      <dsp:nvSpPr>
        <dsp:cNvPr id="0" name=""/>
        <dsp:cNvSpPr/>
      </dsp:nvSpPr>
      <dsp:spPr>
        <a:xfrm>
          <a:off x="1771409" y="297923"/>
          <a:ext cx="541236" cy="54119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rgbClr val="66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37694-6D1D-4CD3-B779-442DB50FF32A}">
      <dsp:nvSpPr>
        <dsp:cNvPr id="0" name=""/>
        <dsp:cNvSpPr/>
      </dsp:nvSpPr>
      <dsp:spPr>
        <a:xfrm rot="16200000">
          <a:off x="1009556" y="-204457"/>
          <a:ext cx="3093785" cy="4392808"/>
        </a:xfrm>
        <a:prstGeom prst="round2SameRect">
          <a:avLst>
            <a:gd name="adj1" fmla="val 16670"/>
            <a:gd name="adj2" fmla="val 0"/>
          </a:avLst>
        </a:prstGeom>
        <a:solidFill>
          <a:schemeClr val="bg2">
            <a:lumMod val="90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none" spc="0" dirty="0" smtClean="0">
              <a:ln w="0"/>
              <a:solidFill>
                <a:srgbClr val="FFFF00"/>
              </a:solidFill>
              <a:effectLst/>
            </a:rPr>
            <a:t>Собственные  средства: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-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Паевые взносы;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-Добровольные, единовременные членские взносы и пожертвования;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-Выручка от реализации товаров и услуг;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-Дивиденды;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-Доходы, получаемые от собственности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кооператива, а также за счет доходов от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размещения средств в банках, от ценных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бумаг, а также за счет иных источников,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не запрещенных законодательством</a:t>
          </a:r>
          <a:endParaRPr lang="ru-RU" sz="1200" b="1" kern="1200" cap="none" spc="0" dirty="0">
            <a:ln w="0"/>
            <a:solidFill>
              <a:schemeClr val="tx1"/>
            </a:solidFill>
            <a:effectLst/>
          </a:endParaRPr>
        </a:p>
      </dsp:txBody>
      <dsp:txXfrm rot="5400000">
        <a:off x="511098" y="596107"/>
        <a:ext cx="4241755" cy="2791679"/>
      </dsp:txXfrm>
    </dsp:sp>
    <dsp:sp modelId="{1811CB6A-3271-445F-86E4-44F34BEAE976}">
      <dsp:nvSpPr>
        <dsp:cNvPr id="0" name=""/>
        <dsp:cNvSpPr/>
      </dsp:nvSpPr>
      <dsp:spPr>
        <a:xfrm rot="5400000">
          <a:off x="5226459" y="29562"/>
          <a:ext cx="3076317" cy="4024181"/>
        </a:xfrm>
        <a:prstGeom prst="round2SameRect">
          <a:avLst>
            <a:gd name="adj1" fmla="val 16670"/>
            <a:gd name="adj2" fmla="val 0"/>
          </a:avLst>
        </a:prstGeom>
        <a:solidFill>
          <a:srgbClr val="00B050"/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8900" rIns="53340" bIns="8890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rgbClr val="FFFF00"/>
              </a:solidFill>
              <a:effectLst/>
            </a:rPr>
            <a:t>Дополнительно привлеченные средства: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Кредиты;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  Займы;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-Субсидии;</a:t>
          </a: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- </a:t>
          </a:r>
          <a:r>
            <a:rPr lang="ru-RU" sz="1400" b="1" kern="1200" cap="none" spc="0" dirty="0" err="1" smtClean="0">
              <a:ln w="0"/>
              <a:solidFill>
                <a:schemeClr val="tx1"/>
              </a:solidFill>
              <a:effectLst/>
            </a:rPr>
            <a:t>Грантовая</a:t>
          </a:r>
          <a:r>
            <a:rPr lang="ru-RU" sz="1400" b="1" kern="1200" cap="none" spc="0" dirty="0" smtClean="0">
              <a:ln w="0"/>
              <a:solidFill>
                <a:schemeClr val="tx1"/>
              </a:solidFill>
              <a:effectLst/>
            </a:rPr>
            <a:t> поддержка.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 dirty="0" smtClean="0">
            <a:ln w="0"/>
            <a:solidFill>
              <a:schemeClr val="tx1"/>
            </a:solidFill>
            <a:effectLst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0"/>
              <a:solidFill>
                <a:schemeClr val="tx1"/>
              </a:solidFill>
              <a:effectLst/>
            </a:rPr>
            <a:t> </a:t>
          </a:r>
        </a:p>
      </dsp:txBody>
      <dsp:txXfrm rot="-5400000">
        <a:off x="4752527" y="653694"/>
        <a:ext cx="3873981" cy="2775917"/>
      </dsp:txXfrm>
    </dsp:sp>
    <dsp:sp modelId="{BDB94DC5-B0FF-4335-A2A0-082F04ABF337}">
      <dsp:nvSpPr>
        <dsp:cNvPr id="0" name=""/>
        <dsp:cNvSpPr/>
      </dsp:nvSpPr>
      <dsp:spPr>
        <a:xfrm>
          <a:off x="4032454" y="-59014"/>
          <a:ext cx="1470300" cy="14702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FFC000">
            <a:alpha val="53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B1726-21DF-4346-B084-B9179AFE29B3}">
      <dsp:nvSpPr>
        <dsp:cNvPr id="0" name=""/>
        <dsp:cNvSpPr/>
      </dsp:nvSpPr>
      <dsp:spPr>
        <a:xfrm rot="10800000">
          <a:off x="3960438" y="2630676"/>
          <a:ext cx="1470300" cy="147022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7DA82B">
            <a:alpha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/>
            </a:lvl1pPr>
          </a:lstStyle>
          <a:p>
            <a:fld id="{897668DE-4696-47EE-9D1A-1C0854A38298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76597"/>
            <a:ext cx="5487041" cy="3910010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28710"/>
            <a:ext cx="2972547" cy="49792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>
              <a:defRPr sz="1200"/>
            </a:lvl1pPr>
          </a:lstStyle>
          <a:p>
            <a:fld id="{64B9CA62-A373-4D63-97B6-6ABCB4953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9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9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0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1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2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6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9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6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1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653F7BE-7D21-4251-ACDB-DB30374DF33C}" type="datetimeFigureOut">
              <a:rPr lang="ru-RU" smtClean="0"/>
              <a:pPr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3DDE0E9-33E1-41A3-B52A-F5B6A09110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8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kaicc.ru/" TargetMode="External"/><Relationship Id="rId4" Type="http://schemas.openxmlformats.org/officeDocument/2006/relationships/hyperlink" Target="https://msh.krasnoda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hyperlink" Target="http://ru.all.biz/img/ru/service_catalog/290455.jpeg" TargetMode="External"/><Relationship Id="rId3" Type="http://schemas.openxmlformats.org/officeDocument/2006/relationships/oleObject" Target="../embeddings/oleObject5.bin"/><Relationship Id="rId7" Type="http://schemas.openxmlformats.org/officeDocument/2006/relationships/diagramLayout" Target="../diagrams/layout3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3.xml"/><Relationship Id="rId11" Type="http://schemas.openxmlformats.org/officeDocument/2006/relationships/hyperlink" Target="http://agrovision.ru/upload/iblock/aeb/-bcyximwzlffdad.jpg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://www.sunhome.ru/UsersGallery/wallpapers/291/kia-sportedzh-avto.jpg" TargetMode="External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02594"/>
              </p:ext>
            </p:extLst>
          </p:nvPr>
        </p:nvGraphicFramePr>
        <p:xfrm>
          <a:off x="0" y="145256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5256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33388"/>
            <a:ext cx="8712968" cy="534352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ТИПОВОЕ ГОТОВОЕ РЕШЕНИЕ</a:t>
            </a:r>
            <a:b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Развития </a:t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сельскохозяйственной кооперации</a:t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отрасли  молочного животноводства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3040549" cy="154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8" y="2348881"/>
            <a:ext cx="7292289" cy="3245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График реализации проекта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8272530" y="6021288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166793"/>
              </p:ext>
            </p:extLst>
          </p:nvPr>
        </p:nvGraphicFramePr>
        <p:xfrm>
          <a:off x="573640" y="2780928"/>
          <a:ext cx="7956887" cy="280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89"/>
                <a:gridCol w="3657561"/>
                <a:gridCol w="864096"/>
                <a:gridCol w="792088"/>
                <a:gridCol w="720080"/>
                <a:gridCol w="792088"/>
                <a:gridCol w="756085"/>
              </a:tblGrid>
              <a:tr h="4242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266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Приобретение модуля с оборудованием по переработке молока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2423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Заключение трудовых договоров с работниками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5872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Ввод в эксплуатацию перерабатывающего комплекса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4242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Получение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продукции, её переработка, хранение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4242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полученной продукции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40" y="425477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  По мере приобретения, монтажа, пуско-наладки и запуска оборудования для обработки переработке молока, сельскохозяйственный потребительский кооператив сможет запустить в работу модульный завод, отвечающий современным требованиям, отличающийся  </a:t>
            </a:r>
            <a:r>
              <a:rPr lang="ru-RU" sz="1400" dirty="0" err="1" smtClean="0"/>
              <a:t>малозатратной</a:t>
            </a:r>
            <a:r>
              <a:rPr lang="ru-RU" sz="1400" dirty="0" smtClean="0"/>
              <a:t> и эффективной технологией производства, мощностью приёма </a:t>
            </a:r>
            <a:r>
              <a:rPr lang="ru-RU" sz="1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</a:t>
            </a:r>
            <a:r>
              <a:rPr lang="ru-RU" sz="1400" dirty="0" smtClean="0"/>
              <a:t> тонн в сутки. </a:t>
            </a:r>
            <a:endParaRPr lang="ru-RU" sz="1400" dirty="0"/>
          </a:p>
          <a:p>
            <a:pPr algn="just"/>
            <a:r>
              <a:rPr lang="ru-RU" sz="1400" dirty="0" smtClean="0"/>
              <a:t>            На момент начала реализации проекта поголовье КРС членов кооператива должно составлять не менее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400" dirty="0" smtClean="0"/>
              <a:t> голов (включая коров, телок и нетелей). Во второй и последующие годы реализации проекта за счет прироста собственного поголовья и покупки нетелей, члены кооператива должны планировать нарастить поголовье  и </a:t>
            </a:r>
            <a:r>
              <a:rPr lang="ru-RU" sz="1400" dirty="0"/>
              <a:t> </a:t>
            </a:r>
            <a:r>
              <a:rPr lang="ru-RU" sz="1400" dirty="0" smtClean="0"/>
              <a:t>иметь к пятому году в совокупности не менее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1400" dirty="0" smtClean="0"/>
              <a:t> дойных коров.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3474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940" y="332656"/>
            <a:ext cx="7878518" cy="72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</a:rPr>
              <a:t> 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>
                <a:solidFill>
                  <a:schemeClr val="tx1"/>
                </a:solidFill>
              </a:rPr>
              <a:t/>
            </a:r>
            <a:br>
              <a:rPr lang="ru-RU" sz="2900" b="1" dirty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Оценка экономической эффективности проекта</a:t>
            </a:r>
            <a:r>
              <a:rPr lang="ru-RU" sz="2900" b="1" dirty="0" smtClean="0">
                <a:solidFill>
                  <a:schemeClr val="tx1"/>
                </a:solidFill>
              </a:rPr>
              <a:t/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</a:rPr>
              <a:t>Расчет прогнозных финансовых результатов, тыс.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руб.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8570" y="4521508"/>
            <a:ext cx="8208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1400" b="1" dirty="0" smtClean="0">
              <a:solidFill>
                <a:srgbClr val="FF0000"/>
              </a:solidFill>
            </a:endParaRPr>
          </a:p>
          <a:p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20142" y="6061434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93849"/>
              </p:ext>
            </p:extLst>
          </p:nvPr>
        </p:nvGraphicFramePr>
        <p:xfrm>
          <a:off x="785657" y="1196752"/>
          <a:ext cx="7848871" cy="430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97"/>
                <a:gridCol w="2798292"/>
                <a:gridCol w="930994"/>
                <a:gridCol w="972426"/>
                <a:gridCol w="972426"/>
                <a:gridCol w="902968"/>
                <a:gridCol w="902968"/>
              </a:tblGrid>
              <a:tr h="4258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97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затраты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33000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97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ДВ за продукцию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услуги кооператива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20543,7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60670,0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80208,4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102707,2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128666,5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971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кооператива на производство и услуги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21506,6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56843,7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69807,9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84124,4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100001,2</a:t>
                      </a:r>
                    </a:p>
                  </a:txBody>
                  <a:tcPr/>
                </a:tc>
              </a:tr>
              <a:tr h="50882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Балансовая прибыль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-962,8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3826,3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10400,6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18582,7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28665,3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2787,4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4299,8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78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-962,8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3826,3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8411,0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15795,3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24365,5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084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денежных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-33962,8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-30136,5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-21725,5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-5930,2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18435,2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Рентабельность, %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48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96346" cy="11521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РЕЗЮМЕ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68322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Проект подразумевает развитие материально-технической базы сельскохозяйственного </a:t>
            </a:r>
            <a:r>
              <a:rPr lang="ru-RU" sz="1600" b="1" dirty="0" smtClean="0">
                <a:solidFill>
                  <a:srgbClr val="FF0000"/>
                </a:solidFill>
              </a:rPr>
              <a:t>потребительского  </a:t>
            </a:r>
            <a:r>
              <a:rPr lang="ru-RU" sz="1600" b="1" dirty="0">
                <a:solidFill>
                  <a:srgbClr val="FF0000"/>
                </a:solidFill>
              </a:rPr>
              <a:t>кооператива </a:t>
            </a:r>
            <a:r>
              <a:rPr lang="ru-RU" sz="1600" b="1" dirty="0" smtClean="0">
                <a:solidFill>
                  <a:srgbClr val="FF0000"/>
                </a:solidFill>
              </a:rPr>
              <a:t>и создания современного молочного завода</a:t>
            </a:r>
            <a:r>
              <a:rPr lang="ru-RU" sz="1600" b="1" dirty="0">
                <a:solidFill>
                  <a:srgbClr val="FF0000"/>
                </a:solidFill>
              </a:rPr>
              <a:t>, предназначенного </a:t>
            </a:r>
            <a:r>
              <a:rPr lang="ru-RU" sz="1600" b="1" dirty="0" smtClean="0">
                <a:solidFill>
                  <a:srgbClr val="FF0000"/>
                </a:solidFill>
              </a:rPr>
              <a:t>для обработки и переработки молока и выработки: молока питьевого пастеризованного, кефирного напитка, йогурта, творога, сметаны, масла сливочного.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Предполагаемая проектная мощность комплекса составит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solidFill>
                  <a:srgbClr val="FF0000"/>
                </a:solidFill>
              </a:rPr>
              <a:t> тонн в </a:t>
            </a:r>
            <a:r>
              <a:rPr lang="ru-RU" sz="1600" b="1" dirty="0" smtClean="0">
                <a:solidFill>
                  <a:srgbClr val="FF0000"/>
                </a:solidFill>
              </a:rPr>
              <a:t>сутки.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За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FF0000"/>
                </a:solidFill>
              </a:rPr>
              <a:t> лет кооперативом будет переработано около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5800,0</a:t>
            </a:r>
            <a:r>
              <a:rPr lang="ru-RU" sz="1600" b="1" dirty="0" smtClean="0">
                <a:solidFill>
                  <a:srgbClr val="FF0000"/>
                </a:solidFill>
              </a:rPr>
              <a:t> тонн молока.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Планируется произвести: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Молока жирностью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2,5 %  </a:t>
            </a:r>
            <a:r>
              <a:rPr lang="ru-RU" sz="1600" b="1" dirty="0" smtClean="0">
                <a:solidFill>
                  <a:srgbClr val="FF0000"/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2160</a:t>
            </a:r>
            <a:r>
              <a:rPr lang="ru-RU" sz="1600" b="1" dirty="0" smtClean="0">
                <a:solidFill>
                  <a:srgbClr val="FF0000"/>
                </a:solidFill>
              </a:rPr>
              <a:t> тонн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Молока жирностью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3,2 %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1345</a:t>
            </a:r>
            <a:r>
              <a:rPr lang="ru-RU" sz="1600" b="1" dirty="0" smtClean="0">
                <a:solidFill>
                  <a:srgbClr val="FF0000"/>
                </a:solidFill>
              </a:rPr>
              <a:t> тонн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Кефирного напитка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  <a:r>
              <a:rPr lang="ru-RU" sz="1600" b="1" dirty="0">
                <a:solidFill>
                  <a:srgbClr val="FF0000"/>
                </a:solidFill>
              </a:rPr>
              <a:t> тонн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Йогурта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тонн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Творога </a:t>
            </a:r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lang="ru-RU" sz="1600" b="1" dirty="0" smtClean="0">
                <a:solidFill>
                  <a:srgbClr val="FF0000"/>
                </a:solidFill>
              </a:rPr>
              <a:t> тонн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Сметаны </a:t>
            </a:r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тонн</a:t>
            </a:r>
          </a:p>
          <a:p>
            <a:pPr lvl="1"/>
            <a:r>
              <a:rPr lang="ru-RU" sz="1600" b="1" dirty="0" smtClean="0">
                <a:solidFill>
                  <a:srgbClr val="FF0000"/>
                </a:solidFill>
              </a:rPr>
              <a:t>Сливочного масла </a:t>
            </a:r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тонн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Сумма </a:t>
            </a:r>
            <a:r>
              <a:rPr lang="ru-RU" sz="1600" b="1" dirty="0">
                <a:solidFill>
                  <a:srgbClr val="FF0000"/>
                </a:solidFill>
              </a:rPr>
              <a:t>всех первоначальных затрат на реализацию проекта </a:t>
            </a:r>
            <a:r>
              <a:rPr lang="ru-RU" sz="1600" b="1" dirty="0" smtClean="0">
                <a:solidFill>
                  <a:srgbClr val="FF0000"/>
                </a:solidFill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600" b="1" dirty="0" err="1" smtClean="0">
                <a:solidFill>
                  <a:srgbClr val="FF0000"/>
                </a:solidFill>
              </a:rPr>
              <a:t>тыс.руб</a:t>
            </a:r>
            <a:r>
              <a:rPr lang="ru-RU" sz="16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Срок реализации проекта составит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FF0000"/>
                </a:solidFill>
              </a:rPr>
              <a:t> год.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Срок </a:t>
            </a:r>
            <a:r>
              <a:rPr lang="ru-RU" sz="1600" b="1" dirty="0">
                <a:solidFill>
                  <a:srgbClr val="FF0000"/>
                </a:solidFill>
              </a:rPr>
              <a:t>окупаемости проекта 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 2 месяца</a:t>
            </a:r>
            <a:endParaRPr lang="ru-RU" sz="1600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320143" y="5994867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5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193" y="3777714"/>
            <a:ext cx="2891812" cy="462506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СЕТИ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92080" y="875864"/>
            <a:ext cx="2973607" cy="551598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РЫНКИ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9592" y="869096"/>
            <a:ext cx="2793546" cy="59791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 rtlCol="0" anchor="ctr" anchorCtr="1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ЯРМАРКИ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ВЫХОДНОГО ДНЯ</a:t>
            </a:r>
          </a:p>
          <a:p>
            <a:pPr algn="ctr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59632" y="381846"/>
            <a:ext cx="7459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Расширение рынков сбыта кооперативной продукции</a:t>
            </a:r>
          </a:p>
        </p:txBody>
      </p:sp>
      <p:sp>
        <p:nvSpPr>
          <p:cNvPr id="32" name="Номер слайда 1"/>
          <p:cNvSpPr txBox="1">
            <a:spLocks/>
          </p:cNvSpPr>
          <p:nvPr/>
        </p:nvSpPr>
        <p:spPr>
          <a:xfrm>
            <a:off x="8679095" y="332656"/>
            <a:ext cx="426769" cy="43204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0" b="5829"/>
          <a:stretch>
            <a:fillRect/>
          </a:stretch>
        </p:blipFill>
        <p:spPr bwMode="auto">
          <a:xfrm>
            <a:off x="854409" y="1515773"/>
            <a:ext cx="2866058" cy="22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3822" r="48906" b="15894"/>
          <a:stretch>
            <a:fillRect/>
          </a:stretch>
        </p:blipFill>
        <p:spPr bwMode="auto">
          <a:xfrm>
            <a:off x="5292080" y="1427462"/>
            <a:ext cx="2973607" cy="22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9" name="Picture 2" descr="H:\2017 год\9 месяцев\ДОКЛАД\6c15f012dc9afdfa0f1bad16f250a67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9" y="4240220"/>
            <a:ext cx="2868918" cy="214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48" y="4240220"/>
            <a:ext cx="2951079" cy="1716444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5279027" y="3778442"/>
            <a:ext cx="2944400" cy="44702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36000" rIns="0" bIns="36000" rtlCol="0" anchor="ctr" anchorCtr="1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МАРКЕТПЛЕЙСЫ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17804" y="5978658"/>
            <a:ext cx="574675" cy="58836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29310"/>
            <a:ext cx="850595" cy="137555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17" y="778598"/>
            <a:ext cx="2141223" cy="1284734"/>
          </a:xfrm>
        </p:spPr>
      </p:pic>
      <p:sp>
        <p:nvSpPr>
          <p:cNvPr id="10" name="TextBox 9"/>
          <p:cNvSpPr txBox="1"/>
          <p:nvPr/>
        </p:nvSpPr>
        <p:spPr>
          <a:xfrm>
            <a:off x="1721167" y="745892"/>
            <a:ext cx="2720139" cy="136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Министерство сельского хозяйства и перерабатывающей промышленности Краснодарского края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3659" y="2341478"/>
            <a:ext cx="3066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Министерством реализуется государственная поддержка </a:t>
            </a:r>
            <a:r>
              <a:rPr lang="ru-RU" sz="1200" dirty="0"/>
              <a:t>сельскохозяйственным потребительским кооперативам </a:t>
            </a:r>
            <a:r>
              <a:rPr lang="ru-RU" sz="1200" dirty="0" smtClean="0"/>
              <a:t>согласно постановления главы администрации (губернатора) Краснодарского края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/>
              <a:t> августа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№ 539</a:t>
            </a:r>
            <a:r>
              <a:rPr lang="ru-RU" sz="1200" dirty="0" smtClean="0"/>
              <a:t> «Об утверждении Порядка предоставления грантов </a:t>
            </a:r>
            <a:r>
              <a:rPr lang="ru-RU" sz="1200" dirty="0"/>
              <a:t>начинающим сельскохозяйственным потребительским кооперативам на развитие материально-технической базы, осуществляющим свою деятельность не более 12 месяцев с даты </a:t>
            </a:r>
            <a:r>
              <a:rPr lang="ru-RU" sz="1200" dirty="0" smtClean="0"/>
              <a:t>регистрации» </a:t>
            </a:r>
          </a:p>
          <a:p>
            <a:r>
              <a:rPr lang="ru-RU" sz="1200" dirty="0" smtClean="0"/>
              <a:t>С подробной информацией можно ознакомиться на официальном сайте министерства </a:t>
            </a:r>
            <a:r>
              <a:rPr lang="ru-RU" sz="1200" dirty="0">
                <a:hlinkClick r:id="rId4"/>
              </a:rPr>
              <a:t>https://msh.krasnodar.ru/</a:t>
            </a:r>
            <a:r>
              <a:rPr lang="ru-RU" sz="1200" dirty="0"/>
              <a:t> в разделе Документы/Малые формы </a:t>
            </a:r>
            <a:r>
              <a:rPr lang="ru-RU" sz="1200" dirty="0" smtClean="0"/>
              <a:t>хозяйствования</a:t>
            </a:r>
          </a:p>
          <a:p>
            <a:endParaRPr lang="ru-RU" sz="1200" b="1" dirty="0"/>
          </a:p>
          <a:p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92950" y="874023"/>
            <a:ext cx="259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ГКУ КК Кубанский сельскохозяйственный информационно-консультационный центр»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8746" y="2341478"/>
            <a:ext cx="4846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dirty="0" smtClean="0"/>
              <a:t>Приказом </a:t>
            </a:r>
            <a:r>
              <a:rPr lang="ru-RU" sz="1200" dirty="0"/>
              <a:t>министерства сельского хозяйства и перерабатывающей промышленности Краснодарского края 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06.05.2019 года № 115 </a:t>
            </a:r>
            <a:r>
              <a:rPr lang="ru-RU" sz="1200" dirty="0"/>
              <a:t>«Об определении центра компетенций в сфере сельскохозяйственной кооперации и поддержки фермеров Краснодарского края» ГКУ КК «Кубанский сельскохозяйственный информационно-консультационный центр» </a:t>
            </a:r>
            <a:r>
              <a:rPr lang="ru-RU" sz="1200" b="1" dirty="0"/>
              <a:t>определен центром компетенций в сфере сельскохозяйственной кооперации и поддержки фермеров</a:t>
            </a:r>
            <a:r>
              <a:rPr lang="ru-RU" sz="1200" b="1" dirty="0" smtClean="0"/>
              <a:t>.</a:t>
            </a:r>
          </a:p>
          <a:p>
            <a:r>
              <a:rPr lang="ru-RU" sz="1200" dirty="0"/>
              <a:t>Центр компетенций выполняет систематическую работу по информированию и консультированию населения по вопросам создания и развития сельскохозяйственных кооперативов, в том числе проведение разъяснительных мероприятий о преимуществах сельскохозяйственной кооперации, действующих мерах государственной поддержки, внедрение типовой документации, оказание помощи сельским жителям в подборе конкурентоспособной сельскохозяйственной техники и сельскохозяйственного оборудования с учетом территориальных условий муниципальных образований. Информацию по созданию </a:t>
            </a:r>
            <a:r>
              <a:rPr lang="ru-RU" sz="1200" dirty="0" err="1"/>
              <a:t>сельскохозяйстенного</a:t>
            </a:r>
            <a:r>
              <a:rPr lang="ru-RU" sz="1200" dirty="0"/>
              <a:t> потребительского кооператива Вы можете узнать в центре консультирования </a:t>
            </a:r>
            <a:r>
              <a:rPr lang="ru-RU" sz="1200" dirty="0" smtClean="0"/>
              <a:t>администраций муниципальных образований, </a:t>
            </a:r>
            <a:r>
              <a:rPr lang="ru-RU" sz="1200" dirty="0"/>
              <a:t>либо на </a:t>
            </a:r>
            <a:r>
              <a:rPr lang="ru-RU" sz="1200" dirty="0" smtClean="0"/>
              <a:t>официальном </a:t>
            </a:r>
            <a:r>
              <a:rPr lang="ru-RU" sz="1200" dirty="0"/>
              <a:t>сайтах ГБУ КК «</a:t>
            </a:r>
            <a:r>
              <a:rPr lang="ru-RU" sz="1200" dirty="0" smtClean="0"/>
              <a:t>Кубанский ИКЦ» </a:t>
            </a:r>
            <a:r>
              <a:rPr lang="ru-RU" sz="1200" dirty="0">
                <a:hlinkClick r:id="rId5"/>
              </a:rPr>
              <a:t>http://www.kaicc.ru</a:t>
            </a:r>
            <a:r>
              <a:rPr lang="ru-RU" sz="1200" dirty="0" smtClean="0">
                <a:hlinkClick r:id="rId5"/>
              </a:rPr>
              <a:t>/</a:t>
            </a:r>
            <a:r>
              <a:rPr lang="ru-RU" sz="1200" dirty="0"/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8334992" y="5991911"/>
            <a:ext cx="574675" cy="58836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072075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69327" y="6238875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555390"/>
            <a:ext cx="7520940" cy="9623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Сельскохозяйственный потребительский к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ооператив                                                   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08.12.1995 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193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-ФЗ 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"О </a:t>
            </a:r>
            <a:r>
              <a:rPr lang="ru-RU" alt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сельскохозяйственной кооперации")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48" y="1601739"/>
            <a:ext cx="8928992" cy="403244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Сельскохозяйственный потребительский кооператив </a:t>
            </a:r>
            <a:r>
              <a:rPr lang="ru-RU" sz="2500" dirty="0" smtClean="0">
                <a:cs typeface="Arial" panose="020B0604020202020204" pitchFamily="34" charset="0"/>
              </a:rPr>
              <a:t>- организация, созданная сельскохозяйственными товаропроизводителями и (или) ведущими личные подсобные хозяйства гражданами на основе добровольного членства для совместной производственной или иной хозяйственной деятельности, основанной на объединении их имущественных паевых взносов в целях удовлетворения материальных и иных потребностей членов кооператива.</a:t>
            </a:r>
            <a:r>
              <a:rPr lang="ru-RU" sz="2500" b="1" dirty="0">
                <a:cs typeface="Arial" panose="020B0604020202020204" pitchFamily="34" charset="0"/>
              </a:rPr>
              <a:t> </a:t>
            </a:r>
            <a:r>
              <a:rPr lang="ru-RU" sz="2500" dirty="0">
                <a:cs typeface="Arial" panose="020B0604020202020204" pitchFamily="34" charset="0"/>
              </a:rPr>
              <a:t>Потребительские кооперативы являются некоммерческими организациями и в зависимости от вида их деятельности подразделяются на перерабатывающие, сбытовые (торговые), обслуживающие, снабженческие, растениеводческие, животноводческие и </a:t>
            </a:r>
            <a:r>
              <a:rPr lang="ru-RU" sz="2500" dirty="0" smtClean="0">
                <a:cs typeface="Arial" panose="020B0604020202020204" pitchFamily="34" charset="0"/>
              </a:rPr>
              <a:t>иные. Сельскохозяйственный потребительский кооператив может осуществлять приносящую доход деятельность, если это предусмотрено уставом кооператива, лишь по стольку, поскольку это служит достижению целей, ради которой он создан и если это соответствует таким целям.</a:t>
            </a:r>
            <a:endParaRPr lang="ru-RU" sz="2500" dirty="0">
              <a:cs typeface="Arial" panose="020B0604020202020204" pitchFamily="34" charset="0"/>
            </a:endParaRPr>
          </a:p>
          <a:p>
            <a:endParaRPr lang="ru-RU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500" b="1" dirty="0" smtClean="0">
                <a:cs typeface="Arial" panose="020B0604020202020204" pitchFamily="34" charset="0"/>
              </a:rPr>
              <a:t>Основные </a:t>
            </a:r>
            <a:r>
              <a:rPr lang="ru-RU" sz="2500" b="1" dirty="0">
                <a:cs typeface="Arial" panose="020B0604020202020204" pitchFamily="34" charset="0"/>
              </a:rPr>
              <a:t>принципы создания и функционирования </a:t>
            </a:r>
            <a:r>
              <a:rPr lang="ru-RU" sz="2500" b="1" dirty="0" smtClean="0">
                <a:cs typeface="Arial" panose="020B0604020202020204" pitchFamily="34" charset="0"/>
              </a:rPr>
              <a:t>кооператива</a:t>
            </a:r>
            <a:endParaRPr lang="ru-RU" sz="2500" dirty="0">
              <a:cs typeface="Arial" panose="020B0604020202020204" pitchFamily="34" charset="0"/>
            </a:endParaRPr>
          </a:p>
          <a:p>
            <a:r>
              <a:rPr lang="ru-RU" sz="2500" dirty="0" smtClean="0">
                <a:cs typeface="Arial" panose="020B0604020202020204" pitchFamily="34" charset="0"/>
              </a:rPr>
              <a:t>добровольное членство </a:t>
            </a:r>
            <a:r>
              <a:rPr lang="ru-RU" sz="2500" dirty="0">
                <a:cs typeface="Arial" panose="020B0604020202020204" pitchFamily="34" charset="0"/>
              </a:rPr>
              <a:t>в кооперативе;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взаимопомощь </a:t>
            </a:r>
            <a:r>
              <a:rPr lang="ru-RU" sz="2500" dirty="0">
                <a:cs typeface="Arial" panose="020B0604020202020204" pitchFamily="34" charset="0"/>
              </a:rPr>
              <a:t>и </a:t>
            </a:r>
            <a:r>
              <a:rPr lang="ru-RU" sz="2500" dirty="0" smtClean="0">
                <a:cs typeface="Arial" panose="020B0604020202020204" pitchFamily="34" charset="0"/>
              </a:rPr>
              <a:t>обеспечение </a:t>
            </a:r>
            <a:r>
              <a:rPr lang="ru-RU" sz="2500" dirty="0">
                <a:cs typeface="Arial" panose="020B0604020202020204" pitchFamily="34" charset="0"/>
              </a:rPr>
              <a:t>экономической выгоды для членов кооператива, участвующих в его производственной и иной хозяйственной деятельности;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распределение </a:t>
            </a:r>
            <a:r>
              <a:rPr lang="ru-RU" sz="2500" dirty="0">
                <a:cs typeface="Arial" panose="020B0604020202020204" pitchFamily="34" charset="0"/>
              </a:rPr>
              <a:t>прибыли и убытков кооператива между его членами с учетом их личного трудового участия или участия в хозяйственной деятельности кооператива;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ограничение </a:t>
            </a:r>
            <a:r>
              <a:rPr lang="ru-RU" sz="2500" dirty="0">
                <a:cs typeface="Arial" panose="020B0604020202020204" pitchFamily="34" charset="0"/>
              </a:rPr>
              <a:t>участия в хозяйственной деятельности кооператива лиц, не являющихся его членами;</a:t>
            </a:r>
          </a:p>
          <a:p>
            <a:r>
              <a:rPr lang="ru-RU" sz="2500" dirty="0" smtClean="0">
                <a:cs typeface="Arial" panose="020B0604020202020204" pitchFamily="34" charset="0"/>
              </a:rPr>
              <a:t>ограничение </a:t>
            </a:r>
            <a:r>
              <a:rPr lang="ru-RU" sz="2500" dirty="0">
                <a:cs typeface="Arial" panose="020B0604020202020204" pitchFamily="34" charset="0"/>
              </a:rPr>
              <a:t>дивидендов по дополнительным паевым взносам членов и паевым взносам ассоциированных членов </a:t>
            </a:r>
            <a:r>
              <a:rPr lang="ru-RU" sz="2500" dirty="0" smtClean="0">
                <a:cs typeface="Arial" panose="020B0604020202020204" pitchFamily="34" charset="0"/>
              </a:rPr>
              <a:t>кооператива</a:t>
            </a:r>
            <a:r>
              <a:rPr lang="ru-RU" sz="25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69734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-36512" y="5862641"/>
            <a:ext cx="9180512" cy="33178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32440" y="6238875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6586"/>
            <a:ext cx="8229600" cy="69046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Процедура создания кооператива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11777"/>
              </p:ext>
            </p:extLst>
          </p:nvPr>
        </p:nvGraphicFramePr>
        <p:xfrm>
          <a:off x="107950" y="1603474"/>
          <a:ext cx="9000554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6444208" y="1628800"/>
            <a:ext cx="354742" cy="354742"/>
          </a:xfrm>
          <a:prstGeom prst="triangle">
            <a:avLst>
              <a:gd name="adj" fmla="val 100000"/>
            </a:avLst>
          </a:prstGeom>
          <a:solidFill>
            <a:schemeClr val="bg2">
              <a:lumMod val="75000"/>
              <a:alpha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7200000"/>
              <a:satOff val="-25001"/>
              <a:lumOff val="3000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317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85709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75441" y="6231141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82068"/>
            <a:ext cx="8712967" cy="62068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 сельскохозяйственного  потребительского  кооператива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348839"/>
              </p:ext>
            </p:extLst>
          </p:nvPr>
        </p:nvGraphicFramePr>
        <p:xfrm>
          <a:off x="1835696" y="1675482"/>
          <a:ext cx="7200354" cy="384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28424" y="2337076"/>
            <a:ext cx="1807270" cy="2683870"/>
          </a:xfrm>
          <a:prstGeom prst="rightArrow">
            <a:avLst/>
          </a:prstGeom>
          <a:solidFill>
            <a:srgbClr val="00B050">
              <a:alpha val="84000"/>
            </a:srgbClr>
          </a:solidFill>
          <a:ln w="47625">
            <a:solidFill>
              <a:srgbClr val="00B050">
                <a:alpha val="86000"/>
              </a:srgb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</a:t>
            </a:r>
            <a:r>
              <a:rPr lang="ru-RU" sz="1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сельскохозяйствен-ного</a:t>
            </a:r>
            <a:r>
              <a:rPr lang="ru-RU" sz="1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потребительского кооператива</a:t>
            </a:r>
            <a:endParaRPr lang="ru-RU" sz="1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2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25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297743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474901" y="6170117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8" y="666228"/>
            <a:ext cx="9022136" cy="5486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Схема работы кооператива</a:t>
            </a:r>
            <a:endParaRPr lang="ru-RU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http://ts2.mm.bing.net/th?id=H.4897260204983981&amp;pid=1.7&amp;w=161&amp;h=154&amp;c=7&amp;rs=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2528380" y="1600267"/>
            <a:ext cx="679882" cy="11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09728" y="2268036"/>
            <a:ext cx="1835696" cy="1800200"/>
          </a:xfrm>
          <a:prstGeom prst="rightArrow">
            <a:avLst/>
          </a:prstGeom>
          <a:solidFill>
            <a:schemeClr val="bg2">
              <a:lumMod val="75000"/>
              <a:alpha val="60000"/>
            </a:schemeClr>
          </a:solidFill>
          <a:ln w="3175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Схема работы кооператива</a:t>
            </a:r>
            <a:endParaRPr lang="ru-RU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129635" y="167042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7563418" y="394379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7533297" y="1566683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7452321" y="2964715"/>
            <a:ext cx="766763" cy="12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7447489" y="2096922"/>
            <a:ext cx="766763" cy="12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94464" y="2998372"/>
            <a:ext cx="1997217" cy="741298"/>
          </a:xfrm>
          <a:prstGeom prst="ellipse">
            <a:avLst/>
          </a:prstGeom>
          <a:solidFill>
            <a:srgbClr val="00B050">
              <a:alpha val="8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Кооператив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361500" y="2060824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625"/>
          <a:stretch/>
        </p:blipFill>
        <p:spPr bwMode="auto">
          <a:xfrm>
            <a:off x="1913748" y="2065483"/>
            <a:ext cx="639687" cy="10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234508928"/>
              </p:ext>
            </p:extLst>
          </p:nvPr>
        </p:nvGraphicFramePr>
        <p:xfrm>
          <a:off x="-188909" y="3670275"/>
          <a:ext cx="3930648" cy="206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170" name="Picture 2" descr="http://agrovision.ru/upload/iblock/aeb/-bcyximwzlffda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01" y="1744976"/>
            <a:ext cx="576587" cy="6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grovision.ru/upload/iblock/aeb/-bcyximwzlffda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77" y="3457283"/>
            <a:ext cx="576587" cy="61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ru.all.biz/img/ru/service_catalog/290455.jpe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368" y="2667007"/>
            <a:ext cx="514249" cy="5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unhome.ru/UsersGallery/wallpapers/291/kia-sportedzh-avto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33" y="4253796"/>
            <a:ext cx="597211" cy="5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 со стрелкой вправо 15"/>
          <p:cNvSpPr/>
          <p:nvPr/>
        </p:nvSpPr>
        <p:spPr>
          <a:xfrm>
            <a:off x="3855124" y="3014035"/>
            <a:ext cx="3738311" cy="602653"/>
          </a:xfrm>
          <a:prstGeom prst="rightArrowCallout">
            <a:avLst>
              <a:gd name="adj1" fmla="val 21337"/>
              <a:gd name="adj2" fmla="val 25000"/>
              <a:gd name="adj3" fmla="val 25000"/>
              <a:gd name="adj4" fmla="val 89645"/>
            </a:avLst>
          </a:prstGeom>
          <a:solidFill>
            <a:schemeClr val="bg2">
              <a:lumMod val="75000"/>
              <a:alpha val="7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00" b="1" dirty="0" smtClean="0"/>
          </a:p>
          <a:p>
            <a:endParaRPr lang="ru-RU" sz="900" b="1" dirty="0"/>
          </a:p>
          <a:p>
            <a:endParaRPr lang="ru-RU" sz="900" b="1" dirty="0" smtClean="0">
              <a:solidFill>
                <a:srgbClr val="002060"/>
              </a:solidFill>
            </a:endParaRPr>
          </a:p>
          <a:p>
            <a:r>
              <a:rPr lang="ru-RU" sz="1050" b="1" dirty="0" smtClean="0">
                <a:ln w="0"/>
                <a:solidFill>
                  <a:schemeClr val="tx1"/>
                </a:solidFill>
              </a:rPr>
              <a:t>Кооператив продает членам Кооператива корм, </a:t>
            </a:r>
            <a:r>
              <a:rPr lang="ru-RU" sz="1050" b="1" dirty="0" err="1" smtClean="0">
                <a:ln w="0"/>
                <a:solidFill>
                  <a:schemeClr val="tx1"/>
                </a:solidFill>
              </a:rPr>
              <a:t>ветпрепараты</a:t>
            </a:r>
            <a:r>
              <a:rPr lang="ru-RU" sz="1050" b="1" dirty="0" smtClean="0">
                <a:ln w="0"/>
                <a:solidFill>
                  <a:schemeClr val="tx1"/>
                </a:solidFill>
              </a:rPr>
              <a:t>.</a:t>
            </a:r>
          </a:p>
          <a:p>
            <a:endParaRPr lang="ru-RU" sz="900" b="1" dirty="0" smtClean="0"/>
          </a:p>
          <a:p>
            <a:pPr algn="ctr"/>
            <a:endParaRPr lang="ru-RU" sz="1600" b="1" dirty="0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3511116" y="1447708"/>
            <a:ext cx="3975514" cy="1497985"/>
          </a:xfrm>
          <a:prstGeom prst="leftRightArrow">
            <a:avLst>
              <a:gd name="adj1" fmla="val 66838"/>
              <a:gd name="adj2" fmla="val 16696"/>
            </a:avLst>
          </a:prstGeom>
          <a:solidFill>
            <a:srgbClr val="00B050">
              <a:alpha val="80000"/>
            </a:srgbClr>
          </a:solidFill>
          <a:ln w="19050">
            <a:solidFill>
              <a:srgbClr val="00B050">
                <a:alpha val="74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1.Члены Кооператива реализуют молоко-сырьё Кооперативу 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2.Кооператив расплачивается с членами Кооператива денежными средствами (иным способом, например готовой продукцией)</a:t>
            </a:r>
            <a:endParaRPr lang="ru-RU" sz="11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3459993" y="3766759"/>
            <a:ext cx="4244201" cy="1546197"/>
          </a:xfrm>
          <a:prstGeom prst="leftRightArrow">
            <a:avLst>
              <a:gd name="adj1" fmla="val 78495"/>
              <a:gd name="adj2" fmla="val 20543"/>
            </a:avLst>
          </a:prstGeom>
          <a:solidFill>
            <a:srgbClr val="00B050">
              <a:alpha val="81000"/>
            </a:srgbClr>
          </a:solidFill>
          <a:ln w="19050">
            <a:solidFill>
              <a:srgbClr val="669900">
                <a:alpha val="50000"/>
              </a:srgb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100" b="1" dirty="0" smtClean="0">
              <a:ln w="0"/>
              <a:solidFill>
                <a:srgbClr val="990000"/>
              </a:solidFill>
            </a:endParaRP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1.Кооператив перерабатывает молоко-сырьё, полученное у членов кооператива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2. Кооператив осуществляет сбыт переработанного   молока, кефира, масла</a:t>
            </a:r>
          </a:p>
          <a:p>
            <a:r>
              <a:rPr lang="ru-RU" sz="1100" b="1" dirty="0" smtClean="0">
                <a:ln w="0"/>
                <a:solidFill>
                  <a:schemeClr val="tx1"/>
                </a:solidFill>
              </a:rPr>
              <a:t>3. Средства направляются для расчёта с членами Кооператива  и  на содержание Кооператива а также на формирование резервов и фондов кооператива</a:t>
            </a:r>
          </a:p>
          <a:p>
            <a:pPr algn="ctr"/>
            <a:endParaRPr lang="ru-RU" sz="10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00393" y="1905547"/>
            <a:ext cx="3435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</a:t>
            </a:r>
          </a:p>
          <a:p>
            <a:r>
              <a:rPr lang="ru-RU" sz="1400" b="1" dirty="0" smtClean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Пайщиков</a:t>
            </a: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" descr="http://ts2.mm.bing.net/th?id=H.4897260204983981&amp;pid=1.7&amp;w=161&amp;h=154&amp;c=7&amp;rs=1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625"/>
          <a:stretch/>
        </p:blipFill>
        <p:spPr bwMode="auto">
          <a:xfrm>
            <a:off x="2804328" y="2064380"/>
            <a:ext cx="655666" cy="9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939777"/>
              </p:ext>
            </p:extLst>
          </p:nvPr>
        </p:nvGraphicFramePr>
        <p:xfrm>
          <a:off x="0" y="1150940"/>
          <a:ext cx="91440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name="CorelPhotoPaint.Image.9" r:id="rId3" imgW="5714286" imgH="3714286" progId="CorelPhotoPaint.Image.9">
                  <p:embed/>
                </p:oleObj>
              </mc:Choice>
              <mc:Fallback>
                <p:oleObj name="CorelPhotoPaint.Image.9" r:id="rId3" imgW="5714286" imgH="37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50940"/>
                        <a:ext cx="9144000" cy="570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44742" y="6237401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802" y="633356"/>
            <a:ext cx="7520940" cy="54864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Источники формирования имущества кооператива</a:t>
            </a:r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716192"/>
              </p:ext>
            </p:extLst>
          </p:nvPr>
        </p:nvGraphicFramePr>
        <p:xfrm>
          <a:off x="-36512" y="1399778"/>
          <a:ext cx="8856662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425" y="537054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0"/>
                <a:solidFill>
                  <a:srgbClr val="99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состав имущества кооператива могут входить движимые и недвижимые вещи, деньги, ценные бумаги, а также другие объекты, предусмотренные законодательством.</a:t>
            </a:r>
          </a:p>
        </p:txBody>
      </p:sp>
    </p:spTree>
    <p:extLst>
      <p:ext uri="{BB962C8B-B14F-4D97-AF65-F5344CB8AC3E}">
        <p14:creationId xmlns:p14="http://schemas.microsoft.com/office/powerpoint/2010/main" val="22361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0" y="5618167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3208" y="6442285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238772" y="6004017"/>
            <a:ext cx="587335" cy="5970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124744"/>
            <a:ext cx="2952328" cy="172819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1560" y="707234"/>
            <a:ext cx="3528392" cy="56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цели и стоимость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707233"/>
            <a:ext cx="3412665" cy="546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Определить </a:t>
            </a:r>
            <a:r>
              <a:rPr lang="ru-RU" dirty="0" smtClean="0">
                <a:solidFill>
                  <a:schemeClr val="tx1"/>
                </a:solidFill>
              </a:rPr>
              <a:t>затратную часть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573017"/>
            <a:ext cx="3528392" cy="57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источник создания основных фондов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4048" y="3594658"/>
            <a:ext cx="3528392" cy="554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Определить доходную часть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154260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Возможный объем производимой продукции</a:t>
            </a:r>
          </a:p>
          <a:p>
            <a:r>
              <a:rPr lang="ru-RU" sz="1400" dirty="0" smtClean="0"/>
              <a:t>- Рынок сырья, поставщиков и покупателей</a:t>
            </a:r>
          </a:p>
          <a:p>
            <a:r>
              <a:rPr lang="ru-RU" sz="1400" dirty="0" smtClean="0"/>
              <a:t>- Потребность в создании основных фондов и     их стоимость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8024" y="1512439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-Прямые затраты, влияющие на себестоимость производимой продукции</a:t>
            </a:r>
          </a:p>
          <a:p>
            <a:r>
              <a:rPr lang="ru-RU" sz="1400" dirty="0" smtClean="0"/>
              <a:t>-Фонд оплаты труда сотрудников</a:t>
            </a:r>
          </a:p>
          <a:p>
            <a:r>
              <a:rPr lang="ru-RU" sz="1400" dirty="0" smtClean="0"/>
              <a:t>- Прочие расходы (транспортные, коммунальные, накладные и другие)</a:t>
            </a:r>
          </a:p>
          <a:p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11560" y="4353316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dirty="0" err="1" smtClean="0"/>
              <a:t>Грантовая</a:t>
            </a:r>
            <a:r>
              <a:rPr lang="ru-RU" sz="1400" dirty="0" smtClean="0"/>
              <a:t> поддержка</a:t>
            </a:r>
          </a:p>
          <a:p>
            <a:r>
              <a:rPr lang="ru-RU" sz="1400" dirty="0" smtClean="0"/>
              <a:t>- Собственное участие инициатора проекта</a:t>
            </a:r>
          </a:p>
          <a:p>
            <a:r>
              <a:rPr lang="ru-RU" sz="1400" dirty="0" smtClean="0"/>
              <a:t>- Источник дополнительного        финансирования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5004048" y="4366518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Проанализировать ценообразование</a:t>
            </a:r>
          </a:p>
          <a:p>
            <a:r>
              <a:rPr lang="ru-RU" sz="1400" dirty="0" smtClean="0"/>
              <a:t>- Рассчитать финансовый план</a:t>
            </a:r>
          </a:p>
          <a:p>
            <a:r>
              <a:rPr lang="ru-RU" sz="1400" dirty="0" smtClean="0"/>
              <a:t>- Провести анализ финансового результата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45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3387"/>
            <a:ext cx="8317112" cy="1051397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Ориентировочный перечень оборудования необходимого для создания молочного модульного завода  ММЗ –</a:t>
            </a: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784" y="1427917"/>
            <a:ext cx="780480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Комната приёмки сырого молока</a:t>
            </a:r>
            <a:r>
              <a:rPr lang="ru-RU" b="1" dirty="0" smtClean="0">
                <a:ln w="0"/>
              </a:rPr>
              <a:t>. </a:t>
            </a:r>
          </a:p>
          <a:p>
            <a:endParaRPr lang="ru-RU" b="1" dirty="0" smtClean="0">
              <a:ln w="0"/>
            </a:endParaRPr>
          </a:p>
          <a:p>
            <a:pPr marL="342900" indent="-342900">
              <a:buAutoNum type="arabicPeriod"/>
            </a:pPr>
            <a:r>
              <a:rPr lang="ru-RU" sz="1400" dirty="0" smtClean="0"/>
              <a:t>Станция приёмки сырого молока 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 м3/ч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Танк молочный горизонтальный (сырое молоко)</a:t>
            </a:r>
            <a:r>
              <a:rPr lang="en-US" sz="1400" dirty="0" smtClean="0"/>
              <a:t> </a:t>
            </a:r>
            <a:r>
              <a:rPr lang="ru-RU" sz="1400" dirty="0"/>
              <a:t>(производительность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Насос центробежный в кожухе (подача на ПОУМ)</a:t>
            </a:r>
            <a:r>
              <a:rPr lang="en-US" sz="1400" dirty="0" smtClean="0"/>
              <a:t> </a:t>
            </a:r>
            <a:r>
              <a:rPr lang="ru-RU" sz="1400" dirty="0"/>
              <a:t>(производительность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-6,0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400" dirty="0" smtClean="0"/>
              <a:t>Стол производственный с нижней полкой и </a:t>
            </a:r>
            <a:r>
              <a:rPr lang="ru-RU" sz="1400" dirty="0" err="1" smtClean="0"/>
              <a:t>отбортовкой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900х600х900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Производственный участок </a:t>
            </a:r>
            <a:endParaRPr lang="ru-RU" b="1" dirty="0" smtClean="0"/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err="1" smtClean="0"/>
              <a:t>Пастеризационно</a:t>
            </a:r>
            <a:r>
              <a:rPr lang="ru-RU" sz="1400" dirty="0" smtClean="0"/>
              <a:t>-охладительная установка (выдержка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40х300 секунд</a:t>
            </a:r>
            <a:r>
              <a:rPr lang="ru-RU" sz="1400" dirty="0" smtClean="0"/>
              <a:t>)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</a:t>
            </a:r>
            <a:r>
              <a:rPr lang="ru-RU" sz="1400" dirty="0"/>
              <a:t>(производительность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Сепаратор-</a:t>
            </a:r>
            <a:r>
              <a:rPr lang="ru-RU" sz="1400" dirty="0" err="1" smtClean="0"/>
              <a:t>нормализатор</a:t>
            </a:r>
            <a:r>
              <a:rPr lang="en-US" sz="1400" dirty="0" smtClean="0"/>
              <a:t> </a:t>
            </a:r>
            <a:r>
              <a:rPr lang="ru-RU" sz="1400" dirty="0" smtClean="0"/>
              <a:t>с ручной выгрузкой осадка </a:t>
            </a:r>
            <a:r>
              <a:rPr lang="ru-RU" sz="1400" dirty="0"/>
              <a:t>(производительность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 м3/ч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Плунжерный гомогенизатор</a:t>
            </a:r>
            <a:r>
              <a:rPr lang="en-US" sz="1400" dirty="0" smtClean="0"/>
              <a:t> </a:t>
            </a:r>
            <a:r>
              <a:rPr lang="ru-RU" sz="1400" dirty="0"/>
              <a:t>(производительность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 м3/ч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CIP – </a:t>
            </a:r>
            <a:r>
              <a:rPr lang="ru-RU" sz="1400" dirty="0" smtClean="0"/>
              <a:t>мойка</a:t>
            </a:r>
            <a:r>
              <a:rPr lang="en-US" sz="1400" dirty="0" smtClean="0"/>
              <a:t> </a:t>
            </a:r>
            <a:r>
              <a:rPr lang="en-US" sz="1400" dirty="0" err="1" smtClean="0"/>
              <a:t>lokal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Стол производственный с нижней полкой и </a:t>
            </a:r>
            <a:r>
              <a:rPr lang="ru-RU" sz="1400" dirty="0" err="1" smtClean="0"/>
              <a:t>отбортовкой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900х600х900</a:t>
            </a:r>
          </a:p>
          <a:p>
            <a:pPr marL="342900" indent="-342900">
              <a:buFontTx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  <p:sp>
        <p:nvSpPr>
          <p:cNvPr id="13" name="Овал 12"/>
          <p:cNvSpPr/>
          <p:nvPr/>
        </p:nvSpPr>
        <p:spPr>
          <a:xfrm>
            <a:off x="8180278" y="6019005"/>
            <a:ext cx="560307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1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-36512" y="-142875"/>
            <a:ext cx="9180513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633540" y="5500688"/>
            <a:ext cx="1428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0" y="5618163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0" y="6035677"/>
            <a:ext cx="9144000" cy="576263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0" y="6453188"/>
            <a:ext cx="9144000" cy="576262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72400" y="5942013"/>
            <a:ext cx="574675" cy="58578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407" y="428971"/>
            <a:ext cx="829866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Участок КПМ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Танк молочный универсальный (пастеризованное молоко</a:t>
            </a:r>
            <a:r>
              <a:rPr lang="ru-RU" sz="1400" dirty="0"/>
              <a:t>) 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Танк молочный универсальный (</a:t>
            </a:r>
            <a:r>
              <a:rPr lang="ru-RU" sz="1400" dirty="0"/>
              <a:t>творог/сыр) 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Танк молочный универсальный, КМП 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/>
              <a:t>Центробежный насос в кожухе 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0,1-2,0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Винтовой насос, подача на фасовку </a:t>
            </a:r>
            <a:r>
              <a:rPr lang="ru-RU" sz="1400" dirty="0"/>
              <a:t>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/>
              <a:t>Термостатная камера(производительность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л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Пресс </a:t>
            </a:r>
            <a:r>
              <a:rPr lang="ru-RU" sz="1400" dirty="0"/>
              <a:t>тележка творожная(производительность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Танк молочный универсальный, сметана</a:t>
            </a:r>
            <a:r>
              <a:rPr lang="ru-RU" sz="1400" dirty="0"/>
              <a:t>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Танк молочный универсальный, </a:t>
            </a:r>
            <a:r>
              <a:rPr lang="ru-RU" sz="1400" dirty="0"/>
              <a:t>сливки  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Винтовой насос , подача </a:t>
            </a:r>
            <a:r>
              <a:rPr lang="ru-RU" sz="1400" dirty="0"/>
              <a:t>на фасовку 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м3/ч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err="1" smtClean="0">
                <a:cs typeface="Times New Roman" panose="02020603050405020304" pitchFamily="18" charset="0"/>
              </a:rPr>
              <a:t>Маслоизготовитель</a:t>
            </a:r>
            <a:r>
              <a:rPr lang="ru-RU" sz="1400" dirty="0" smtClean="0">
                <a:cs typeface="Times New Roman" panose="02020603050405020304" pitchFamily="18" charset="0"/>
              </a:rPr>
              <a:t> периодического действия </a:t>
            </a:r>
            <a:r>
              <a:rPr lang="ru-RU" sz="1400" dirty="0"/>
              <a:t>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м3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cs typeface="Times New Roman" panose="02020603050405020304" pitchFamily="18" charset="0"/>
              </a:rPr>
              <a:t>Фасовочный </a:t>
            </a:r>
            <a:r>
              <a:rPr lang="ru-RU" sz="1400" dirty="0" err="1" smtClean="0">
                <a:cs typeface="Times New Roman" panose="02020603050405020304" pitchFamily="18" charset="0"/>
              </a:rPr>
              <a:t>полуавтамот</a:t>
            </a:r>
            <a:r>
              <a:rPr lang="ru-RU" sz="1400" dirty="0" smtClean="0">
                <a:cs typeface="Times New Roman" panose="02020603050405020304" pitchFamily="18" charset="0"/>
              </a:rPr>
              <a:t>, стаканчик </a:t>
            </a:r>
            <a:r>
              <a:rPr lang="ru-RU" sz="1400" dirty="0"/>
              <a:t>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ш/мин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cs typeface="Times New Roman" panose="02020603050405020304" pitchFamily="18" charset="0"/>
              </a:rPr>
              <a:t>Фасовочный полуавтомат (ПЭТ Бутылка)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cs typeface="Times New Roman" panose="02020603050405020304" pitchFamily="18" charset="0"/>
              </a:rPr>
              <a:t>с укупоркой </a:t>
            </a:r>
            <a:r>
              <a:rPr lang="ru-RU" sz="1400" dirty="0" smtClean="0"/>
              <a:t>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доз/ч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err="1" smtClean="0">
                <a:cs typeface="Times New Roman" panose="02020603050405020304" pitchFamily="18" charset="0"/>
              </a:rPr>
              <a:t>Этикетировщик</a:t>
            </a:r>
            <a:r>
              <a:rPr lang="ru-RU" sz="1400" dirty="0" smtClean="0">
                <a:cs typeface="Times New Roman" panose="02020603050405020304" pitchFamily="18" charset="0"/>
              </a:rPr>
              <a:t> + производственный стол </a:t>
            </a:r>
            <a:r>
              <a:rPr lang="ru-RU" sz="1400" dirty="0" smtClean="0"/>
              <a:t>(производительность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ш/мин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cs typeface="Times New Roman" panose="02020603050405020304" pitchFamily="18" charset="0"/>
              </a:rPr>
              <a:t>Стол производственный с нижней полкой и </a:t>
            </a:r>
            <a:r>
              <a:rPr lang="ru-RU" sz="1400" dirty="0" err="1" smtClean="0">
                <a:cs typeface="Times New Roman" panose="02020603050405020304" pitchFamily="18" charset="0"/>
              </a:rPr>
              <a:t>отбортовкой</a:t>
            </a:r>
            <a:r>
              <a:rPr lang="ru-RU" sz="1400" dirty="0" smtClean="0"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1 500х600х900 + </a:t>
            </a:r>
            <a:r>
              <a:rPr lang="ru-RU" sz="1400" dirty="0" smtClean="0">
                <a:cs typeface="Times New Roman" panose="02020603050405020304" pitchFamily="18" charset="0"/>
              </a:rPr>
              <a:t>вакуумный упаковщик, электрические весы с аппликатором </a:t>
            </a:r>
          </a:p>
          <a:p>
            <a:pPr marL="342900" indent="-342900">
              <a:buFontTx/>
              <a:buAutoNum type="arabicPeriod"/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r>
              <a:rPr lang="ru-RU" b="1" dirty="0" smtClean="0">
                <a:cs typeface="Times New Roman" panose="02020603050405020304" pitchFamily="18" charset="0"/>
              </a:rPr>
              <a:t>Хранение чистой тары</a:t>
            </a:r>
            <a:endParaRPr lang="ru-RU" b="1" dirty="0"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smtClean="0">
                <a:cs typeface="Times New Roman" panose="02020603050405020304" pitchFamily="18" charset="0"/>
              </a:rPr>
              <a:t>Полуавтомат ополаскиватель бутылок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cs typeface="Times New Roman" panose="02020603050405020304" pitchFamily="18" charset="0"/>
              </a:rPr>
              <a:t>Прочее</a:t>
            </a:r>
          </a:p>
          <a:p>
            <a:endParaRPr lang="ru-RU" sz="1200" dirty="0" smtClean="0"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Генератор ледяной воды уличное исполнение</a:t>
            </a:r>
            <a:endParaRPr lang="ru-RU" sz="1400" dirty="0"/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Холодильный агрегат</a:t>
            </a:r>
          </a:p>
          <a:p>
            <a:pPr marL="342900" indent="-342900">
              <a:buFontTx/>
              <a:buAutoNum type="arabicPeriod"/>
            </a:pPr>
            <a:r>
              <a:rPr lang="ru-RU" sz="1400" dirty="0" smtClean="0"/>
              <a:t>Лабораторное оборудование (анализатор качества молока,</a:t>
            </a:r>
            <a:r>
              <a:rPr lang="en-US" sz="1400" dirty="0" smtClean="0"/>
              <a:t> pH-</a:t>
            </a:r>
            <a:r>
              <a:rPr lang="ru-RU" sz="1400" dirty="0" smtClean="0"/>
              <a:t>метр, термометр, мутовка)</a:t>
            </a:r>
            <a:endParaRPr lang="ru-RU" sz="1400" dirty="0"/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/>
          </a:p>
          <a:p>
            <a:pPr marL="342900" indent="-342900">
              <a:buAutoNum type="arabicPeriod"/>
            </a:pPr>
            <a:endParaRPr lang="ru-RU" sz="1400" dirty="0" smtClean="0"/>
          </a:p>
          <a:p>
            <a:endParaRPr lang="ru-RU" sz="1400" dirty="0" smtClean="0"/>
          </a:p>
          <a:p>
            <a:pPr marL="342900" indent="-342900">
              <a:buAutoNum type="arabicPeriod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5782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12414</TotalTime>
  <Words>1247</Words>
  <Application>Microsoft Office PowerPoint</Application>
  <PresentationFormat>Экран (4:3)</PresentationFormat>
  <Paragraphs>277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Batang</vt:lpstr>
      <vt:lpstr>Arial</vt:lpstr>
      <vt:lpstr>Calibri</vt:lpstr>
      <vt:lpstr>Corbel</vt:lpstr>
      <vt:lpstr>Times New Roman</vt:lpstr>
      <vt:lpstr>Базис</vt:lpstr>
      <vt:lpstr>CorelPhotoPaint.Image.9</vt:lpstr>
      <vt:lpstr>  ТИПОВОЕ ГОТОВОЕ РЕШЕНИЕ Развития  сельскохозяйственной кооперации      в отрасли  молочного животноводства</vt:lpstr>
      <vt:lpstr> Сельскохозяйственный потребительский кооператив                                                    (Федеральный закон от 08.12.1995 N 193-ФЗ "О сельскохозяйственной кооперации") </vt:lpstr>
      <vt:lpstr>Процедура создания кооператива</vt:lpstr>
      <vt:lpstr>Создание  сельскохозяйственного  потребительского  кооператива</vt:lpstr>
      <vt:lpstr>Схема работы кооператива</vt:lpstr>
      <vt:lpstr>Источники формирования имущества кооператива</vt:lpstr>
      <vt:lpstr>Презентация PowerPoint</vt:lpstr>
      <vt:lpstr>Ориентировочный перечень оборудования необходимого для создания молочного модульного завода  ММЗ – 5000</vt:lpstr>
      <vt:lpstr>Презентация PowerPoint</vt:lpstr>
      <vt:lpstr>График реализации проекта</vt:lpstr>
      <vt:lpstr>    Оценка экономической эффективности проекта                                                Расчет прогнозных финансовых результатов, тыс. руб.</vt:lpstr>
      <vt:lpstr>РЕЗЮМЕ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 успешного кооператива</dc:title>
  <dc:creator>User</dc:creator>
  <cp:lastModifiedBy>Черникова Елена Геннадьевна</cp:lastModifiedBy>
  <cp:revision>401</cp:revision>
  <cp:lastPrinted>2022-05-30T15:14:29Z</cp:lastPrinted>
  <dcterms:created xsi:type="dcterms:W3CDTF">2013-04-02T09:28:58Z</dcterms:created>
  <dcterms:modified xsi:type="dcterms:W3CDTF">2022-06-24T08:25:06Z</dcterms:modified>
</cp:coreProperties>
</file>