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55"/>
  </p:notesMasterIdLst>
  <p:sldIdLst>
    <p:sldId id="256" r:id="rId2"/>
    <p:sldId id="345" r:id="rId3"/>
    <p:sldId id="363" r:id="rId4"/>
    <p:sldId id="346" r:id="rId5"/>
    <p:sldId id="347" r:id="rId6"/>
    <p:sldId id="348" r:id="rId7"/>
    <p:sldId id="349" r:id="rId8"/>
    <p:sldId id="350" r:id="rId9"/>
    <p:sldId id="351" r:id="rId10"/>
    <p:sldId id="364" r:id="rId11"/>
    <p:sldId id="365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87" r:id="rId30"/>
    <p:sldId id="388" r:id="rId31"/>
    <p:sldId id="389" r:id="rId32"/>
    <p:sldId id="390" r:id="rId33"/>
    <p:sldId id="298" r:id="rId34"/>
    <p:sldId id="299" r:id="rId35"/>
    <p:sldId id="300" r:id="rId36"/>
    <p:sldId id="301" r:id="rId37"/>
    <p:sldId id="313" r:id="rId38"/>
    <p:sldId id="326" r:id="rId39"/>
    <p:sldId id="320" r:id="rId40"/>
    <p:sldId id="366" r:id="rId41"/>
    <p:sldId id="319" r:id="rId42"/>
    <p:sldId id="318" r:id="rId43"/>
    <p:sldId id="316" r:id="rId44"/>
    <p:sldId id="368" r:id="rId45"/>
    <p:sldId id="369" r:id="rId46"/>
    <p:sldId id="336" r:id="rId47"/>
    <p:sldId id="362" r:id="rId48"/>
    <p:sldId id="338" r:id="rId49"/>
    <p:sldId id="339" r:id="rId50"/>
    <p:sldId id="341" r:id="rId51"/>
    <p:sldId id="342" r:id="rId52"/>
    <p:sldId id="278" r:id="rId53"/>
    <p:sldId id="279" r:id="rId5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DEAC"/>
    <a:srgbClr val="003366"/>
    <a:srgbClr val="339933"/>
    <a:srgbClr val="0E682A"/>
    <a:srgbClr val="990000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-384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layout>
                <c:manualLayout>
                  <c:x val="4.583514439677824E-3"/>
                  <c:y val="-4.03995172272081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251426681584453E-3"/>
                  <c:y val="0.1617564242825811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5.665556471717399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9430171764722456E-2"/>
                  <c:y val="-9.7184769712005195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Арендная плата за землю;    </a:t>
                    </a:r>
                  </a:p>
                  <a:p>
                    <a:r>
                      <a:rPr lang="ru-RU" sz="12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</a:rPr>
                      <a:t> 14,2 %</a:t>
                    </a:r>
                    <a:endParaRPr lang="ru-RU" dirty="0">
                      <a:solidFill>
                        <a:schemeClr val="bg2">
                          <a:lumMod val="2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8735842424583081E-2"/>
                  <c:y val="-7.866733134801039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070533879045731"/>
                  <c:y val="-3.1021392099536367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>
                        <a:solidFill>
                          <a:schemeClr val="tx1"/>
                        </a:solidFill>
                      </a:rPr>
                      <a:t>Прочие доходы </a:t>
                    </a:r>
                    <a:r>
                      <a:rPr lang="ru-RU" sz="1200" b="1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ru-RU" sz="1200" b="1" dirty="0">
                        <a:solidFill>
                          <a:schemeClr val="tx1"/>
                        </a:solidFill>
                      </a:rPr>
                      <a:t>8,7%</a:t>
                    </a:r>
                    <a:endParaRPr lang="ru-RU" dirty="0">
                      <a:solidFill>
                        <a:schemeClr val="bg2">
                          <a:lumMod val="2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504565034855185E-2"/>
                  <c:y val="-0.1266099218784748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baseline="0">
                    <a:solidFill>
                      <a:schemeClr val="tx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Налог, взимаемый в связи с применением УСН</c:v>
                </c:pt>
                <c:pt idx="1">
                  <c:v>Налог на доходы физических лиц</c:v>
                </c:pt>
                <c:pt idx="2">
                  <c:v>Патент</c:v>
                </c:pt>
                <c:pt idx="3">
                  <c:v>Арендная плата за землю</c:v>
                </c:pt>
                <c:pt idx="4">
                  <c:v>Продажа материальных и нематериальных активов</c:v>
                </c:pt>
                <c:pt idx="5">
                  <c:v>Прочие доходы </c:v>
                </c:pt>
                <c:pt idx="6">
                  <c:v>Налог на прибыль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0.21199999999999999</c:v>
                </c:pt>
                <c:pt idx="1">
                  <c:v>0.52800000000000002</c:v>
                </c:pt>
                <c:pt idx="2">
                  <c:v>2.9000000000000001E-2</c:v>
                </c:pt>
                <c:pt idx="3">
                  <c:v>0.108</c:v>
                </c:pt>
                <c:pt idx="4">
                  <c:v>6.4000000000000001E-2</c:v>
                </c:pt>
                <c:pt idx="5">
                  <c:v>3.5000000000000003E-2</c:v>
                </c:pt>
                <c:pt idx="6">
                  <c:v>2.1000000000000001E-2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cat>
            <c:strRef>
              <c:f>Лист1!$A$2:$A$3</c:f>
              <c:strCache>
                <c:ptCount val="2"/>
                <c:pt idx="0">
                  <c:v>На 01.01.2024</c:v>
                </c:pt>
                <c:pt idx="1">
                  <c:v>На 01.01.2025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148</c:v>
                </c:pt>
                <c:pt idx="1">
                  <c:v>19.3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5360640"/>
        <c:axId val="215362176"/>
        <c:axId val="0"/>
      </c:bar3DChart>
      <c:catAx>
        <c:axId val="215360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5362176"/>
        <c:crosses val="autoZero"/>
        <c:auto val="1"/>
        <c:lblAlgn val="ctr"/>
        <c:lblOffset val="100"/>
        <c:noMultiLvlLbl val="0"/>
      </c:catAx>
      <c:valAx>
        <c:axId val="21536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36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chemeClr val="accent3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</c:dPt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5416192"/>
        <c:axId val="215094400"/>
        <c:axId val="0"/>
      </c:bar3DChart>
      <c:catAx>
        <c:axId val="21541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5094400"/>
        <c:crosses val="autoZero"/>
        <c:auto val="1"/>
        <c:lblAlgn val="ctr"/>
        <c:lblOffset val="100"/>
        <c:noMultiLvlLbl val="0"/>
      </c:catAx>
      <c:valAx>
        <c:axId val="215094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416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8690944"/>
        <c:axId val="79922304"/>
        <c:axId val="0"/>
      </c:bar3DChart>
      <c:catAx>
        <c:axId val="5869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9922304"/>
        <c:crosses val="autoZero"/>
        <c:auto val="1"/>
        <c:lblAlgn val="ctr"/>
        <c:lblOffset val="100"/>
        <c:noMultiLvlLbl val="0"/>
      </c:catAx>
      <c:valAx>
        <c:axId val="799223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50000"/>
                  </a:schemeClr>
                </a:solidFill>
              </a:defRPr>
            </a:pPr>
            <a:endParaRPr lang="ru-RU"/>
          </a:p>
        </c:txPr>
        <c:crossAx val="586909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налоговые и не налоговое доходы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293.39999999999998</c:v>
                </c:pt>
                <c:pt idx="1">
                  <c:v>443.8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с\х налог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29350</c:v>
                </c:pt>
                <c:pt idx="1">
                  <c:v>31141.3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Госпошлина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Лист1!$D$2:$D$5</c:f>
              <c:numCache>
                <c:formatCode>0.0</c:formatCode>
                <c:ptCount val="4"/>
                <c:pt idx="0" formatCode="General">
                  <c:v>11977.3</c:v>
                </c:pt>
                <c:pt idx="1">
                  <c:v>26604.9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реализации имущества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Лист1!$E$2:$E$5</c:f>
              <c:numCache>
                <c:formatCode>0.0</c:formatCode>
                <c:ptCount val="4"/>
                <c:pt idx="0" formatCode="General">
                  <c:v>42560</c:v>
                </c:pt>
                <c:pt idx="1">
                  <c:v>62440.5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Штрафы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Лист1!$F$2:$F$5</c:f>
              <c:numCache>
                <c:formatCode>0.0</c:formatCode>
                <c:ptCount val="4"/>
                <c:pt idx="0" formatCode="General">
                  <c:v>6049.1</c:v>
                </c:pt>
                <c:pt idx="1">
                  <c:v>4727.6000000000004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Налог на прибыль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Лист1!$G$2:$G$5</c:f>
              <c:numCache>
                <c:formatCode>0.0</c:formatCode>
                <c:ptCount val="4"/>
                <c:pt idx="0" formatCode="General">
                  <c:v>31800</c:v>
                </c:pt>
                <c:pt idx="1">
                  <c:v>33992.5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Негативное воздействие на окружающую среду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95000"/>
                  </a:schemeClr>
                </a:gs>
                <a:gs pos="100000">
                  <a:schemeClr val="accent5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/>
              </a:solidFill>
              <a:prstDash val="solid"/>
            </a:ln>
            <a:effectLst>
              <a:outerShdw blurRad="40005" dist="22984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r"/>
            </a:scene3d>
            <a:sp3d prstMaterial="matte">
              <a:bevelT w="19050" h="38100"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Лист1!$H$2:$H$5</c:f>
              <c:numCache>
                <c:formatCode>0.0</c:formatCode>
                <c:ptCount val="4"/>
                <c:pt idx="0" formatCode="General">
                  <c:v>2135.9</c:v>
                </c:pt>
                <c:pt idx="1">
                  <c:v>-4484.2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Арендные платежи за землю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1">
                  <a:shade val="30000"/>
                  <a:satMod val="120000"/>
                </a:schemeClr>
              </a:contourClr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Лист1!$I$2:$I$5</c:f>
              <c:numCache>
                <c:formatCode>0.0</c:formatCode>
                <c:ptCount val="4"/>
                <c:pt idx="0" formatCode="General">
                  <c:v>129964.6</c:v>
                </c:pt>
                <c:pt idx="1">
                  <c:v>171221.6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>
                  <a:shade val="30000"/>
                  <a:satMod val="120000"/>
                </a:schemeClr>
              </a:contourClr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Лист1!$J$2:$J$5</c:f>
              <c:numCache>
                <c:formatCode>0.0</c:formatCode>
                <c:ptCount val="4"/>
                <c:pt idx="0" formatCode="General">
                  <c:v>837386.5</c:v>
                </c:pt>
                <c:pt idx="1">
                  <c:v>861184.7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838592"/>
        <c:axId val="79844480"/>
        <c:axId val="0"/>
      </c:bar3DChart>
      <c:catAx>
        <c:axId val="79838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844480"/>
        <c:crosses val="autoZero"/>
        <c:auto val="1"/>
        <c:lblAlgn val="ctr"/>
        <c:lblOffset val="100"/>
        <c:noMultiLvlLbl val="0"/>
      </c:catAx>
      <c:valAx>
        <c:axId val="7984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98385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 sz="1400" b="1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1">
                  <a:shade val="30000"/>
                  <a:satMod val="12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5.1121534000247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36929230085554E-2"/>
                  <c:y val="-4.0897227200198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2024</c:v>
                </c:pt>
                <c:pt idx="1">
                  <c:v>2025</c:v>
                </c:pt>
              </c:numCache>
            </c:num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0.30499999999999999</c:v>
                </c:pt>
                <c:pt idx="1">
                  <c:v>0.28799999999999998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4">
                  <a:shade val="30000"/>
                  <a:satMod val="12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910667333259268E-2"/>
                  <c:y val="-4.6009380600223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167185127578424E-2"/>
                  <c:y val="-5.3677610700260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2024</c:v>
                </c:pt>
                <c:pt idx="1">
                  <c:v>2025</c:v>
                </c:pt>
              </c:numCache>
            </c:numRef>
          </c:cat>
          <c:val>
            <c:numRef>
              <c:f>Лист1!$C$2:$C$3</c:f>
              <c:numCache>
                <c:formatCode>0.0%</c:formatCode>
                <c:ptCount val="2"/>
                <c:pt idx="0">
                  <c:v>4.9000000000000002E-2</c:v>
                </c:pt>
                <c:pt idx="1">
                  <c:v>5.7000000000000002E-2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2">
                  <a:shade val="30000"/>
                  <a:satMod val="120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3227696922564158E-2"/>
                  <c:y val="-3.834115050018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487205125356472E-3"/>
                  <c:y val="-3.0672920400148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2024</c:v>
                </c:pt>
                <c:pt idx="1">
                  <c:v>2025</c:v>
                </c:pt>
              </c:numCache>
            </c:numRef>
          </c:cat>
          <c:val>
            <c:numRef>
              <c:f>Лист1!$D$2:$D$3</c:f>
              <c:numCache>
                <c:formatCode>0.0%</c:formatCode>
                <c:ptCount val="2"/>
                <c:pt idx="0">
                  <c:v>6.4000000000000001E-2</c:v>
                </c:pt>
                <c:pt idx="1">
                  <c:v>0.65500000000000003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551424"/>
        <c:axId val="198552960"/>
        <c:axId val="0"/>
      </c:bar3DChart>
      <c:catAx>
        <c:axId val="19855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98552960"/>
        <c:crosses val="autoZero"/>
        <c:auto val="1"/>
        <c:lblAlgn val="ctr"/>
        <c:lblOffset val="100"/>
        <c:noMultiLvlLbl val="0"/>
      </c:catAx>
      <c:valAx>
        <c:axId val="1985529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4">
                    <a:lumMod val="50000"/>
                  </a:schemeClr>
                </a:solidFill>
              </a:defRPr>
            </a:pPr>
            <a:endParaRPr lang="ru-RU"/>
          </a:p>
        </c:txPr>
        <c:crossAx val="1985514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6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777043552281374E-2"/>
          <c:y val="9.0148223348512094E-2"/>
          <c:w val="0.94535036013212903"/>
          <c:h val="0.8717226187397308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782537923920794E-2"/>
          <c:y val="7.8127570916874223E-2"/>
          <c:w val="0.54148162946216982"/>
          <c:h val="0.825884676667430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95000"/>
                    </a:schemeClr>
                  </a:gs>
                  <a:gs pos="100000">
                    <a:schemeClr val="accent1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1">
                    <a:shade val="30000"/>
                    <a:satMod val="120000"/>
                  </a:scheme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95000"/>
                    </a:schemeClr>
                  </a:gs>
                  <a:gs pos="100000">
                    <a:schemeClr val="accent5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5">
                    <a:shade val="30000"/>
                    <a:satMod val="120000"/>
                  </a:schemeClr>
                </a:contourClr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95000"/>
                    </a:schemeClr>
                  </a:gs>
                  <a:gs pos="100000">
                    <a:schemeClr val="accent6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6">
                    <a:shade val="30000"/>
                    <a:satMod val="12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0.13672117471147446"/>
                  <c:y val="-3.08418614528062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75,2</a:t>
                    </a:r>
                    <a:r>
                      <a:rPr lang="en-US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1A-4214-9BFA-99375E34E9F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3,9</a:t>
                    </a:r>
                    <a:r>
                      <a:rPr lang="en-US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1A-4214-9BFA-99375E34E9F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12,2</a:t>
                    </a:r>
                    <a:r>
                      <a:rPr lang="en-US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1A-4214-9BFA-99375E34E9F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8,0</a:t>
                    </a:r>
                    <a:r>
                      <a:rPr lang="en-US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1A-4214-9BFA-99375E34E9FE}"/>
                </c:ext>
              </c:extLst>
            </c:dLbl>
            <c:dLbl>
              <c:idx val="4"/>
              <c:layout>
                <c:manualLayout>
                  <c:x val="-9.9012953708507417E-3"/>
                  <c:y val="5.35394098264749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5,4</a:t>
                    </a:r>
                    <a:r>
                      <a:rPr lang="en-US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1A-4214-9BFA-99375E34E9FE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1,8</a:t>
                    </a:r>
                    <a:r>
                      <a:rPr lang="en-US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1A-4214-9BFA-99375E34E9F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ru-RU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2,1</a:t>
                    </a:r>
                    <a:r>
                      <a:rPr lang="en-US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1A-4214-9BFA-99375E34E9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4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Образование 3 303,5 млн.руб</c:v>
                </c:pt>
                <c:pt idx="1">
                  <c:v>Прочие расходы 367,3 млн.руб</c:v>
                </c:pt>
                <c:pt idx="2">
                  <c:v>Органы местного самоуправления 398,3 млн.руб</c:v>
                </c:pt>
                <c:pt idx="3">
                  <c:v>Социальная политика 289,0 млн.руб</c:v>
                </c:pt>
                <c:pt idx="4">
                  <c:v>Физическая культура и спорт 349,9 млн.руб</c:v>
                </c:pt>
                <c:pt idx="5">
                  <c:v>Культура и кинематография 92,5 млн.руб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3303.5</c:v>
                </c:pt>
                <c:pt idx="1">
                  <c:v>367.3</c:v>
                </c:pt>
                <c:pt idx="2">
                  <c:v>398.3</c:v>
                </c:pt>
                <c:pt idx="3">
                  <c:v>289</c:v>
                </c:pt>
                <c:pt idx="4">
                  <c:v>349.9</c:v>
                </c:pt>
                <c:pt idx="5">
                  <c:v>92.5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91A-4214-9BFA-99375E34E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841618194442717"/>
          <c:y val="5.3900055042768021E-2"/>
          <c:w val="0.32977996835551204"/>
          <c:h val="0.87528541663456261"/>
        </c:manualLayout>
      </c:layout>
      <c:overlay val="0"/>
      <c:txPr>
        <a:bodyPr/>
        <a:lstStyle/>
        <a:p>
          <a:pPr>
            <a:defRPr sz="1400" b="1">
              <a:solidFill>
                <a:schemeClr val="accent4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Структура расходов на образование в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2024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году</a:t>
            </a:r>
          </a:p>
        </c:rich>
      </c:tx>
      <c:layout/>
      <c:overlay val="0"/>
    </c:title>
    <c:autoTitleDeleted val="0"/>
    <c:view3D>
      <c:rotX val="30"/>
      <c:rotY val="16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777043552281374E-2"/>
          <c:y val="9.0148223348512094E-2"/>
          <c:w val="0.94535036013212903"/>
          <c:h val="0.87172261873973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0"/>
          <c:dPt>
            <c:idx val="0"/>
            <c:bubble3D val="0"/>
            <c:explosion val="37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2">
                    <a:shade val="30000"/>
                    <a:satMod val="120000"/>
                  </a:scheme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95000"/>
                    </a:schemeClr>
                  </a:gs>
                  <a:gs pos="100000">
                    <a:schemeClr val="accent3">
                      <a:shade val="82000"/>
                      <a:satMod val="125000"/>
                      <a:lumMod val="74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/>
                </a:solidFill>
                <a:prstDash val="solid"/>
              </a:ln>
              <a:effectLst>
                <a:outerShdw blurRad="40005" dist="22984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prstMaterial="matte">
                <a:bevelT w="19050" h="38100"/>
              </a:sp3d>
            </c:spPr>
          </c:dPt>
          <c:dPt>
            <c:idx val="3"/>
            <c:bubble3D val="0"/>
            <c:explosion val="0"/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1">
                    <a:shade val="30000"/>
                    <a:satMod val="12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4.3068375814267895E-2"/>
                  <c:y val="8.966935715269119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463969183392769"/>
                  <c:y val="-1.42613344175910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967989472218267E-2"/>
                  <c:y val="-0.1671236589923694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344052538763298E-2"/>
                  <c:y val="-2.961121554811843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9447389257218681"/>
                  <c:y val="3.813559140296858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</c:v>
                </c:pt>
                <c:pt idx="3">
                  <c:v>Молодежная политика и оздоровление детей</c:v>
                </c:pt>
                <c:pt idx="4">
                  <c:v>Другие расходы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0.33200000000000002</c:v>
                </c:pt>
                <c:pt idx="1">
                  <c:v>0.54100000000000004</c:v>
                </c:pt>
                <c:pt idx="2">
                  <c:v>5.5E-2</c:v>
                </c:pt>
                <c:pt idx="3">
                  <c:v>2E-3</c:v>
                </c:pt>
                <c:pt idx="4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по отрасли «Культура и кинематография» в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</c:rich>
      </c:tx>
      <c:layout>
        <c:manualLayout>
          <c:xMode val="edge"/>
          <c:yMode val="edge"/>
          <c:x val="0.15311450131233595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 rotWithShape="1">
              <a:gsLst>
                <a:gs pos="28000">
                  <a:schemeClr val="accent2">
                    <a:tint val="18000"/>
                    <a:satMod val="120000"/>
                    <a:lumMod val="88000"/>
                  </a:schemeClr>
                </a:gs>
                <a:gs pos="100000">
                  <a:schemeClr val="accent2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explosion val="30"/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63500" dist="50800" dir="5400000" sx="98000" sy="98000" rotWithShape="0">
                  <a:srgbClr val="000000">
                    <a:alpha val="20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2">
                    <a:shade val="30000"/>
                    <a:satMod val="12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1.4682250656168055E-2"/>
                  <c:y val="-0.3906249999999998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908858267716535"/>
                  <c:y val="0.1708425196850393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496801181102378E-2"/>
                  <c:y val="8.828125000000000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Культура</c:v>
                </c:pt>
                <c:pt idx="1">
                  <c:v>Другие вопросы в области культуры, кинематографии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0.89300000000000002</c:v>
                </c:pt>
                <c:pt idx="1">
                  <c:v>0.107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4">
                    <a:lumMod val="50000"/>
                  </a:schemeClr>
                </a:solidFill>
              </a:defRPr>
            </a:pP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на Физическую культуру и спорт в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>
              <a:defRPr>
                <a:solidFill>
                  <a:schemeClr val="accent4">
                    <a:lumMod val="50000"/>
                  </a:schemeClr>
                </a:solidFill>
              </a:defRPr>
            </a:pP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5885701797760746"/>
          <c:y val="5.4514144892991688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189883328035409E-2"/>
          <c:y val="0.4360419549343002"/>
          <c:w val="0.82360282084790259"/>
          <c:h val="0.497714395370211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95000"/>
                  </a:schemeClr>
                </a:gs>
                <a:gs pos="100000">
                  <a:schemeClr val="accent4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4">
                  <a:shade val="30000"/>
                  <a:satMod val="120000"/>
                </a:schemeClr>
              </a:contourClr>
            </a:sp3d>
          </c:spPr>
          <c:explosion val="25"/>
          <c:dPt>
            <c:idx val="0"/>
            <c:bubble3D val="0"/>
            <c:explosion val="17"/>
            <c:spPr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1"/>
                </a:solidFill>
                <a:prstDash val="solid"/>
              </a:ln>
              <a:effectLst>
                <a:outerShdw blurRad="63500" dist="50800" dir="5400000" sx="98000" sy="98000" rotWithShape="0">
                  <a:srgbClr val="000000">
                    <a:alpha val="20000"/>
                  </a:srgbClr>
                </a:outerShdw>
              </a:effectLst>
            </c:spPr>
          </c:dPt>
          <c:dPt>
            <c:idx val="1"/>
            <c:bubble3D val="0"/>
            <c:explosion val="15"/>
            <c:spPr>
              <a:solidFill>
                <a:schemeClr val="accent3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63500" dist="50800" dir="5400000" sx="98000" sy="98000" rotWithShape="0">
                  <a:srgbClr val="000000">
                    <a:alpha val="20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reflection blurRad="38100" stA="26000" endPos="23000" dist="25400" dir="5400000" sy="-100000" rotWithShape="0"/>
              </a:effectLst>
              <a:scene3d>
                <a:camera prst="orthographicFront">
                  <a:rot lat="0" lon="0" rev="0"/>
                </a:camera>
                <a:lightRig rig="balanced" dir="tr"/>
              </a:scene3d>
              <a:sp3d contourW="14605" prstMaterial="plastic">
                <a:bevelT w="50800"/>
                <a:contourClr>
                  <a:schemeClr val="accent4">
                    <a:shade val="30000"/>
                    <a:satMod val="12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1.5947474069626436E-2"/>
                  <c:y val="-0.2039331488420478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713708514345585"/>
                  <c:y val="-0.1475091151488218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2286427612757392E-2"/>
                  <c:y val="8.920044237508967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8498209008818047E-2"/>
                  <c:y val="-1.21481451555887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Физическая культура</c:v>
                </c:pt>
                <c:pt idx="1">
                  <c:v>Спорт высших достижений</c:v>
                </c:pt>
                <c:pt idx="2">
                  <c:v>Другие вопросы в области физической культуры и спорта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0.318</c:v>
                </c:pt>
                <c:pt idx="1">
                  <c:v>0.66600000000000004</c:v>
                </c:pt>
                <c:pt idx="2">
                  <c:v>1.6E-2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2D9B3C-69FB-46E5-93AE-048750096DC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2C4AD2-4778-484B-ABC0-2FBB422BA921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rtl="0"/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18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1F66C77-ED53-4EF1-904A-4CD403E2B127}" type="parTrans" cxnId="{52C5F5C6-D065-4D55-8CBB-11B3E4289802}">
      <dgm:prSet/>
      <dgm:spPr/>
      <dgm:t>
        <a:bodyPr/>
        <a:lstStyle/>
        <a:p>
          <a:endParaRPr lang="ru-RU"/>
        </a:p>
      </dgm:t>
    </dgm:pt>
    <dgm:pt modelId="{EA260699-2392-4D53-AD48-BD646827E39B}" type="sibTrans" cxnId="{52C5F5C6-D065-4D55-8CBB-11B3E4289802}">
      <dgm:prSet/>
      <dgm:spPr/>
      <dgm:t>
        <a:bodyPr/>
        <a:lstStyle/>
        <a:p>
          <a:endParaRPr lang="ru-RU"/>
        </a:p>
      </dgm:t>
    </dgm:pt>
    <dgm:pt modelId="{45460109-4ABB-4C43-9E1C-57AC4C6047C9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rtl="0"/>
          <a:r>
            <a:rPr lang="ru-RU" sz="18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бюджета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поступающие в бюджет денежные средства </a:t>
          </a:r>
          <a:endParaRPr lang="ru-RU" sz="18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A4FB8A-3C56-4DE5-899C-CE7A140239BA}" type="parTrans" cxnId="{186AACCB-00C3-4297-B5AB-D1F2C8535783}">
      <dgm:prSet/>
      <dgm:spPr/>
      <dgm:t>
        <a:bodyPr/>
        <a:lstStyle/>
        <a:p>
          <a:endParaRPr lang="ru-RU"/>
        </a:p>
      </dgm:t>
    </dgm:pt>
    <dgm:pt modelId="{780D712D-ED36-4499-A601-F47B5D082D33}" type="sibTrans" cxnId="{186AACCB-00C3-4297-B5AB-D1F2C8535783}">
      <dgm:prSet/>
      <dgm:spPr/>
      <dgm:t>
        <a:bodyPr/>
        <a:lstStyle/>
        <a:p>
          <a:endParaRPr lang="ru-RU"/>
        </a:p>
      </dgm:t>
    </dgm:pt>
    <dgm:pt modelId="{264673CB-C206-4012-B9AB-A9143849A69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rtl="0"/>
          <a:r>
            <a:rPr lang="ru-RU" sz="18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бюджета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выплачиваемые из бюджета  денежные средства</a:t>
          </a:r>
          <a:endParaRPr lang="ru-RU" sz="18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0D0CBC-49A3-4AD3-A07F-430E5C2EAE35}" type="parTrans" cxnId="{8F498616-3DC7-4EA1-B494-F2E217D6FF87}">
      <dgm:prSet/>
      <dgm:spPr/>
      <dgm:t>
        <a:bodyPr/>
        <a:lstStyle/>
        <a:p>
          <a:endParaRPr lang="ru-RU"/>
        </a:p>
      </dgm:t>
    </dgm:pt>
    <dgm:pt modelId="{70C84CDB-1326-4199-90B6-AB5E5AD15C71}" type="sibTrans" cxnId="{8F498616-3DC7-4EA1-B494-F2E217D6FF87}">
      <dgm:prSet/>
      <dgm:spPr/>
      <dgm:t>
        <a:bodyPr/>
        <a:lstStyle/>
        <a:p>
          <a:endParaRPr lang="ru-RU"/>
        </a:p>
      </dgm:t>
    </dgm:pt>
    <dgm:pt modelId="{2CDABB83-18C2-4880-9C03-FD5E381FB1ED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rtl="0"/>
          <a:r>
            <a:rPr lang="ru-RU" sz="18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Дефицит бюджета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превышение расходов бюджета над  его доходами</a:t>
          </a:r>
          <a:endParaRPr lang="ru-RU" sz="1800" b="1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3DCE3D-7C39-41E3-9770-DBF8CCD0E86E}" type="parTrans" cxnId="{ED0DD16E-6CE9-447B-AAC8-0859F170B867}">
      <dgm:prSet/>
      <dgm:spPr/>
      <dgm:t>
        <a:bodyPr/>
        <a:lstStyle/>
        <a:p>
          <a:endParaRPr lang="ru-RU"/>
        </a:p>
      </dgm:t>
    </dgm:pt>
    <dgm:pt modelId="{A7FE7756-07CB-433C-8907-7C8CAB465FCF}" type="sibTrans" cxnId="{ED0DD16E-6CE9-447B-AAC8-0859F170B867}">
      <dgm:prSet/>
      <dgm:spPr/>
      <dgm:t>
        <a:bodyPr/>
        <a:lstStyle/>
        <a:p>
          <a:endParaRPr lang="ru-RU"/>
        </a:p>
      </dgm:t>
    </dgm:pt>
    <dgm:pt modelId="{3764FDB3-87E8-428A-B57C-5F99A665435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rtl="0"/>
          <a:r>
            <a:rPr lang="ru-RU" sz="18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Профицит бюджета 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- превышение доходов  бюджета над его расходами</a:t>
          </a:r>
          <a:endParaRPr lang="ru-RU" sz="18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888672-2B15-46F6-A0F0-E6AF3B003A9E}" type="parTrans" cxnId="{F971D9B0-626E-4381-973A-CF01DA805F29}">
      <dgm:prSet/>
      <dgm:spPr/>
      <dgm:t>
        <a:bodyPr/>
        <a:lstStyle/>
        <a:p>
          <a:endParaRPr lang="ru-RU"/>
        </a:p>
      </dgm:t>
    </dgm:pt>
    <dgm:pt modelId="{8E524EA6-6315-4182-9D5A-C12893ABD36F}" type="sibTrans" cxnId="{F971D9B0-626E-4381-973A-CF01DA805F29}">
      <dgm:prSet/>
      <dgm:spPr/>
      <dgm:t>
        <a:bodyPr/>
        <a:lstStyle/>
        <a:p>
          <a:endParaRPr lang="ru-RU"/>
        </a:p>
      </dgm:t>
    </dgm:pt>
    <dgm:pt modelId="{E421ACFC-C764-4014-9000-51C0C57C1232}" type="pres">
      <dgm:prSet presAssocID="{A32D9B3C-69FB-46E5-93AE-048750096DC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E9543D-D3F7-412F-8A94-1B8946F32A45}" type="pres">
      <dgm:prSet presAssocID="{2B2C4AD2-4778-484B-ABC0-2FBB422BA921}" presName="horFlow" presStyleCnt="0"/>
      <dgm:spPr/>
    </dgm:pt>
    <dgm:pt modelId="{B8BF4976-85ED-4D9B-B48F-35A4619A680F}" type="pres">
      <dgm:prSet presAssocID="{2B2C4AD2-4778-484B-ABC0-2FBB422BA921}" presName="bigChev" presStyleLbl="node1" presStyleIdx="0" presStyleCnt="5" custScaleX="153672"/>
      <dgm:spPr>
        <a:prstGeom prst="hexagon">
          <a:avLst/>
        </a:prstGeom>
      </dgm:spPr>
      <dgm:t>
        <a:bodyPr/>
        <a:lstStyle/>
        <a:p>
          <a:endParaRPr lang="ru-RU"/>
        </a:p>
      </dgm:t>
    </dgm:pt>
    <dgm:pt modelId="{947C564B-7ABE-4364-B5F8-B30EC0615C5C}" type="pres">
      <dgm:prSet presAssocID="{2B2C4AD2-4778-484B-ABC0-2FBB422BA921}" presName="vSp" presStyleCnt="0"/>
      <dgm:spPr/>
    </dgm:pt>
    <dgm:pt modelId="{564AB39E-A209-40F3-9BFF-8E57E506FA93}" type="pres">
      <dgm:prSet presAssocID="{45460109-4ABB-4C43-9E1C-57AC4C6047C9}" presName="horFlow" presStyleCnt="0"/>
      <dgm:spPr/>
    </dgm:pt>
    <dgm:pt modelId="{FBB16FEA-7B74-43F4-96D0-9E756914C7A9}" type="pres">
      <dgm:prSet presAssocID="{45460109-4ABB-4C43-9E1C-57AC4C6047C9}" presName="bigChev" presStyleLbl="node1" presStyleIdx="1" presStyleCnt="5" custScaleX="156674"/>
      <dgm:spPr>
        <a:prstGeom prst="hexagon">
          <a:avLst/>
        </a:prstGeom>
      </dgm:spPr>
      <dgm:t>
        <a:bodyPr/>
        <a:lstStyle/>
        <a:p>
          <a:endParaRPr lang="ru-RU"/>
        </a:p>
      </dgm:t>
    </dgm:pt>
    <dgm:pt modelId="{99EEA118-D426-4E8F-88B8-53B249A71F54}" type="pres">
      <dgm:prSet presAssocID="{45460109-4ABB-4C43-9E1C-57AC4C6047C9}" presName="vSp" presStyleCnt="0"/>
      <dgm:spPr/>
    </dgm:pt>
    <dgm:pt modelId="{2B0AD342-0633-49BC-90F7-8E000A3B4D6C}" type="pres">
      <dgm:prSet presAssocID="{264673CB-C206-4012-B9AB-A9143849A692}" presName="horFlow" presStyleCnt="0"/>
      <dgm:spPr/>
    </dgm:pt>
    <dgm:pt modelId="{43D92C47-2923-4219-A791-934BEA534DDC}" type="pres">
      <dgm:prSet presAssocID="{264673CB-C206-4012-B9AB-A9143849A692}" presName="bigChev" presStyleLbl="node1" presStyleIdx="2" presStyleCnt="5" custScaleX="154484" custLinFactNeighborX="1501" custLinFactNeighborY="2200"/>
      <dgm:spPr>
        <a:prstGeom prst="hexagon">
          <a:avLst/>
        </a:prstGeom>
      </dgm:spPr>
      <dgm:t>
        <a:bodyPr/>
        <a:lstStyle/>
        <a:p>
          <a:endParaRPr lang="ru-RU"/>
        </a:p>
      </dgm:t>
    </dgm:pt>
    <dgm:pt modelId="{BABB5B51-1CA8-443B-9868-D85B2C944B32}" type="pres">
      <dgm:prSet presAssocID="{264673CB-C206-4012-B9AB-A9143849A692}" presName="vSp" presStyleCnt="0"/>
      <dgm:spPr/>
    </dgm:pt>
    <dgm:pt modelId="{E837F55E-3B10-4E6D-BE05-AB70C1B7061D}" type="pres">
      <dgm:prSet presAssocID="{2CDABB83-18C2-4880-9C03-FD5E381FB1ED}" presName="horFlow" presStyleCnt="0"/>
      <dgm:spPr/>
    </dgm:pt>
    <dgm:pt modelId="{DB79ADB2-34CA-438F-9F52-F03494AFC125}" type="pres">
      <dgm:prSet presAssocID="{2CDABB83-18C2-4880-9C03-FD5E381FB1ED}" presName="bigChev" presStyleLbl="node1" presStyleIdx="3" presStyleCnt="5" custScaleX="150467"/>
      <dgm:spPr>
        <a:prstGeom prst="hexagon">
          <a:avLst/>
        </a:prstGeom>
      </dgm:spPr>
      <dgm:t>
        <a:bodyPr/>
        <a:lstStyle/>
        <a:p>
          <a:endParaRPr lang="ru-RU"/>
        </a:p>
      </dgm:t>
    </dgm:pt>
    <dgm:pt modelId="{09F1076F-8A29-4CBA-9C01-B6D6C78BC74B}" type="pres">
      <dgm:prSet presAssocID="{2CDABB83-18C2-4880-9C03-FD5E381FB1ED}" presName="vSp" presStyleCnt="0"/>
      <dgm:spPr/>
    </dgm:pt>
    <dgm:pt modelId="{97699662-8F4E-45C8-8190-BEB863E1EECF}" type="pres">
      <dgm:prSet presAssocID="{3764FDB3-87E8-428A-B57C-5F99A665435E}" presName="horFlow" presStyleCnt="0"/>
      <dgm:spPr/>
    </dgm:pt>
    <dgm:pt modelId="{F349A048-6B03-4EE2-9CCD-7AF5205EF273}" type="pres">
      <dgm:prSet presAssocID="{3764FDB3-87E8-428A-B57C-5F99A665435E}" presName="bigChev" presStyleLbl="node1" presStyleIdx="4" presStyleCnt="5" custScaleX="150467"/>
      <dgm:spPr>
        <a:prstGeom prst="hexagon">
          <a:avLst/>
        </a:prstGeom>
      </dgm:spPr>
      <dgm:t>
        <a:bodyPr/>
        <a:lstStyle/>
        <a:p>
          <a:endParaRPr lang="ru-RU"/>
        </a:p>
      </dgm:t>
    </dgm:pt>
  </dgm:ptLst>
  <dgm:cxnLst>
    <dgm:cxn modelId="{186AACCB-00C3-4297-B5AB-D1F2C8535783}" srcId="{A32D9B3C-69FB-46E5-93AE-048750096DCF}" destId="{45460109-4ABB-4C43-9E1C-57AC4C6047C9}" srcOrd="1" destOrd="0" parTransId="{7CA4FB8A-3C56-4DE5-899C-CE7A140239BA}" sibTransId="{780D712D-ED36-4499-A601-F47B5D082D33}"/>
    <dgm:cxn modelId="{29341629-5496-4536-8FDE-EBF5D4F6436D}" type="presOf" srcId="{2B2C4AD2-4778-484B-ABC0-2FBB422BA921}" destId="{B8BF4976-85ED-4D9B-B48F-35A4619A680F}" srcOrd="0" destOrd="0" presId="urn:microsoft.com/office/officeart/2005/8/layout/lProcess3"/>
    <dgm:cxn modelId="{F971D9B0-626E-4381-973A-CF01DA805F29}" srcId="{A32D9B3C-69FB-46E5-93AE-048750096DCF}" destId="{3764FDB3-87E8-428A-B57C-5F99A665435E}" srcOrd="4" destOrd="0" parTransId="{A5888672-2B15-46F6-A0F0-E6AF3B003A9E}" sibTransId="{8E524EA6-6315-4182-9D5A-C12893ABD36F}"/>
    <dgm:cxn modelId="{52C5F5C6-D065-4D55-8CBB-11B3E4289802}" srcId="{A32D9B3C-69FB-46E5-93AE-048750096DCF}" destId="{2B2C4AD2-4778-484B-ABC0-2FBB422BA921}" srcOrd="0" destOrd="0" parTransId="{E1F66C77-ED53-4EF1-904A-4CD403E2B127}" sibTransId="{EA260699-2392-4D53-AD48-BD646827E39B}"/>
    <dgm:cxn modelId="{8F498616-3DC7-4EA1-B494-F2E217D6FF87}" srcId="{A32D9B3C-69FB-46E5-93AE-048750096DCF}" destId="{264673CB-C206-4012-B9AB-A9143849A692}" srcOrd="2" destOrd="0" parTransId="{0D0D0CBC-49A3-4AD3-A07F-430E5C2EAE35}" sibTransId="{70C84CDB-1326-4199-90B6-AB5E5AD15C71}"/>
    <dgm:cxn modelId="{329ED90A-FCB8-4F8E-A8F9-D28439C13048}" type="presOf" srcId="{2CDABB83-18C2-4880-9C03-FD5E381FB1ED}" destId="{DB79ADB2-34CA-438F-9F52-F03494AFC125}" srcOrd="0" destOrd="0" presId="urn:microsoft.com/office/officeart/2005/8/layout/lProcess3"/>
    <dgm:cxn modelId="{C6B79615-196C-458A-A92D-9AA3FB292FFD}" type="presOf" srcId="{45460109-4ABB-4C43-9E1C-57AC4C6047C9}" destId="{FBB16FEA-7B74-43F4-96D0-9E756914C7A9}" srcOrd="0" destOrd="0" presId="urn:microsoft.com/office/officeart/2005/8/layout/lProcess3"/>
    <dgm:cxn modelId="{0FBFF2B0-776A-4ED6-8017-EB6560B963DC}" type="presOf" srcId="{A32D9B3C-69FB-46E5-93AE-048750096DCF}" destId="{E421ACFC-C764-4014-9000-51C0C57C1232}" srcOrd="0" destOrd="0" presId="urn:microsoft.com/office/officeart/2005/8/layout/lProcess3"/>
    <dgm:cxn modelId="{86DFB7EF-5C78-4431-B7E9-4F87B3E1A8D7}" type="presOf" srcId="{3764FDB3-87E8-428A-B57C-5F99A665435E}" destId="{F349A048-6B03-4EE2-9CCD-7AF5205EF273}" srcOrd="0" destOrd="0" presId="urn:microsoft.com/office/officeart/2005/8/layout/lProcess3"/>
    <dgm:cxn modelId="{4B1799FA-5E37-48BB-91BB-088F4D15E58A}" type="presOf" srcId="{264673CB-C206-4012-B9AB-A9143849A692}" destId="{43D92C47-2923-4219-A791-934BEA534DDC}" srcOrd="0" destOrd="0" presId="urn:microsoft.com/office/officeart/2005/8/layout/lProcess3"/>
    <dgm:cxn modelId="{ED0DD16E-6CE9-447B-AAC8-0859F170B867}" srcId="{A32D9B3C-69FB-46E5-93AE-048750096DCF}" destId="{2CDABB83-18C2-4880-9C03-FD5E381FB1ED}" srcOrd="3" destOrd="0" parTransId="{903DCE3D-7C39-41E3-9770-DBF8CCD0E86E}" sibTransId="{A7FE7756-07CB-433C-8907-7C8CAB465FCF}"/>
    <dgm:cxn modelId="{FE3D5976-A698-446E-AAF0-59A6ABB868B3}" type="presParOf" srcId="{E421ACFC-C764-4014-9000-51C0C57C1232}" destId="{0EE9543D-D3F7-412F-8A94-1B8946F32A45}" srcOrd="0" destOrd="0" presId="urn:microsoft.com/office/officeart/2005/8/layout/lProcess3"/>
    <dgm:cxn modelId="{E20CD8FB-203E-4407-AF1C-45A681AC8DCF}" type="presParOf" srcId="{0EE9543D-D3F7-412F-8A94-1B8946F32A45}" destId="{B8BF4976-85ED-4D9B-B48F-35A4619A680F}" srcOrd="0" destOrd="0" presId="urn:microsoft.com/office/officeart/2005/8/layout/lProcess3"/>
    <dgm:cxn modelId="{FFBA5F11-C570-4D65-8C74-3A482699FE83}" type="presParOf" srcId="{E421ACFC-C764-4014-9000-51C0C57C1232}" destId="{947C564B-7ABE-4364-B5F8-B30EC0615C5C}" srcOrd="1" destOrd="0" presId="urn:microsoft.com/office/officeart/2005/8/layout/lProcess3"/>
    <dgm:cxn modelId="{F8E9F2FA-78ED-479E-A3D0-289FD465B190}" type="presParOf" srcId="{E421ACFC-C764-4014-9000-51C0C57C1232}" destId="{564AB39E-A209-40F3-9BFF-8E57E506FA93}" srcOrd="2" destOrd="0" presId="urn:microsoft.com/office/officeart/2005/8/layout/lProcess3"/>
    <dgm:cxn modelId="{0D3804D9-C79C-41D3-AB66-4F05C5DE220E}" type="presParOf" srcId="{564AB39E-A209-40F3-9BFF-8E57E506FA93}" destId="{FBB16FEA-7B74-43F4-96D0-9E756914C7A9}" srcOrd="0" destOrd="0" presId="urn:microsoft.com/office/officeart/2005/8/layout/lProcess3"/>
    <dgm:cxn modelId="{938655A6-0604-468C-9AB1-149BD685BA64}" type="presParOf" srcId="{E421ACFC-C764-4014-9000-51C0C57C1232}" destId="{99EEA118-D426-4E8F-88B8-53B249A71F54}" srcOrd="3" destOrd="0" presId="urn:microsoft.com/office/officeart/2005/8/layout/lProcess3"/>
    <dgm:cxn modelId="{88FF35CF-64B6-402B-BB1D-F88AE9435F20}" type="presParOf" srcId="{E421ACFC-C764-4014-9000-51C0C57C1232}" destId="{2B0AD342-0633-49BC-90F7-8E000A3B4D6C}" srcOrd="4" destOrd="0" presId="urn:microsoft.com/office/officeart/2005/8/layout/lProcess3"/>
    <dgm:cxn modelId="{599192A0-EFCF-412B-992D-A771D88AD2BF}" type="presParOf" srcId="{2B0AD342-0633-49BC-90F7-8E000A3B4D6C}" destId="{43D92C47-2923-4219-A791-934BEA534DDC}" srcOrd="0" destOrd="0" presId="urn:microsoft.com/office/officeart/2005/8/layout/lProcess3"/>
    <dgm:cxn modelId="{E2AEC5BB-C78C-43C7-B649-46EE3B996A82}" type="presParOf" srcId="{E421ACFC-C764-4014-9000-51C0C57C1232}" destId="{BABB5B51-1CA8-443B-9868-D85B2C944B32}" srcOrd="5" destOrd="0" presId="urn:microsoft.com/office/officeart/2005/8/layout/lProcess3"/>
    <dgm:cxn modelId="{B83027B5-FFFB-4D15-828C-BE4F3B5154BE}" type="presParOf" srcId="{E421ACFC-C764-4014-9000-51C0C57C1232}" destId="{E837F55E-3B10-4E6D-BE05-AB70C1B7061D}" srcOrd="6" destOrd="0" presId="urn:microsoft.com/office/officeart/2005/8/layout/lProcess3"/>
    <dgm:cxn modelId="{102A62C1-722F-4396-BAA9-D7997A017A73}" type="presParOf" srcId="{E837F55E-3B10-4E6D-BE05-AB70C1B7061D}" destId="{DB79ADB2-34CA-438F-9F52-F03494AFC125}" srcOrd="0" destOrd="0" presId="urn:microsoft.com/office/officeart/2005/8/layout/lProcess3"/>
    <dgm:cxn modelId="{5E80D743-5238-4D1A-874F-9C98D5A9C815}" type="presParOf" srcId="{E421ACFC-C764-4014-9000-51C0C57C1232}" destId="{09F1076F-8A29-4CBA-9C01-B6D6C78BC74B}" srcOrd="7" destOrd="0" presId="urn:microsoft.com/office/officeart/2005/8/layout/lProcess3"/>
    <dgm:cxn modelId="{9F544B1F-E99D-4C15-8EB6-B59367204EAF}" type="presParOf" srcId="{E421ACFC-C764-4014-9000-51C0C57C1232}" destId="{97699662-8F4E-45C8-8190-BEB863E1EECF}" srcOrd="8" destOrd="0" presId="urn:microsoft.com/office/officeart/2005/8/layout/lProcess3"/>
    <dgm:cxn modelId="{E4C31F74-0A27-488B-BA61-1944757594C2}" type="presParOf" srcId="{97699662-8F4E-45C8-8190-BEB863E1EECF}" destId="{F349A048-6B03-4EE2-9CCD-7AF5205EF27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84DEB2-2C3E-4FB0-915B-C299A8C99BEC}" type="doc">
      <dgm:prSet loTypeId="urn:microsoft.com/office/officeart/2005/8/layout/arrow3" loCatId="relationship" qsTypeId="urn:microsoft.com/office/officeart/2005/8/quickstyle/3d2#1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9CE8BB0D-90B1-4AC2-B830-4CF5A5BC7020}">
      <dgm:prSet phldrT="[Текст]" custT="1"/>
      <dgm:spPr/>
      <dgm:t>
        <a:bodyPr/>
        <a:lstStyle/>
        <a:p>
          <a:pPr>
            <a:lnSpc>
              <a:spcPct val="100000"/>
            </a:lnSpc>
          </a:pPr>
          <a:endParaRPr lang="ru-RU" sz="3600" b="1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</a:pPr>
          <a:r>
            <a: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ДОХОДЫ</a:t>
          </a:r>
          <a:endParaRPr lang="ru-RU" sz="36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r>
            <a: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4 724,3 </a:t>
          </a:r>
          <a:r>
            <a:rPr lang="ru-RU" sz="3600" b="1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36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F47FFAC-3916-4D2F-829D-307097075C94}" type="parTrans" cxnId="{5BAE077D-CFCE-48D3-9ED4-3B1D9411D4A7}">
      <dgm:prSet/>
      <dgm:spPr/>
      <dgm:t>
        <a:bodyPr/>
        <a:lstStyle/>
        <a:p>
          <a:endParaRPr lang="ru-RU">
            <a:latin typeface="Arial Black" panose="020B0A04020102020204" pitchFamily="34" charset="0"/>
          </a:endParaRPr>
        </a:p>
      </dgm:t>
    </dgm:pt>
    <dgm:pt modelId="{0F4E1B73-D4D2-43DD-ACDC-60AAF95FC5BB}" type="sibTrans" cxnId="{5BAE077D-CFCE-48D3-9ED4-3B1D9411D4A7}">
      <dgm:prSet/>
      <dgm:spPr/>
      <dgm:t>
        <a:bodyPr/>
        <a:lstStyle/>
        <a:p>
          <a:endParaRPr lang="ru-RU">
            <a:latin typeface="Arial Black" panose="020B0A04020102020204" pitchFamily="34" charset="0"/>
          </a:endParaRPr>
        </a:p>
      </dgm:t>
    </dgm:pt>
    <dgm:pt modelId="{EF8CC377-B54A-4737-AA68-5F13EC47DE1F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r>
            <a: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4 800,5 </a:t>
          </a:r>
          <a:r>
            <a:rPr lang="ru-RU" sz="3600" b="1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36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7AA8C97-FCAA-4A9B-8CC0-0D403DD2F37A}" type="parTrans" cxnId="{2B508786-938D-4FC9-BE57-ACF63C3B1EE0}">
      <dgm:prSet/>
      <dgm:spPr/>
      <dgm:t>
        <a:bodyPr/>
        <a:lstStyle/>
        <a:p>
          <a:endParaRPr lang="ru-RU">
            <a:latin typeface="Arial Black" panose="020B0A04020102020204" pitchFamily="34" charset="0"/>
          </a:endParaRPr>
        </a:p>
      </dgm:t>
    </dgm:pt>
    <dgm:pt modelId="{2A542CBB-C107-4391-B2E7-343AF17E4496}" type="sibTrans" cxnId="{2B508786-938D-4FC9-BE57-ACF63C3B1EE0}">
      <dgm:prSet/>
      <dgm:spPr/>
      <dgm:t>
        <a:bodyPr/>
        <a:lstStyle/>
        <a:p>
          <a:endParaRPr lang="ru-RU">
            <a:latin typeface="Arial Black" panose="020B0A04020102020204" pitchFamily="34" charset="0"/>
          </a:endParaRPr>
        </a:p>
      </dgm:t>
    </dgm:pt>
    <dgm:pt modelId="{7425494F-B78A-4B5C-9CEF-FF7C78256447}" type="pres">
      <dgm:prSet presAssocID="{4684DEB2-2C3E-4FB0-915B-C299A8C99BE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F69784-781A-4CBB-A0E9-E60F3DEF44EB}" type="pres">
      <dgm:prSet presAssocID="{4684DEB2-2C3E-4FB0-915B-C299A8C99BEC}" presName="divider" presStyleLbl="fgShp" presStyleIdx="0" presStyleCnt="1" custAng="659751" custScaleX="99983" custScaleY="175398"/>
      <dgm:spPr/>
    </dgm:pt>
    <dgm:pt modelId="{96901AFF-8552-4F9B-B0C9-753A81E9CAD3}" type="pres">
      <dgm:prSet presAssocID="{9CE8BB0D-90B1-4AC2-B830-4CF5A5BC7020}" presName="downArrow" presStyleLbl="node1" presStyleIdx="0" presStyleCnt="2" custScaleX="90487" custScaleY="69355" custLinFactNeighborX="2455" custLinFactNeighborY="-12500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>
            <a:rot lat="0" lon="0" rev="7500000"/>
          </a:lightRig>
        </a:scene3d>
        <a:sp3d>
          <a:bevelT w="139700" h="139700" prst="divot"/>
        </a:sp3d>
      </dgm:spPr>
      <dgm:t>
        <a:bodyPr/>
        <a:lstStyle/>
        <a:p>
          <a:endParaRPr lang="ru-RU"/>
        </a:p>
      </dgm:t>
    </dgm:pt>
    <dgm:pt modelId="{7E117E76-7464-4252-8559-203CADA26109}" type="pres">
      <dgm:prSet presAssocID="{9CE8BB0D-90B1-4AC2-B830-4CF5A5BC7020}" presName="downArrowText" presStyleLbl="revTx" presStyleIdx="0" presStyleCnt="2" custScaleX="111988" custScaleY="153456" custLinFactX="-16170" custLinFactY="34409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C0107-61C7-4D27-8B36-520863606167}" type="pres">
      <dgm:prSet presAssocID="{EF8CC377-B54A-4737-AA68-5F13EC47DE1F}" presName="upArrow" presStyleLbl="node1" presStyleIdx="1" presStyleCnt="2" custScaleX="89703" custScaleY="75807" custLinFactNeighborX="-4152" custLinFactNeighborY="11694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4">
            <a:lumMod val="60000"/>
            <a:lumOff val="40000"/>
          </a:schemeClr>
        </a:solidFill>
        <a:scene3d>
          <a:camera prst="orthographicFront"/>
          <a:lightRig rig="threePt" dir="t">
            <a:rot lat="0" lon="0" rev="7500000"/>
          </a:lightRig>
        </a:scene3d>
        <a:sp3d>
          <a:bevelT w="139700" h="139700" prst="divot"/>
        </a:sp3d>
      </dgm:spPr>
      <dgm:t>
        <a:bodyPr/>
        <a:lstStyle/>
        <a:p>
          <a:endParaRPr lang="ru-RU"/>
        </a:p>
      </dgm:t>
    </dgm:pt>
    <dgm:pt modelId="{79EABB3A-8D21-419C-8294-55CF48AE6DC5}" type="pres">
      <dgm:prSet presAssocID="{EF8CC377-B54A-4737-AA68-5F13EC47DE1F}" presName="upArrowText" presStyleLbl="revTx" presStyleIdx="1" presStyleCnt="2" custLinFactX="27503" custLinFactY="-38095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D67F8D-5FC2-4517-933D-DE396CBBE136}" type="presOf" srcId="{9CE8BB0D-90B1-4AC2-B830-4CF5A5BC7020}" destId="{7E117E76-7464-4252-8559-203CADA26109}" srcOrd="0" destOrd="0" presId="urn:microsoft.com/office/officeart/2005/8/layout/arrow3"/>
    <dgm:cxn modelId="{2B508786-938D-4FC9-BE57-ACF63C3B1EE0}" srcId="{4684DEB2-2C3E-4FB0-915B-C299A8C99BEC}" destId="{EF8CC377-B54A-4737-AA68-5F13EC47DE1F}" srcOrd="1" destOrd="0" parTransId="{37AA8C97-FCAA-4A9B-8CC0-0D403DD2F37A}" sibTransId="{2A542CBB-C107-4391-B2E7-343AF17E4496}"/>
    <dgm:cxn modelId="{1D7C0B5E-EBD7-4C85-9109-5AF5D97DF2BD}" type="presOf" srcId="{EF8CC377-B54A-4737-AA68-5F13EC47DE1F}" destId="{79EABB3A-8D21-419C-8294-55CF48AE6DC5}" srcOrd="0" destOrd="0" presId="urn:microsoft.com/office/officeart/2005/8/layout/arrow3"/>
    <dgm:cxn modelId="{5BAE077D-CFCE-48D3-9ED4-3B1D9411D4A7}" srcId="{4684DEB2-2C3E-4FB0-915B-C299A8C99BEC}" destId="{9CE8BB0D-90B1-4AC2-B830-4CF5A5BC7020}" srcOrd="0" destOrd="0" parTransId="{9F47FFAC-3916-4D2F-829D-307097075C94}" sibTransId="{0F4E1B73-D4D2-43DD-ACDC-60AAF95FC5BB}"/>
    <dgm:cxn modelId="{B8D1ED32-BF7E-478E-93F3-D8CE2356BED8}" type="presOf" srcId="{4684DEB2-2C3E-4FB0-915B-C299A8C99BEC}" destId="{7425494F-B78A-4B5C-9CEF-FF7C78256447}" srcOrd="0" destOrd="0" presId="urn:microsoft.com/office/officeart/2005/8/layout/arrow3"/>
    <dgm:cxn modelId="{3F2C15C4-F71B-4BA4-A813-880873452D08}" type="presParOf" srcId="{7425494F-B78A-4B5C-9CEF-FF7C78256447}" destId="{4FF69784-781A-4CBB-A0E9-E60F3DEF44EB}" srcOrd="0" destOrd="0" presId="urn:microsoft.com/office/officeart/2005/8/layout/arrow3"/>
    <dgm:cxn modelId="{7470A5E0-32B4-43B3-B7AE-2420EDEAAE7B}" type="presParOf" srcId="{7425494F-B78A-4B5C-9CEF-FF7C78256447}" destId="{96901AFF-8552-4F9B-B0C9-753A81E9CAD3}" srcOrd="1" destOrd="0" presId="urn:microsoft.com/office/officeart/2005/8/layout/arrow3"/>
    <dgm:cxn modelId="{91EB2DDD-787C-45C2-866B-A98E6A873E75}" type="presParOf" srcId="{7425494F-B78A-4B5C-9CEF-FF7C78256447}" destId="{7E117E76-7464-4252-8559-203CADA26109}" srcOrd="2" destOrd="0" presId="urn:microsoft.com/office/officeart/2005/8/layout/arrow3"/>
    <dgm:cxn modelId="{C5421D5E-1D45-4CBC-945F-535EF7BC625C}" type="presParOf" srcId="{7425494F-B78A-4B5C-9CEF-FF7C78256447}" destId="{75DC0107-61C7-4D27-8B36-520863606167}" srcOrd="3" destOrd="0" presId="urn:microsoft.com/office/officeart/2005/8/layout/arrow3"/>
    <dgm:cxn modelId="{D904C234-E546-4E69-A757-6EE081AD4A62}" type="presParOf" srcId="{7425494F-B78A-4B5C-9CEF-FF7C78256447}" destId="{79EABB3A-8D21-419C-8294-55CF48AE6DC5}" srcOrd="4" destOrd="0" presId="urn:microsoft.com/office/officeart/2005/8/layout/arrow3"/>
  </dgm:cxnLst>
  <dgm:bg/>
  <dgm:whole>
    <a:effectLst>
      <a:reflection blurRad="6350" stA="52000" endA="300" endPos="350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F4976-85ED-4D9B-B48F-35A4619A680F}">
      <dsp:nvSpPr>
        <dsp:cNvPr id="0" name=""/>
        <dsp:cNvSpPr/>
      </dsp:nvSpPr>
      <dsp:spPr>
        <a:xfrm>
          <a:off x="1189901" y="359"/>
          <a:ext cx="3565580" cy="928101"/>
        </a:xfrm>
        <a:prstGeom prst="hexagon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1800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64374" y="97832"/>
        <a:ext cx="2816634" cy="733155"/>
      </dsp:txXfrm>
    </dsp:sp>
    <dsp:sp modelId="{FBB16FEA-7B74-43F4-96D0-9E756914C7A9}">
      <dsp:nvSpPr>
        <dsp:cNvPr id="0" name=""/>
        <dsp:cNvSpPr/>
      </dsp:nvSpPr>
      <dsp:spPr>
        <a:xfrm>
          <a:off x="1189901" y="1058394"/>
          <a:ext cx="3635234" cy="928101"/>
        </a:xfrm>
        <a:prstGeom prst="hexagon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Доходы бюджета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поступающие в бюджет денежные средства </a:t>
          </a:r>
          <a:endParaRPr lang="ru-RU" sz="18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0179" y="1155482"/>
        <a:ext cx="2874678" cy="733925"/>
      </dsp:txXfrm>
    </dsp:sp>
    <dsp:sp modelId="{43D92C47-2923-4219-A791-934BEA534DDC}">
      <dsp:nvSpPr>
        <dsp:cNvPr id="0" name=""/>
        <dsp:cNvSpPr/>
      </dsp:nvSpPr>
      <dsp:spPr>
        <a:xfrm>
          <a:off x="1224728" y="2136848"/>
          <a:ext cx="3584420" cy="928101"/>
        </a:xfrm>
        <a:prstGeom prst="hexagon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Расходы бюджета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выплачиваемые из бюджета  денежные средства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0771" y="2234216"/>
        <a:ext cx="2832334" cy="733365"/>
      </dsp:txXfrm>
    </dsp:sp>
    <dsp:sp modelId="{DB79ADB2-34CA-438F-9F52-F03494AFC125}">
      <dsp:nvSpPr>
        <dsp:cNvPr id="0" name=""/>
        <dsp:cNvSpPr/>
      </dsp:nvSpPr>
      <dsp:spPr>
        <a:xfrm>
          <a:off x="1189901" y="3174465"/>
          <a:ext cx="3491215" cy="928101"/>
        </a:xfrm>
        <a:prstGeom prst="hexagon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Дефицит бюджета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– превышение расходов бюджета над  его доходами</a:t>
          </a:r>
          <a:endParaRPr lang="ru-RU" sz="1800" b="1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8177" y="3272367"/>
        <a:ext cx="2754663" cy="732297"/>
      </dsp:txXfrm>
    </dsp:sp>
    <dsp:sp modelId="{F349A048-6B03-4EE2-9CCD-7AF5205EF273}">
      <dsp:nvSpPr>
        <dsp:cNvPr id="0" name=""/>
        <dsp:cNvSpPr/>
      </dsp:nvSpPr>
      <dsp:spPr>
        <a:xfrm>
          <a:off x="1189901" y="4232501"/>
          <a:ext cx="3491215" cy="928101"/>
        </a:xfrm>
        <a:prstGeom prst="hexagon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Профицит бюджета 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- превышение доходов  бюджета над его расходами</a:t>
          </a:r>
          <a:endParaRPr lang="ru-RU" sz="1800" kern="1200" dirty="0">
            <a:solidFill>
              <a:schemeClr val="tx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8177" y="4330403"/>
        <a:ext cx="2754663" cy="7322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69784-781A-4CBB-A0E9-E60F3DEF44EB}">
      <dsp:nvSpPr>
        <dsp:cNvPr id="0" name=""/>
        <dsp:cNvSpPr/>
      </dsp:nvSpPr>
      <dsp:spPr>
        <a:xfrm rot="359751">
          <a:off x="85496" y="1060553"/>
          <a:ext cx="9153534" cy="2343388"/>
        </a:xfrm>
        <a:prstGeom prst="mathMinus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901AFF-8552-4F9B-B0C9-753A81E9CAD3}">
      <dsp:nvSpPr>
        <dsp:cNvPr id="0" name=""/>
        <dsp:cNvSpPr/>
      </dsp:nvSpPr>
      <dsp:spPr>
        <a:xfrm>
          <a:off x="1320674" y="273628"/>
          <a:ext cx="2531245" cy="1238540"/>
        </a:xfrm>
        <a:prstGeom prst="downArrow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139700" h="139700" prst="divot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7E117E76-7464-4252-8559-203CADA26109}">
      <dsp:nvSpPr>
        <dsp:cNvPr id="0" name=""/>
        <dsp:cNvSpPr/>
      </dsp:nvSpPr>
      <dsp:spPr>
        <a:xfrm>
          <a:off x="1296810" y="1587060"/>
          <a:ext cx="3341552" cy="287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ДОХОДЫ</a:t>
          </a:r>
          <a:endParaRPr lang="ru-RU" sz="36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4 724,3 </a:t>
          </a:r>
          <a:r>
            <a:rPr lang="ru-RU" sz="3600" b="1" kern="1200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3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36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96810" y="1587060"/>
        <a:ext cx="3341552" cy="2877435"/>
      </dsp:txXfrm>
    </dsp:sp>
    <dsp:sp modelId="{75DC0107-61C7-4D27-8B36-520863606167}">
      <dsp:nvSpPr>
        <dsp:cNvPr id="0" name=""/>
        <dsp:cNvSpPr/>
      </dsp:nvSpPr>
      <dsp:spPr>
        <a:xfrm>
          <a:off x="5436101" y="2880323"/>
          <a:ext cx="2509314" cy="1353760"/>
        </a:xfrm>
        <a:prstGeom prst="upArrow">
          <a:avLst/>
        </a:prstGeom>
        <a:solidFill>
          <a:schemeClr val="accent4">
            <a:lumMod val="60000"/>
            <a:lumOff val="40000"/>
          </a:schemeClr>
        </a:solidFill>
        <a:ln w="9525" cap="flat" cmpd="sng" algn="ctr">
          <a:solidFill>
            <a:schemeClr val="accent2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>
          <a:bevelT w="139700" h="139700" prst="divot"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79EABB3A-8D21-419C-8294-55CF48AE6DC5}">
      <dsp:nvSpPr>
        <dsp:cNvPr id="0" name=""/>
        <dsp:cNvSpPr/>
      </dsp:nvSpPr>
      <dsp:spPr>
        <a:xfrm>
          <a:off x="5203176" y="4"/>
          <a:ext cx="2983848" cy="1875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4 800,5 </a:t>
          </a:r>
          <a:r>
            <a:rPr lang="ru-RU" sz="3600" b="1" kern="1200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млн.руб</a:t>
          </a:r>
          <a:r>
            <a:rPr lang="ru-RU" sz="36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36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03176" y="4"/>
        <a:ext cx="2983848" cy="1875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2.04226E-7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0" y="0"/>
          <a:ext cx="8208912" cy="1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8FA42-7BDB-4002-8C9D-520D6B7237A2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DD3D5-91CE-40C8-AF9C-B5E2F48F31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4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DD3D5-91CE-40C8-AF9C-B5E2F48F31B5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191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DD3D5-91CE-40C8-AF9C-B5E2F48F31B5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86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DD3D5-91CE-40C8-AF9C-B5E2F48F31B5}" type="slidenum">
              <a:rPr lang="ru-RU" smtClean="0"/>
              <a:pPr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8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A2AA3B-9506-4498-B131-29B63443F7C4}" type="datetimeFigureOut">
              <a:rPr lang="ru-RU" smtClean="0"/>
              <a:pPr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85102B-23FD-4835-BC5B-10178B798E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mailto:Fu_krymsk@mail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539864"/>
            <a:ext cx="7209588" cy="110124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400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 ИСПОЛНЕНИИ БЮДЖЕТА </a:t>
            </a:r>
            <a:endParaRPr lang="ru-RU" sz="2400" b="1" i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spc="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ОБРАЗОВАНИЯ КРЫМСКИЙ РАЙОН </a:t>
            </a:r>
          </a:p>
          <a:p>
            <a:pPr algn="ctr"/>
            <a:r>
              <a:rPr lang="ru-RU" sz="2400" b="1" i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</a:t>
            </a:r>
            <a:r>
              <a:rPr lang="ru-RU" sz="2400" b="1" i="1" spc="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i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</a:t>
            </a:r>
            <a:endParaRPr lang="ru-RU" sz="2400" b="1" i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33400"/>
            <a:ext cx="7788700" cy="286816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pc="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ГРАЖДАН</a:t>
            </a:r>
            <a:br>
              <a:rPr lang="ru-RU" spc="50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SchenstnayaTU\Desktop\герб_2020-08-04-09-51-01-2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2457450"/>
            <a:ext cx="19431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микрорайоне Надежда г. Крымска (не получена экспертиза);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строительство школы в станице Варениковская.</a:t>
            </a:r>
          </a:p>
          <a:p>
            <a:pPr algn="just"/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Крымский район за 2024 год по расходам исполнен на 98,1% (при плане 4 895,8 млн. руб., произведено расходов на сумму 4 800,5 млн. руб.)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района программный, всего в районе принято 22 муниципальных программ. Сумма расходов в рамках реализации муниципальных программ составила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4 084,9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85,0% от общей суммы расходов и 120,5% к уровню 2023 года. В том числе: федеральный и краевой бюджет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2 549,1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местный бюджет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1 535,8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Наибольшая сумма расходов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79,2%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общей суммы расходов в рамках муниципальных программ приходится на программу «Развитие образования»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3 236,2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115,3%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уровню 2023 года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данной программы профинансированы расходы по 4 основным подпрограммам: «Развитие дошкольного образования», «Развитие общего образования, «Развитие дополнительного образования», «Обеспечение реализации муниципальной программы и прочие мероприятия в области образования». 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27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программы за счет средств федерального и краевого бюджета были профинансированы следующие основные мероприятия 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заработной платы работникам учреждений образования, оплата услуг дошкольных образовательных организаций, связанных с оказанием образовательных услуг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1 609,7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 или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72,1%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общей суммы расходов за счет средств межбюджетных трансфертов из других бюджетов бюджетной системы 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выплаты за классное руководство педагогическим работникам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руб.- выплаты советникам директора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горячим питанием учащихся 1-4 классов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горячим питанием учащихся с ОВЗ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горячим питанием детей-инвалидов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горячим питанием детей из многодетных семей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19,4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строительство школы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ст.Варениковской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187,3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компенсация коммунальных услуг педагогам и воспитателям проживающим и работающим на селе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ремонт пищеблока школа № 1-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школа № 20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спортивного зала школа № 6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43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оборудования школа № 58 (для новой школы)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-материально - техническое оснащение пунктов проведения экзаменов для государственной итоговой аттестации по образовательным программам основного общего и среднего общего образования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руб.,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 счет средств бюджета Краснодарского края (ЗСК):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ремонт пищеблока и материальное оснащение детский сад № 20 -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помещений МБОУ СОШ № 61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здания детский сад № 26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фасада, перегородок, овощного склада детский сад № 28 -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-ремонт теневого навеса детский сад № 44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 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-капитальный ремонт крыльца, устройство пандуса школа № 5–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кровли школа № 36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ремонт двора школа № 56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ремонт дошкольных групп  школа № 11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школа № 20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01711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капитальный ремонт фасада шкода № 3 -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-материальное обеспечение школа № 31–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ремонт кровли и кабинета ЦРТДЮ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ремонт спортивная школа № 2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кровли спортивная школа № 1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районного бюджета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2024 году в рамках муниципальной программы «Развитие образования» были профинансированы расходы в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1 003,7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руб., в том числе: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муниципального задания дошкольными, общеобразовательными образовательными организациями, организациями дополнительного образования (выплата заработной платы, оплата коммунальных услуг, услуг связи, услуг по содержанию имущества, налогов, приобретение продуктов питания для дошкольных образовательных организаций 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137,7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ЧОП 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оплата ГСМ 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783,7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выполнения решений судов и предписаний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было направлено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23,2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«Развитие образования» средства направлены 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-ремонт сквозных отверстий в ограждении в школах № 10,22,60,31, детский сад № 41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52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-ремонт, устройство системы вентиляции школы № 3,9,25,65 и детский сад № 43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-капитальный ремонт помещений обеденного зала, раздаточной, систем водоснабжения и систем канализации, отопления, пожарного гидранта, навеса детский сады № 1,25,35 и школа № 58,66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Благоустройство территории, ремонт электрической линии ОТП детский сад № 14,34, школа № 61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Покрытие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 и потолка в игровой 2-ой младшей группы, в овощном цехе пищеблока, а также устранение протечек крыши детский сад № 11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устранение дефектов на дорожках к игровым и хозяйственным постройкам, замена оконных блоков в игровой 1-й младшей группы и спальной комнате логопедической группы. Покрытие спортивной площадки, проездов, дорожек детские сады № 3,12 и школы № 16,28,61на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мебели, инструментов, оборудования, строительных материалов для теневых навесов школа № 12, МБУ ХЭС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60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 были произведены ремонты работы и приобретено оборудования без решений судов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-капитальный ремонт зданий школы № 20,38 на сумму 29,0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-ремонт электроснабжения, ремонт кровли детский сад № 18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-ремонт системы отопления и водоснабжения, кровли, установка оконных блоков детские сады № 12,14,34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-строительство школы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ст.Варениковской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оборудования для пищеблока школа № 1, детский сад № 15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капитального ремонта и благоустройство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приобретение оборудования в школу ст. Варениковской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-содержание казенных учреждений управления образования (ЦОКО, ИМЦ (до ликвидации))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руб.;</a:t>
            </a:r>
          </a:p>
          <a:p>
            <a:r>
              <a:rPr lang="ru-RU" sz="2000" dirty="0"/>
              <a:t> 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119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«Доступная среда».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по данной программе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 из средств местного бюджета. Исполнение программы составило 100% к плановым назначениям или 143% к уровню 2023 года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программы были направлены на: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приобретена индукционная система, электронный ручной увеличитель Крымская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межпоселенческая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модельная библиотека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устройство пандуса детский сад № 4–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сувениров для участников соревнований с ОВЗ, компенсация на питание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«Дети Крымского района».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на реализацию программы составил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133,2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129,0% к уровню 2023 года, из них: средства краевого бюджета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129,9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руб., районного бюджета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профинансированы следующие основные мероприятия: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61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39ти квартир детям-сиротам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124,5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(в 2023 году 32 квартир на сумму 96,5);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отдыха детей, оздоровления одаренных детей учреждений культуры и учреждений отрасли образования – на сумму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-проведение мероприятий–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/>
              <a:t>Муниципальная программа</a:t>
            </a:r>
            <a:endParaRPr lang="ru-RU" sz="2000" dirty="0"/>
          </a:p>
          <a:p>
            <a:pPr algn="ctr"/>
            <a:r>
              <a:rPr lang="ru-RU" sz="2000" b="1" dirty="0"/>
              <a:t>«Комплексное и устойчивое развитие Крымского района в сфере строительства, архитектуры и дорожного хозяйства</a:t>
            </a:r>
            <a:r>
              <a:rPr lang="ru-RU" sz="2000" b="1" dirty="0" smtClean="0"/>
              <a:t>»</a:t>
            </a:r>
          </a:p>
          <a:p>
            <a:pPr algn="ctr"/>
            <a:endParaRPr lang="ru-RU" sz="2000" b="1" dirty="0" smtClean="0"/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средств на реализацию программы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226,8% к уровню 2023 года, из них: средства федерального и краевого бюджета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районного бюджета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было профинансировано 4 подпрограммы: «Жилище», «Строительство и реконструкция объектов, капитальный ремонт и ремонт автомобильных дорог местного значения муниципального образования Крымский район», «Отдельные мероприятия по управлению реализацией муниципальной программы муниципального образования Крымский район», «Подготовка градостроительной и землеустроительной документации на территории Крымского района». </a:t>
            </a:r>
          </a:p>
          <a:p>
            <a:pPr algn="ctr"/>
            <a:endParaRPr lang="ru-RU" sz="2000" dirty="0"/>
          </a:p>
          <a:p>
            <a:r>
              <a:rPr lang="ru-RU" sz="2000" b="1" dirty="0"/>
              <a:t> </a:t>
            </a:r>
            <a:endParaRPr lang="ru-RU" sz="2000" dirty="0"/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6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по программе направлены на: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социальные выплаты молодым семьям для приобретения жилья (9 семей, в 2023 году 9 семей)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руб., федеральный и краевой бюджет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11,8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районный бюджет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-внесение изменений в генеральные планы и правила землепользования в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 них: средства бюджета Краснодарского края 6,4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местный бюджет 2,4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Изменения внесены в градостроительную документацию Крымского городского поселения,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Нижнебаканского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Троицкого, Южного, Мерчанского,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Кеслеровского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Адагумского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Молдованского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сельских поселений.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Строительно-монтажные работы, приобретение оборудования ОВОП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г.Крымск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мкр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Надежда. ПСД ФАП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п.Первенец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(край 37,7, местный 5,0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оплату взносов на капитальный ремонт многоквартирных домов или нежилых помещений, находящихся в муниципальной собственности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организации деятельности по накоплению (в том числе раздельному накоплению) и транспортированию твердых коммунальных отходов в пределах полномочий, установленных законодательством Российской Федерации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МКУ «Управление строительного контроля»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40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безопасности дорожного движения на территории муниципального образования Крымский район»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на реализацию программы составил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0,05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100% к уровню 2023 года, В рамках программы приобретены значки светоотражающие.</a:t>
            </a:r>
          </a:p>
          <a:p>
            <a:r>
              <a:rPr lang="ru-RU" sz="1600" dirty="0"/>
              <a:t> 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«Капитальный ремонт и ремонт автомобильных дорог муниципального значения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программы израсходованы на: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содержание автодорог «Подъезд к карьеру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х.Школьный-п.Фадеево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8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9"/>
            <a:ext cx="8424936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     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Фактическое исполнение бюджета составило: по доходам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4 724,3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расходам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4 800,5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собственным доходам бюджет исполнен в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1 630,6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103,0%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плановым назначениям 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117,3%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уровню 2023 года.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доля в общем объеме доходов бюджета района приходится на налог на доходы физических лиц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%.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основных доходных источников исполнение консолидированного бюджета по муниципальному образованию Крымский район выглядит следующим образом: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прибыль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поступило за 2024 год 33 992,5  тыс. руб. или 104,9 % к бюджетному назначению, к уровню 2023 года исполнение составляет 106,9 %, дополнительно поступило 2 192,4  тыс. руб. Такой темп роста связан с модернизацией производства и увеличение спроса на продукцию и услуги: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«Союз-вино» - увеличение спроса на винную продукцию со стороны торговых площадок «Магнит», «Пятерочка» и заключения новых договоров на реализацию продукции. Основные налогоплательщики по налогу: ООО ВО «Технопромэкспорт», ООО «Союз-Вино», ООО «Светлана»,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Алюмакс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Русджам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Стеклотара Холдинг»,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Трейдал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ООО «Системный алюминий»,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Интерэнерго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Винтаж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Велесстрой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61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«Обеспечение безопасности населения»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78,1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106,4% к уровню 2023 года.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программы израсходованы на: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содержание МКУ «УЧСГЗ МО Крымский район»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42,5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снижение рисков и смягчение последствий чрезвычайных ситуаций-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развитие и содержание АПК «Безопасный Город»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(монтаж системы видеонаблюдения, техническое обслуживание);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выполнение мероприятий по решениям суда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(монтаж системы видеонаблюдения и пожарной сигнализации ДЮСШ №1, школы № 9,59, детский сад № 23;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выплаты участникам СВО 15,4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434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культуры»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по программе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201,2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 или 141,9% к уровню 2023 года. В том числе за счет средств федерального и краевого бюджетов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программы профинансированы следующие основные мероприятия: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и проведение районных мероприятий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финансовое обеспечение деятельности 7 подведомственных учреждений культуры (на выплату заработной платы, коммунальных услуг, содержание учреждений)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166,3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музыкальных инструментов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в том числе: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(краевой бюджет),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(местный бюджет);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 комплектование библиотечного фонда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2,5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руб., в том числе: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(краевой), 1,8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.(местный);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автобуса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(край 14,2, местный 2,3)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-охрана ЧОП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766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физической культуры и спорта».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по программе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270,7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178,3% к уровню 2023 года, в том числе: краевой бюджет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районный бюджет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175,6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профинансированы следующие мероприятия: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реализация мероприятий в области спорта и физической культуры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-оплата труда с начислениями инструкторов по спорту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(1,5 край), 10 инструкторов по спорту МБУ СШ «Урожай» получают выплаты за организацию и проведение спортивно-оздоровительной работы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-выполнение муниципального задания 4х подведомственных учреждений (оплата за коммунальные услуги, выплата заработной платы, расходы на содержание транспорта, приобретение ГСМ)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156,6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-услуги охраны ЧОП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прохождение углубленного медицинского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-строительство малобюджетного спортивного зала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п.Виноградный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(край 86,3 местный 4,5);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автобуса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СШ«Крымская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(3,9 край);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инвентаря 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(край 0,5)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-ремонт спортивного зала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ул.Родниковая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.(ЗСК)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736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«Экономическое развитие и инновационная экономика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рублей или 128% к уровню 2023 года. В рамках программы были профинансированы мероприятия: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оказание консультационных услуг, проведение семинаров для малого и среднего предпринимательства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модернизацию инвестиционного портала-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«Молодежь Крымского района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110,3% к уровню 2023 года.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были профинансированы следующие мероприятия: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и проведение мероприятий для молодежи 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деятельности МКУ «Центр молодежной политики»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рублей 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19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«Муниципальная политика и развитие гражданского общества».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составляет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27,7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136,5% к уровню 2023 года.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были реализованы следующие мероприятия: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поддержка местных инициатив граждан по вопросам развития территорий, победившим в краевом конкурсе в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млн. руб., за счет средств краевого бюджета. Сумма была перечислена в бюджеты поселений Киевского, Троицкого, Южного,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Кеслеровского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Варениковского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Нижнебаканского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Пригородное,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Мерчанское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Крымское городское победивших в краевом конкурсе;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укрепление базы архивов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млн. руб.;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гармонизации межнациональных отношений 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(изготовление баннеров к памятным датам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«Казачество Крымского района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финансирования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114,3% к уровню 2023 года.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 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325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финансировались следующие мероприятия: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мероприятий, направленных на воспитание молодежи в казачьих обществах, обеспечение условий для деятельности казачьего общества</a:t>
            </a:r>
            <a:r>
              <a:rPr lang="ru-RU" sz="2000" dirty="0"/>
              <a:t>.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условий для духовно-нравственного развития граждан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Объем расходов составляет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104,4% к уровню 2023 года.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направлены средства: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оказание финансовой поддержки социально ориентированным некоммерческим и общественным организациям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мероприятий учреждениями культуры и образования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.(участие в международных православных духовно-образовательных Чтениях, организация мероприятий для детей духовно-нравственной направленности).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 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4194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«Информационное обеспечение и информирование граждан о деятельности органов местного самоуправления муниципального образования Крымский район»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по программе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197,0% к уровню 2023 года.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статьей расходов по программе являются расходы на информационное освещение деятельности органов местного самоуправления в печатных и электронных средствах массовой информации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в рамках программы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обновление доски Почета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буклеты, мобильная связь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-модернизация официального сайта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видеокамеры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 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31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«Информатизация муниципального образования Крымский район»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/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по программе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98,0% к уровню 2023 (за счет снижения суммы на приобретение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орг.техники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средства направлены на 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электронного документооборота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закупку услуг связи и услуг сети Интернет для администрации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1,6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приобретение, настройку и сопровождение программного обеспечения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орг.техники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заправка картриджей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сельского хозяйства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по программе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или 59,0% уровню 2023 года( за счет снижения суммы краевого бюджета), в том числе краевой бюджет 8,2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местный бюджет 0,3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 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37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987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реализованы следующие мероприятия: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подарков на «День Урожая»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предоставления субсидий гражданам, ведущим личное подсобное хозяйство. Субсидию получили 11 человек в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возмещение части затрат на строительство теплиц, возмещение части затрат на производство реализуемой продукции животноводства, возмещение части затрат на приобретение товарных сельскохозяйственных животных – 6 КФХ, ЛПХ, 4 ИП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животными без владельцев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топливно-энергетического комплекса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по программе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92,8% к уровню 2023 года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программы реализованы следующие мероприятия: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тех.присоединения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электрическим сетям .Варениковская ул. Транспортная 28 (школа)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-выполнение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проект.документации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-модульная котельная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ул.Слободская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 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098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гос.экспертиза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-модульная котельная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ул.Слободская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-выполнение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проект.документации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-модульная котельная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ул.Рядновая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-выполнение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проект.документации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Блочно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-модульная котельная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п.Саук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Дере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-установка узлов учета ДЮСШ 2, школа 9, ЦРТДЮ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газовых котлов детские сады 20,34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«Проведение мероприятий по рекультивации земельных участков - свалки твердых бытовых (коммунальных) отходов на открытой местности, граничащей с ЛПДС «Крымская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по программе составил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Предоплата за работы по рекультивации свалки.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 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05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8"/>
            <a:ext cx="842493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поступило 861 184,7 тыс. руб. или 103,2% к бюджетному назначению. Темп роста к уровню 2023 года составляет 102,8 %,  дополнительно к прошлому году поступило 23 798,2 тыс. руб., Положительная динамика поступлений объясняется высокими темпами роста фонда оплаты труда, увеличением МРОТ, повышением денежного довольствия военнослужащих и медицинских работников, разовым поступлением от Старикова А.М.  в сумме 18 614 тыс. руб.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Адагумском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сельском поселении.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сумма поступлений обеспечена следующими налогоплательщиками: ОАО «Российские железные дороги», ООО «ВО Технопромэкспорт», ФКУ «Единый расчетный центр Министерства обороны»,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Южфарм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Агросплав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Русджам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Стеклотара Холдинг», АО «Магистральные нефтепроводы», ООО «РН Краснодарнефтегаз», АО «Системный алюминий», ГБУ Здравоохранения «Крымская ЦРБ», ООО «Светлана», ОМВД РФ по Крымскому району.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работы межведомственных комиссий,  вовлечено резервов по налогу на доходы физических лиц в сумме   9 540,2 тыс. руб.</a:t>
            </a:r>
          </a:p>
          <a:p>
            <a:pPr algn="just"/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9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947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расходов в рамках реализации муниципальных программ из бюджета района осуществлялись расходы в рамках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непрограммых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мероприятий. Непрограммные расходы муниципального образования составили 715,6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или 14,7 % от общего объема расходов районного бюджета в том числе: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«Общегосударственные вопросы»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профинансированы непрограммные мероприятия в общей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381,2 млн. руб., (111,3% 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данному разделу финансируются расходы на содержание администрации и подведомственных учреждений, Совета, контрольно-счетной палаты.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«Национальная оборона»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профинансированы расходы на мобилизационную подготовку экономики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«Национальная экономика»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профинансированы непрограммные мероприятия в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6,5 млн. руб.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(132,7%), по данному разделу финансируются расходы на содержание отдела капитального строительства;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«Жилищно-коммунальное хозяйство»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профинансированы непрограммные мероприятия в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103,3 млн. руб.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(край 93,9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 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821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 на привидение системы теплоснабжения в надлежащее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тех.состояние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МУП «ТЭК» 73,3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перечисление субсидии МУП «ТЭК» на погашение кредиторской задолженности 10,6 млн.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.,ООО «Водоканал» 19,4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профинансированы непрограммные мероприятия в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11,9 млн. руб.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данному разделу финансируются расходы на содержание управления образования и отдела по делам молодежи;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«Культура, кинематография»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4,0 млн. 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на финансовое обеспечение управления культуры;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«Физическая культура и спорт»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5,7 млн. 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на финансовое обеспечение управления по физической культуре и спорту;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«Обслуживание муниципального долга»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разделу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политика»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непрограммные мероприятия в области охраны семьи и детства профинансированы в общей сумме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120,3 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краевого бюджета.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 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00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«Межбюджетные трансферты» 19,6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выравнивание бюджетной обеспеченности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Мерчанское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Кеслеровское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поселение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межбюджетные трансферты на доведение до целевого показателя заработной платы работников культуры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Адагумское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Варениковское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Кеслеровское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Киевское,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Нижнебаканское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Мерчанское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Молдованское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сельские поселения.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районного бюджета по состоянию на 1 января 2025 года составляет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13,0% к уровню 1 января 2024 года.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/>
              <a:t> </a:t>
            </a:r>
          </a:p>
          <a:p>
            <a:pPr marL="342900" indent="-342900" algn="just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/>
              <a:t> 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06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5791648"/>
              </p:ext>
            </p:extLst>
          </p:nvPr>
        </p:nvGraphicFramePr>
        <p:xfrm>
          <a:off x="2843213" y="500063"/>
          <a:ext cx="6015037" cy="5160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13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6632"/>
            <a:ext cx="75608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ПОНЯТИЯ</a:t>
            </a:r>
          </a:p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0363" algn="l"/>
              </a:tabLst>
              <a:defRPr/>
            </a:pP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трансферты 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tabLst>
                <a:tab pos="360363" algn="l"/>
              </a:tabLst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0363" algn="l"/>
              </a:tabLst>
              <a:defRPr/>
            </a:pP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Бюджетные обязательства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расходные обязательства, подлежащие исполнению в соответствующем финансовом году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Бюджетные инвестиции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бюджетные средства, направляемые на создание или увеличение за счет средств бюджета стоимости государственного (муниципального) имущества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0363" algn="l"/>
              </a:tabLst>
              <a:defRPr/>
            </a:pPr>
            <a:r>
              <a:rPr lang="ru-RU" b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обязательства, возникающие   из  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</a:t>
            </a:r>
          </a:p>
          <a:p>
            <a:pPr algn="just">
              <a:tabLst>
                <a:tab pos="360363" algn="l"/>
              </a:tabLst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0363" algn="l"/>
              </a:tabLst>
              <a:defRPr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0363" algn="l"/>
              </a:tabLst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360363" algn="l"/>
              </a:tabLst>
              <a:defRPr/>
            </a:pP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90538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этапы бюджетного процесса</a:t>
            </a:r>
          </a:p>
        </p:txBody>
      </p:sp>
      <p:sp>
        <p:nvSpPr>
          <p:cNvPr id="4" name="Овал 3"/>
          <p:cNvSpPr/>
          <p:nvPr/>
        </p:nvSpPr>
        <p:spPr>
          <a:xfrm>
            <a:off x="5219700" y="620713"/>
            <a:ext cx="2592388" cy="10795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Утверждение бюджета на очередной финансовый год и плановый период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4811259" y="4221163"/>
            <a:ext cx="2592388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отчета об исполнении бюджета предыдущего года</a:t>
            </a:r>
          </a:p>
        </p:txBody>
      </p:sp>
      <p:sp>
        <p:nvSpPr>
          <p:cNvPr id="7" name="Овал 6"/>
          <p:cNvSpPr/>
          <p:nvPr/>
        </p:nvSpPr>
        <p:spPr>
          <a:xfrm>
            <a:off x="1652921" y="549275"/>
            <a:ext cx="2592388" cy="10795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Рассмотрение проекта бюджета на очередной финансовый год и плановый период</a:t>
            </a:r>
          </a:p>
        </p:txBody>
      </p:sp>
      <p:sp>
        <p:nvSpPr>
          <p:cNvPr id="8" name="Овал 7"/>
          <p:cNvSpPr/>
          <p:nvPr/>
        </p:nvSpPr>
        <p:spPr>
          <a:xfrm>
            <a:off x="179388" y="2205038"/>
            <a:ext cx="2592387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Составление проекта бюджета на очередной  финансовый год и плановый период</a:t>
            </a:r>
          </a:p>
        </p:txBody>
      </p:sp>
      <p:sp>
        <p:nvSpPr>
          <p:cNvPr id="9" name="Овал 8"/>
          <p:cNvSpPr/>
          <p:nvPr/>
        </p:nvSpPr>
        <p:spPr>
          <a:xfrm>
            <a:off x="1331913" y="3789363"/>
            <a:ext cx="2592387" cy="11525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Утверждение отчета об исполнении бюджета предыдущего года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427538" y="765175"/>
            <a:ext cx="649287" cy="719138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3546565">
            <a:off x="7388226" y="1658937"/>
            <a:ext cx="647700" cy="7207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7260572">
            <a:off x="7172326" y="3748087"/>
            <a:ext cx="647700" cy="7207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2730134">
            <a:off x="3849688" y="4625975"/>
            <a:ext cx="647700" cy="7207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3831461">
            <a:off x="755651" y="3500437"/>
            <a:ext cx="647700" cy="7207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9501292">
            <a:off x="900113" y="1268413"/>
            <a:ext cx="647700" cy="720725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998710" y="2482222"/>
            <a:ext cx="2592387" cy="122396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63500" dist="50800" dir="5400000" sx="98000" sy="98000" rotWithShape="0">
              <a:srgbClr val="000000">
                <a:alpha val="2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в текущем году </a:t>
            </a:r>
          </a:p>
        </p:txBody>
      </p:sp>
    </p:spTree>
    <p:extLst>
      <p:ext uri="{BB962C8B-B14F-4D97-AF65-F5344CB8AC3E}">
        <p14:creationId xmlns:p14="http://schemas.microsoft.com/office/powerpoint/2010/main" val="392425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 noChangeArrowheads="1"/>
          </p:cNvSpPr>
          <p:nvPr>
            <p:ph type="title"/>
          </p:nvPr>
        </p:nvSpPr>
        <p:spPr>
          <a:xfrm>
            <a:off x="1428750" y="193675"/>
            <a:ext cx="6742113" cy="461665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Основные параметры исполнения бюджета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3426088"/>
              </p:ext>
            </p:extLst>
          </p:nvPr>
        </p:nvGraphicFramePr>
        <p:xfrm>
          <a:off x="0" y="764704"/>
          <a:ext cx="93245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TextBox 5"/>
          <p:cNvSpPr txBox="1">
            <a:spLocks noChangeArrowheads="1"/>
          </p:cNvSpPr>
          <p:nvPr/>
        </p:nvSpPr>
        <p:spPr bwMode="auto">
          <a:xfrm rot="346333">
            <a:off x="1306083" y="2716347"/>
            <a:ext cx="6735211" cy="5238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7596188" y="692150"/>
            <a:ext cx="1204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1758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Структура налоговых и неналоговых доходов бюджета муниципального образования Крымский район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51193869"/>
              </p:ext>
            </p:extLst>
          </p:nvPr>
        </p:nvGraphicFramePr>
        <p:xfrm>
          <a:off x="251520" y="1426709"/>
          <a:ext cx="5194922" cy="4968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трелка вправо 4"/>
          <p:cNvSpPr/>
          <p:nvPr/>
        </p:nvSpPr>
        <p:spPr>
          <a:xfrm rot="10800000">
            <a:off x="4932040" y="1373814"/>
            <a:ext cx="3960440" cy="5079519"/>
          </a:xfrm>
          <a:prstGeom prst="rightArrow">
            <a:avLst>
              <a:gd name="adj1" fmla="val 50000"/>
              <a:gd name="adj2" fmla="val 48366"/>
            </a:avLst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92080" y="2737032"/>
            <a:ext cx="3851920" cy="234815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b="1" dirty="0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Налог  </a:t>
            </a:r>
            <a:r>
              <a:rPr lang="ru-RU" sz="1200" b="1" dirty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на доходы физических лиц </a:t>
            </a:r>
            <a:r>
              <a:rPr lang="ru-RU" sz="1200" b="1" dirty="0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861,2 </a:t>
            </a:r>
            <a:r>
              <a:rPr lang="ru-RU" sz="1200" b="1" dirty="0" err="1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млн.рублей</a:t>
            </a:r>
            <a:r>
              <a:rPr lang="ru-RU" sz="1200" b="1" dirty="0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endParaRPr lang="ru-RU" sz="1200" b="1" dirty="0" smtClean="0">
              <a:solidFill>
                <a:srgbClr val="003366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Налог на прибыль– </a:t>
            </a:r>
            <a:r>
              <a:rPr lang="ru-RU" sz="1200" b="1" dirty="0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34,0 </a:t>
            </a:r>
            <a:r>
              <a:rPr lang="ru-RU" sz="1200" b="1" dirty="0" err="1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млн.рублей</a:t>
            </a:r>
            <a:r>
              <a:rPr lang="ru-RU" sz="1200" b="1" dirty="0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endParaRPr lang="ru-RU" sz="1200" b="1" dirty="0">
              <a:solidFill>
                <a:srgbClr val="003366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Патент – 46,9 </a:t>
            </a:r>
            <a:r>
              <a:rPr lang="ru-RU" sz="1200" b="1" dirty="0" err="1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млн.рублей</a:t>
            </a:r>
            <a:r>
              <a:rPr lang="ru-RU" sz="1200" b="1" dirty="0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r>
              <a:rPr lang="ru-RU" sz="1200" b="1" dirty="0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Арендной </a:t>
            </a:r>
            <a:r>
              <a:rPr lang="ru-RU" sz="1200" b="1" dirty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платы за землю </a:t>
            </a:r>
            <a:r>
              <a:rPr lang="ru-RU" sz="1200" b="1" dirty="0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–175,2 </a:t>
            </a:r>
            <a:r>
              <a:rPr lang="ru-RU" sz="1200" b="1" dirty="0" err="1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млн.рублей</a:t>
            </a:r>
            <a:r>
              <a:rPr lang="ru-RU" sz="1200" b="1" dirty="0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r>
              <a:rPr lang="ru-RU" sz="1200" b="1" dirty="0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Налог взимаемый в связи с применением упрощенной системы налогообложения 345,7 </a:t>
            </a:r>
            <a:r>
              <a:rPr lang="ru-RU" sz="1200" b="1" dirty="0" err="1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млн.рублей</a:t>
            </a:r>
            <a:r>
              <a:rPr lang="ru-RU" sz="1200" b="1" dirty="0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r>
              <a:rPr lang="ru-RU" sz="1200" b="1" dirty="0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Продажа материальных и нематериальных активов – </a:t>
            </a:r>
            <a:r>
              <a:rPr lang="ru-RU" sz="1200" b="1" dirty="0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62,4 м</a:t>
            </a:r>
            <a:r>
              <a:rPr lang="ru-RU" sz="1200" b="1" dirty="0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лн.рублей</a:t>
            </a:r>
            <a:r>
              <a:rPr lang="ru-RU" sz="1200" b="1" dirty="0" smtClean="0">
                <a:solidFill>
                  <a:srgbClr val="003366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r>
              <a:rPr lang="ru-RU" sz="1200" b="1" dirty="0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Прочие доходы – 105,2 </a:t>
            </a:r>
            <a:r>
              <a:rPr lang="ru-RU" sz="1200" b="1" dirty="0" err="1" smtClean="0">
                <a:solidFill>
                  <a:srgbClr val="003366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млн.рублей</a:t>
            </a:r>
            <a:endParaRPr lang="ru-RU" sz="1200" b="1" dirty="0">
              <a:solidFill>
                <a:srgbClr val="003366"/>
              </a:solidFill>
              <a:effectLst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80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6632"/>
            <a:ext cx="6408712" cy="64633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поступления собственных доходов в бюджет муниципального образования Крымский район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97171"/>
              </p:ext>
            </p:extLst>
          </p:nvPr>
        </p:nvGraphicFramePr>
        <p:xfrm>
          <a:off x="539552" y="1185312"/>
          <a:ext cx="8064896" cy="4238208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4752528"/>
                <a:gridCol w="1080120"/>
                <a:gridCol w="1080120"/>
                <a:gridCol w="1152128"/>
              </a:tblGrid>
              <a:tr h="5875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к плану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 собственных доходов,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том числе: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1 584,4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1 630,6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102,9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прибыль организаций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34,0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104,9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834,1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861,2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103,2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уплаты акцизов на нефтепродукты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1,01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101,0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337,8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345,7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102,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0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Единый налог на вмененный доход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103,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Налог, применяемый в связи с применением патентной системы налогообложения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46,5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46,9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0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имущество организаций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15,8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103,9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25,4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26,6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1,6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4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332656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поступления собственных доходов в бюджет муниципального образования Крымский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94756"/>
              </p:ext>
            </p:extLst>
          </p:nvPr>
        </p:nvGraphicFramePr>
        <p:xfrm>
          <a:off x="251520" y="1052736"/>
          <a:ext cx="8496943" cy="412733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4617904"/>
                <a:gridCol w="1200655"/>
                <a:gridCol w="1200655"/>
                <a:gridCol w="1477729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2024год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к плану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Арендная плата за земельные участки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165,8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169,6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102,3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 за земли после разграничения государственной собственности 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3,3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106,5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имущества, находящегося в муниципальной собственности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0,06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0,06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имущества, составляющего государственную (муниципальную) казну (за исключением земельных участков)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1,2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1,3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108,3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2,2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2,3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104,5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21,4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21,7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101,4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6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4249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в связи с применением упрощенной системы налогообложения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поступило 345 687,2 тыс. руб. или 102,4 % к бюджетному назначению. Темп роста к уровню 2023 года 139,5 %, дополнительно к уровню прошлого года поступило   97 915,9 тыс. руб. Крупные плательщики УСН: Закрытое Акционерное Общество «АББА», ПК "Крымское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Райпо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ООО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Кубаньмонтаж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ООО «Шато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Шуго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ООО «ТДС», Помазан И.А., Шакиров Ш.Т.,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Ишоев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И.С., Беляков С.А., Косарев В.И., Зыкова О.В.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 на вмененный доход 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поступило 227,4 тыс. руб. или 103,4 % к бюджетному назначению, поступает недоимка прошлых лет.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сельскохозяйственный налог – фактически поступило 31 141,3 тыс. руб. или 103,8 % к бюджетному назначению, темп роста к уровню прошлого года составляет 106,1 %. Дополнительно к уровню прошлого года поступило 1 791,3 тыс. руб. Основной плательщик ООО «Южные земли».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Налог, взимаемый в связи с применением патентной системы налогообложения, зачисляемый в бюджеты муниципальных районов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фактически за 2024 год поступило 46 940 тыс. руб. Темп роста к уровню прошлого года составляет 259 %, дополнительно поступило 28 818 тыс. руб. </a:t>
            </a:r>
          </a:p>
          <a:p>
            <a:pPr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7358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332656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поступления собственных доходов в бюджет муниципального образования Крымский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</a:p>
          <a:p>
            <a:pPr algn="ctr"/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39509"/>
              </p:ext>
            </p:extLst>
          </p:nvPr>
        </p:nvGraphicFramePr>
        <p:xfrm>
          <a:off x="251520" y="1350714"/>
          <a:ext cx="8496943" cy="2947155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4617904"/>
                <a:gridCol w="1200655"/>
                <a:gridCol w="1200655"/>
                <a:gridCol w="1477729"/>
              </a:tblGrid>
              <a:tr h="9029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к плану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543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-4,5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-4,5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28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оказания платных услуг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3,3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103,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5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компенсации затрат государства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105,0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28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реализации имущества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61,0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62,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102,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28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4,7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28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-0,02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28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Невыясненные поступления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0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440160"/>
          </a:xfrm>
        </p:spPr>
        <p:txBody>
          <a:bodyPr/>
          <a:lstStyle/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116632"/>
            <a:ext cx="8229600" cy="905272"/>
          </a:xfrm>
        </p:spPr>
        <p:txBody>
          <a:bodyPr anchor="t" anchorCtr="1">
            <a:normAutofit fontScale="90000"/>
          </a:bodyPr>
          <a:lstStyle/>
          <a:p>
            <a:pPr marL="182880" indent="0" algn="ctr">
              <a:buNone/>
            </a:pP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7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</a:t>
            </a:r>
            <a:br>
              <a:rPr lang="ru-RU" sz="27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592619" y="3933056"/>
            <a:ext cx="8229600" cy="7200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769004"/>
              </p:ext>
            </p:extLst>
          </p:nvPr>
        </p:nvGraphicFramePr>
        <p:xfrm>
          <a:off x="467544" y="2060848"/>
          <a:ext cx="8208911" cy="4231406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629203"/>
                <a:gridCol w="1728192"/>
                <a:gridCol w="1555372"/>
                <a:gridCol w="1296144"/>
              </a:tblGrid>
              <a:tr h="87172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202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в 202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120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3 093,6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97,6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36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Дотации бюджетам муниципальных образований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274,1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74,1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36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Субсидии бюджетам муниципальных образований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64,6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493,9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87,5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36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Субвенции бюджетам муниципальных образований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2 153,5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2 146,6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99,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1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Иные межбюджетные трансферты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179,6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179,6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905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бюджетов муниципальных районов от возврата организациями остатков субсидий прошлых лет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1,9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9,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873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Возврат остатков субсидий, субвенций и иных межбюджетных трансфертов прошлых лет из бюджетов муниципальных районов</a:t>
                      </a: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3,7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2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440160"/>
          </a:xfrm>
        </p:spPr>
        <p:txBody>
          <a:bodyPr/>
          <a:lstStyle/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2030" y="116632"/>
            <a:ext cx="8229600" cy="905272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br>
              <a:rPr lang="ru-RU" sz="27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592619" y="3933056"/>
            <a:ext cx="8229600" cy="72008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54746"/>
              </p:ext>
            </p:extLst>
          </p:nvPr>
        </p:nvGraphicFramePr>
        <p:xfrm>
          <a:off x="592617" y="1412776"/>
          <a:ext cx="8229601" cy="4335115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275" endPos="40000" dist="101600" dir="5400000" sy="-100000" algn="bl" rotWithShape="0"/>
                </a:effectLst>
                <a:tableStyleId>{00A15C55-8517-42AA-B614-E9B94910E393}</a:tableStyleId>
              </a:tblPr>
              <a:tblGrid>
                <a:gridCol w="3763359"/>
                <a:gridCol w="1440160"/>
                <a:gridCol w="1584176"/>
                <a:gridCol w="1441906"/>
              </a:tblGrid>
              <a:tr h="9012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на 202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в 202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плановому назначению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6691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финансирования  дефицита бюджетов: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069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Привлечение кредитов из других бюджетов бюджетной системы Российской Федерации бюджетами муниципальных районов в валюте Российской Федерации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069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Погашение бюджетами муниципальных районов кредитов из других бюджетов бюджетной системы Российской Федерации в валюте Российской Федерации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339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остатков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-35,3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36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прочих остатков денежных средств бюджетов муниципальных районов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-4 877,1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-5 060,1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106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Уменьшение прочих остатков денежных средств бюджетов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4 906,9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5 024,8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79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698839"/>
              </p:ext>
            </p:extLst>
          </p:nvPr>
        </p:nvGraphicFramePr>
        <p:xfrm>
          <a:off x="251520" y="908720"/>
          <a:ext cx="8784975" cy="533016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5658121"/>
                <a:gridCol w="1116734"/>
                <a:gridCol w="1116734"/>
                <a:gridCol w="893386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тыс.рублей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к плану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659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расходов, в том числе: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4 895,8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4 800,5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98,1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183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409,1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398,3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97,4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7944"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57,5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57,2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99,6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982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38,5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38,1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98,9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177,1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175,8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99,3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7392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3 379,3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3 303,5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97,8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9069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Культура, кинематография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98,8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92,5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99,7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545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44,8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42,7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95,4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5222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293,0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289,0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98,6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969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350,3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349,9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3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Средства массовой информации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6,6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43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43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 бюджетам муниципальных образований общего характера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46,7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46,7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332656"/>
            <a:ext cx="77048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в разрезе направлений расходов</a:t>
            </a:r>
          </a:p>
        </p:txBody>
      </p:sp>
    </p:spTree>
    <p:extLst>
      <p:ext uri="{BB962C8B-B14F-4D97-AF65-F5344CB8AC3E}">
        <p14:creationId xmlns:p14="http://schemas.microsoft.com/office/powerpoint/2010/main" val="285553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местного бюджета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02943737"/>
              </p:ext>
            </p:extLst>
          </p:nvPr>
        </p:nvGraphicFramePr>
        <p:xfrm>
          <a:off x="1691680" y="1340768"/>
          <a:ext cx="727280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50167781"/>
              </p:ext>
            </p:extLst>
          </p:nvPr>
        </p:nvGraphicFramePr>
        <p:xfrm>
          <a:off x="539552" y="1340768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27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доходной части бюджета муниципального образования Крымский район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44045634"/>
              </p:ext>
            </p:extLst>
          </p:nvPr>
        </p:nvGraphicFramePr>
        <p:xfrm>
          <a:off x="1691680" y="1340768"/>
          <a:ext cx="727280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32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Структура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расходов районного бюджета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47007921"/>
              </p:ext>
            </p:extLst>
          </p:nvPr>
        </p:nvGraphicFramePr>
        <p:xfrm>
          <a:off x="3923928" y="620687"/>
          <a:ext cx="5112568" cy="466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42891166"/>
              </p:ext>
            </p:extLst>
          </p:nvPr>
        </p:nvGraphicFramePr>
        <p:xfrm>
          <a:off x="1043608" y="692696"/>
          <a:ext cx="784887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58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  <a:t/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79911314"/>
              </p:ext>
            </p:extLst>
          </p:nvPr>
        </p:nvGraphicFramePr>
        <p:xfrm>
          <a:off x="611561" y="1145645"/>
          <a:ext cx="3024336" cy="3562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200"/>
                <a:gridCol w="1224136"/>
              </a:tblGrid>
              <a:tr h="5838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 НА ОБРАЗОВАНИЕ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ru-RU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84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3 303,5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83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1 095,0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83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1 786,4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83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183,0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18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 и оздоровление детей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18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  <a:endParaRPr lang="ru-RU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231,1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52495305"/>
              </p:ext>
            </p:extLst>
          </p:nvPr>
        </p:nvGraphicFramePr>
        <p:xfrm>
          <a:off x="3923928" y="620687"/>
          <a:ext cx="5112568" cy="466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27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-993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КУЛЬТУРА и кинематография</a:t>
            </a:r>
            <a:r>
              <a:rPr lang="ru-RU" sz="27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59968051"/>
              </p:ext>
            </p:extLst>
          </p:nvPr>
        </p:nvGraphicFramePr>
        <p:xfrm>
          <a:off x="611560" y="1556791"/>
          <a:ext cx="2592288" cy="30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5373"/>
                <a:gridCol w="1036915"/>
              </a:tblGrid>
              <a:tr h="90252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 НА КУЛЬТУРУ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ru-RU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7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49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82,6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02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26548888"/>
              </p:ext>
            </p:extLst>
          </p:nvPr>
        </p:nvGraphicFramePr>
        <p:xfrm>
          <a:off x="3035605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21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ФИЗИЧЕСКАЯ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</a:rPr>
              <a:t>КУЛЬТУРА И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СПОРТ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35535444"/>
              </p:ext>
            </p:extLst>
          </p:nvPr>
        </p:nvGraphicFramePr>
        <p:xfrm>
          <a:off x="539552" y="1484785"/>
          <a:ext cx="2952328" cy="3174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7067"/>
                <a:gridCol w="1425261"/>
              </a:tblGrid>
              <a:tr h="68605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БЮДЖЕТА НА ФИЗИЧЕСКУЮ КУЛЬТУРУ И СПОРТ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(млн. рублей)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en-US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349,9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99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 высших достижений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233,0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60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физической культуры и спорта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42735198"/>
              </p:ext>
            </p:extLst>
          </p:nvPr>
        </p:nvGraphicFramePr>
        <p:xfrm>
          <a:off x="3707904" y="908720"/>
          <a:ext cx="543609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316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5845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темп роста связан с переносом срока уплаты налога с 31 декабря 2023 года на 9 января 2024 года (14 января 2024 года поступило 30 млн. 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организаций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фактически поступило 15 858,3 тыс. руб. или 104,2 % к бюджетному назначению. Темп роста к уровню прошлого года составляет 107,5 %, дополнительно поступило к 2023 году 1 107,5 тыс. руб. Причиной роста поступлений является постановка на учет, в качестве основных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34 объектов среднегодовой стоимостью 2442 194 тыс. рублей (новая насосная станция пожаротушения, насосная станция сырой воды, административный корпус и другие помещения и сооружения) ООО «Внешнеэкономическое объединение «Технопромэкспорт» - предприятие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учавствовало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строительстве инвестиционного проекта- «Строительство «Ударная-ТЭС» в Киевском сельском поселении Крымского района». 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Госпошлина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поступило за 2024 год 26 604,9 тыс. руб., что составляет 104,8 % к бюджетному назначению и 222,1 % к уровню 2023 года. Поступает, в основном,  государственная пошлина по делам, рассматриваемым в судах общей юрисдикции мировыми судьями. 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299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муниципального долга муниципального образования Крымский район</a:t>
            </a:r>
            <a:b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90532223"/>
              </p:ext>
            </p:extLst>
          </p:nvPr>
        </p:nvGraphicFramePr>
        <p:xfrm>
          <a:off x="467544" y="1340768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42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на обслуживание муниципального долга 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8281871"/>
              </p:ext>
            </p:extLst>
          </p:nvPr>
        </p:nvGraphicFramePr>
        <p:xfrm>
          <a:off x="1143000" y="1196752"/>
          <a:ext cx="64008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3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образования Крымский район</a:t>
            </a:r>
            <a:br>
              <a:rPr lang="ru-RU" sz="2000" dirty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97146189"/>
              </p:ext>
            </p:extLst>
          </p:nvPr>
        </p:nvGraphicFramePr>
        <p:xfrm>
          <a:off x="1" y="908720"/>
          <a:ext cx="9143999" cy="7557737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491740"/>
                <a:gridCol w="5441058"/>
                <a:gridCol w="1057983"/>
                <a:gridCol w="1057983"/>
                <a:gridCol w="1095235"/>
              </a:tblGrid>
              <a:tr h="593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+/-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2023/2024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2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Всего, в том числе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3 391,1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4 084,9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+693,8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образования»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2 806,0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3 236,2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+604,8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«Доступная среда»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+0,3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«Дети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Крымского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103,3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133,2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+29,9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06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«Комплексное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устойчивое развитие Крымского района в сфере строительства, архитектуры и дорожного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хозяйства»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88,0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+49,2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8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«Повышение безопасности дорожного движения на территории муниципального образования Крымский район»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8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«Капитальный ремонт и ремонт автомобильных дорог муниципального значения»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«Обеспечение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безопасности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населения»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73,4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78,1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+4,7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141,8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+59,4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физической культуры и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спорта»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151,4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270,7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+119,3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40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«Экономическое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и инновационная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+0,2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«Молодежь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Крымского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«Муниципальная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 и развитие гражданского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общества»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27,7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+7,4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«Казачество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Крымского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+0,5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«Формирование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условий для духовно-нравственного развития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граждан»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+0,1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07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«Информационное обеспечение и информирование граждан о деятельности органов местного самоуправления муниципального образования Крымский район» 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+3,2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8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«Информатизация муниципального образования Крымский район»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4,9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-0,1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3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сельского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хозяйства»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-5,9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46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</a:t>
                      </a: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топливно-энергетического </a:t>
                      </a: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комплекса»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-0,6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30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«Противодействие коррупции»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4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«Управление муниципальными финансами»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-8,4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4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«Укрепление общественного здоровья»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+0,2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14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«Проведение мероприятий по рекультивации земельных участков - свалки твердых бытовых (коммунальных)  отходов на открытой местности, граничащей с ЛПДС "Крымская" на 2024-2026 годы»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642" marR="52642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+4,0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9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10" y="260648"/>
            <a:ext cx="8229600" cy="20742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Контактная информация</a:t>
            </a:r>
            <a:endParaRPr lang="ru-RU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88073"/>
              </p:ext>
            </p:extLst>
          </p:nvPr>
        </p:nvGraphicFramePr>
        <p:xfrm>
          <a:off x="251521" y="1093386"/>
          <a:ext cx="8784975" cy="528794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808311"/>
                <a:gridCol w="3096344"/>
                <a:gridCol w="2880320"/>
              </a:tblGrid>
              <a:tr h="1269106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Финансовое управление администрации</a:t>
                      </a:r>
                      <a:br>
                        <a:rPr lang="ru-RU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муниципального образования Крымский район</a:t>
                      </a:r>
                      <a: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7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Почтовый адрес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г.Крымск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ул. </a:t>
                      </a:r>
                      <a:r>
                        <a:rPr lang="ru-RU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К.Либнехта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д.35 Краснодарский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край, 353380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4031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Адрес электронной</a:t>
                      </a:r>
                      <a:r>
                        <a:rPr lang="ru-RU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почты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  <a:hlinkClick r:id="rId2"/>
                        </a:rPr>
                        <a:t>Fu_krymsk@mail.ru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4031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Начальник управления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Макарян</a:t>
                      </a:r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Галина Ивановна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Тел. (886131) 2-11-50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Факс (886131) 2-11-50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05758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График работы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Понедельник-пятница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Суббота, воскресенье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8.00- 12.00  13.00-17.00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Выходной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23035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Прием граждан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Вторник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9.00-12.00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78810" y="9087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95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188640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муниципальным районам – поступило 1 597  тыс. руб., что составляет 100,1 % к бюджетным назначениям. Основной плательщик АО «НЭСК» который заплатил в 2024 году 1 597 тыс. руб., а в 2023 году 85 тыс. руб.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Арендная плата за землю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поступило 175 194,4  тыс. руб. или 102,4 % к бюджетному назначению и 130,1 % к уровню прошлого года, дополнительно поступило 40 503,2 тыс. руб.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муниципального имущества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за 2024 год поступило 23 038,9 тыс. руб., что составляет 101,5 % к бюджетному назначению и 863,1 % к уровню прошлого года, дополнительно  к уровню 2023 года поступило  20 369,5 тыс. руб. Такой темп роста от прочих поступлений от использования имущества (задатка в счет цены права на заключение договора о комплексном развитии территории от ООО «Крымск-Сити»).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за негативное воздействие на окружающую среду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 результатам 2024 года фактическое поступление в бюджет района по этому доходному источнику составляет минус 4484,2 тыс. руб. такое поступление связано со снижением платежей от основного налогоплательщика ООО «РН-«Краснодарнефтегаз». </a:t>
            </a:r>
          </a:p>
        </p:txBody>
      </p:sp>
    </p:spTree>
    <p:extLst>
      <p:ext uri="{BB962C8B-B14F-4D97-AF65-F5344CB8AC3E}">
        <p14:creationId xmlns:p14="http://schemas.microsoft.com/office/powerpoint/2010/main" val="3248619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60648"/>
            <a:ext cx="828092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информации налогоплательщика, с 2016 года изменилось законодательство и  ООО «РН-«Краснодарнефтегаз» вышло в суды на возврат авансовых платежей за 2019-2021 годы (всего в консолидированный бюджет снижение платежей по этому налогоплательщику составляет минус 11 млн. руб.)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оказания платных услуг и компенсации затрат государства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 2024 год поступило 5 347,8 тыс. руб., что составляет 104 % к бюджетному назначению и 110 % к уровню прошлого года. Дополнительно поступило 485,5 тыс. руб. Такой  темп роста  сложился, в основном, за счет компенсации затрат государства, которые поступили в сумме 2053 тыс. руб., увеличением поступления платных услуг за выдачу сведений из информационной системы организации градостроительной деятельности и возмещению в доход бюджета по актам проверок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нематериальных активов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 2024 год поступило 62 440,5 тыс. руб., что составляет 102,4 % к плановым назначениям и 146,7 % к уровню прошлого года. Дополнительно поступило к уровню 2023 года 19 880,4 тыс. руб. за  счёт поступлений от продажи земельных участков.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7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8"/>
            <a:ext cx="82809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поступило за 2024 год  4 727 тыс. руб. что составляет  100 % к бюджетному назначению и 78,2 % к уровню прошлого года. 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допоступило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уровню 2023 года 1 321,5 тыс. руб. Такое неисполнение связано со снижением платежей по искам о возмещении вреда, причиненного окружающей среде, а также платежей уплачиваемых при добровольном возмещении вреда, причиненного окружающей среде (за исключением вреда, причиненного окружающей среде на особо охраняемых природных территориях), подлежащие зачислению в бюджет муниципального образования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бюджету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плановые назначения на 01.01.2024 года составили 274 061,8 тыс. руб. В бюджет муниципального образования Крымского района сумма дотация поступила в полном объеме.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бюджетам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плановые назначения на 01.01.2024 года составили 564 560,6 тыс. руб. В бюджет муниципального образования Крымский район субсидии поступили в сумме 493 925,4 тыс. руб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бюджетам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плановые назначения на 01.01.2024 года составили 2 153 506,0 тыс. руб. В бюджет муниципального образования Крымский район субвенции поступили в сумме 2 146 637,8 тыс. руб.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68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40804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бюджетам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 назначения на 01.01.2024 года составили 179 621,4 тыс. руб. В бюджет муниципального образования Крымский район в сумме 179 620,9 тыс. руб.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муниципального образования Крымского района не поступили следующие безвозмездные поступления: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0,8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осуществление государственного жилищного надзора и лицензионного контроля (отсутствует специалист);</a:t>
            </a:r>
          </a:p>
          <a:p>
            <a:pPr marL="285750" indent="-285750" algn="just">
              <a:buFontTx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выплата ежемесячных денежных средств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детей, оставшихся без попечения родителей (средства поступили по потребности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строительство зданий, включая проектно-изыскательские работы, для размещения фельдшерско-акушерских пунктов, фельдшерских пунктов, врачебных амбулаторий и офисов врача общей практики, а также строительство иных объектов здравоохранения (экономия при закупках);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реализация мероприятий по владению имуществом, находящимся в муниципальной собственности (рекультивация земельных участков, находящихся в муниципальной собственности и не предоставленных гражданам или юридическим лицам) (экономия при закупках) (экономия при закупках);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22,9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ПСД общеобразовательная школа на 550 мест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614169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7659</TotalTime>
  <Words>3784</Words>
  <Application>Microsoft Office PowerPoint</Application>
  <PresentationFormat>Экран (4:3)</PresentationFormat>
  <Paragraphs>932</Paragraphs>
  <Slides>53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Воздушный поток</vt:lpstr>
      <vt:lpstr>БЮДЖЕТ ДЛЯ ГРАЖДАН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этапы бюджетного процесса</vt:lpstr>
      <vt:lpstr>Основные параметры исполнения бюджета</vt:lpstr>
      <vt:lpstr>Структура налоговых и неналоговых доходов бюджета муниципального образования Крымский район</vt:lpstr>
      <vt:lpstr>Презентация PowerPoint</vt:lpstr>
      <vt:lpstr>Презентация PowerPoint</vt:lpstr>
      <vt:lpstr>Презентация PowerPoint</vt:lpstr>
      <vt:lpstr> БЕЗВОЗМЕЗДНЫЕ ПОСТУПЛЕНИЯ ОТ ДРУГИХ БЮДЖЕТОВ БЮДЖЕТНОЙ СИСТЕМЫ РОССИЙСКОЙ ФЕДЕРАЦИИ  </vt:lpstr>
      <vt:lpstr>ИСТОЧНИКИ ФИНАНСИРОВАНИЯ ДЕФИЦИТА БЮДЖЕТА   </vt:lpstr>
      <vt:lpstr>Презентация PowerPoint</vt:lpstr>
      <vt:lpstr>Динамика налоговых и неналоговых доходов местного бюджета  </vt:lpstr>
      <vt:lpstr>Структура доходной части бюджета муниципального образования Крымский район </vt:lpstr>
      <vt:lpstr> Структура расходов районного бюджета</vt:lpstr>
      <vt:lpstr>ОБРАЗОВАНИЕ </vt:lpstr>
      <vt:lpstr> КУЛЬТУРА и кинематография </vt:lpstr>
      <vt:lpstr> ФИЗИЧЕСКАЯ КУЛЬТУРА И СПОРТ</vt:lpstr>
      <vt:lpstr>Динамика муниципального долга муниципального образования Крымский район </vt:lpstr>
      <vt:lpstr>Расходы на обслуживание муниципального долга </vt:lpstr>
      <vt:lpstr>МУНИЦИПАЛЬНЫЕ ПРОГРАММЫ муниципального образования Крымский район </vt:lpstr>
      <vt:lpstr>Контактная информация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Сергей</dc:creator>
  <cp:lastModifiedBy>Сченстная</cp:lastModifiedBy>
  <cp:revision>413</cp:revision>
  <cp:lastPrinted>2025-06-30T13:07:27Z</cp:lastPrinted>
  <dcterms:created xsi:type="dcterms:W3CDTF">2015-09-28T06:07:41Z</dcterms:created>
  <dcterms:modified xsi:type="dcterms:W3CDTF">2025-07-01T12:30:05Z</dcterms:modified>
</cp:coreProperties>
</file>