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17" r:id="rId1"/>
  </p:sldMasterIdLst>
  <p:notesMasterIdLst>
    <p:notesMasterId r:id="rId27"/>
  </p:notesMasterIdLst>
  <p:sldIdLst>
    <p:sldId id="311" r:id="rId2"/>
    <p:sldId id="271" r:id="rId3"/>
    <p:sldId id="290" r:id="rId4"/>
    <p:sldId id="312" r:id="rId5"/>
    <p:sldId id="335" r:id="rId6"/>
    <p:sldId id="336" r:id="rId7"/>
    <p:sldId id="319" r:id="rId8"/>
    <p:sldId id="259" r:id="rId9"/>
    <p:sldId id="260" r:id="rId10"/>
    <p:sldId id="329" r:id="rId11"/>
    <p:sldId id="330" r:id="rId12"/>
    <p:sldId id="261" r:id="rId13"/>
    <p:sldId id="272" r:id="rId14"/>
    <p:sldId id="323" r:id="rId15"/>
    <p:sldId id="322" r:id="rId16"/>
    <p:sldId id="276" r:id="rId17"/>
    <p:sldId id="331" r:id="rId18"/>
    <p:sldId id="332" r:id="rId19"/>
    <p:sldId id="324" r:id="rId20"/>
    <p:sldId id="267" r:id="rId21"/>
    <p:sldId id="325" r:id="rId22"/>
    <p:sldId id="288" r:id="rId23"/>
    <p:sldId id="333" r:id="rId24"/>
    <p:sldId id="334" r:id="rId25"/>
    <p:sldId id="270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F4"/>
    <a:srgbClr val="6666FF"/>
    <a:srgbClr val="7B13F9"/>
    <a:srgbClr val="993366"/>
    <a:srgbClr val="EC2095"/>
    <a:srgbClr val="FD5F5F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771" autoAdjust="0"/>
  </p:normalViewPr>
  <p:slideViewPr>
    <p:cSldViewPr>
      <p:cViewPr>
        <p:scale>
          <a:sx n="75" d="100"/>
          <a:sy n="75" d="100"/>
        </p:scale>
        <p:origin x="-266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image" Target="../media/image14.jpeg"/><Relationship Id="rId1" Type="http://schemas.openxmlformats.org/officeDocument/2006/relationships/image" Target="../media/image10.jpg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5.jp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1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image" Target="../media/image5.jpg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2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image" Target="../media/image7.jpg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4992130339503E-2"/>
          <c:y val="4.6194218084325472E-2"/>
          <c:w val="0.67487841359716705"/>
          <c:h val="0.854278239315816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1609</c:v>
                </c:pt>
                <c:pt idx="1">
                  <c:v>1636</c:v>
                </c:pt>
                <c:pt idx="2">
                  <c:v>2857.8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6F-4021-82DB-1D4EAE9BF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3093.7</c:v>
                </c:pt>
                <c:pt idx="1">
                  <c:v>1671.1</c:v>
                </c:pt>
                <c:pt idx="2">
                  <c:v>2808.9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3.6548959524221054E-7"/>
                  <c:y val="3.9680072799707622E-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6F-4021-82DB-1D4EAE9BF14E}"/>
                </c:ext>
              </c:extLst>
            </c:dLbl>
            <c:dLbl>
              <c:idx val="1"/>
              <c:layout>
                <c:manualLayout>
                  <c:x val="-1.827447976211062E-7"/>
                  <c:y val="-2.939202192456286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6F-4021-82DB-1D4EAE9BF14E}"/>
                </c:ext>
              </c:extLst>
            </c:dLbl>
            <c:dLbl>
              <c:idx val="2"/>
              <c:layout>
                <c:manualLayout>
                  <c:x val="4.254858885451915E-17"/>
                  <c:y val="-4.19924290421100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6F-4021-82DB-1D4EAE9BF14E}"/>
                </c:ext>
              </c:extLst>
            </c:dLbl>
            <c:dLbl>
              <c:idx val="3"/>
              <c:layout>
                <c:manualLayout>
                  <c:x val="-2.4577570586492622E-3"/>
                  <c:y val="-4.199474371302313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6F-4021-82DB-1D4EAE9BF14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6F-4021-82DB-1D4EAE9BF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6F-4021-82DB-1D4EAE9B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82"/>
        <c:shape val="box"/>
        <c:axId val="32478336"/>
        <c:axId val="32479872"/>
        <c:axId val="0"/>
      </c:bar3DChart>
      <c:catAx>
        <c:axId val="3247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32479872"/>
        <c:crosses val="autoZero"/>
        <c:auto val="1"/>
        <c:lblAlgn val="ctr"/>
        <c:lblOffset val="100"/>
        <c:noMultiLvlLbl val="0"/>
      </c:catAx>
      <c:valAx>
        <c:axId val="32479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47833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895"/>
          <c:w val="0.28571428571428614"/>
          <c:h val="0.59507042253521192"/>
        </c:manualLayout>
      </c:layout>
      <c:overlay val="0"/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69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52844566011048"/>
          <c:y val="2.3757613065389555E-2"/>
          <c:w val="0.75247155433989055"/>
          <c:h val="0.754525609244429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1589.6</c:v>
                </c:pt>
                <c:pt idx="1">
                  <c:v>1804.4</c:v>
                </c:pt>
                <c:pt idx="2">
                  <c:v>1599.8</c:v>
                </c:pt>
                <c:pt idx="3">
                  <c:v>1700.6</c:v>
                </c:pt>
                <c:pt idx="4">
                  <c:v>1739.3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E-4A97-BCF0-261075113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914.2</c:v>
                </c:pt>
                <c:pt idx="1">
                  <c:v>1051.3</c:v>
                </c:pt>
                <c:pt idx="2">
                  <c:v>953.3</c:v>
                </c:pt>
                <c:pt idx="3">
                  <c:v>1031.2</c:v>
                </c:pt>
                <c:pt idx="4">
                  <c:v>1115.5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1E-4A97-BCF0-2610751130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7.7156248085197165E-2"/>
                  <c:y val="-2.6460856915057639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E-4A97-BCF0-261075113070}"/>
                </c:ext>
              </c:extLst>
            </c:dLbl>
            <c:dLbl>
              <c:idx val="1"/>
              <c:layout>
                <c:manualLayout>
                  <c:x val="7.9360712316202994E-2"/>
                  <c:y val="-2.3520761702273449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E-4A97-BCF0-261075113070}"/>
                </c:ext>
              </c:extLst>
            </c:dLbl>
            <c:dLbl>
              <c:idx val="2"/>
              <c:layout>
                <c:manualLayout>
                  <c:x val="7.9360712316202994E-2"/>
                  <c:y val="-1.4700476063920921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E-4A97-BCF0-261075113070}"/>
                </c:ext>
              </c:extLst>
            </c:dLbl>
            <c:dLbl>
              <c:idx val="3"/>
              <c:layout>
                <c:manualLayout>
                  <c:x val="7.9360712316202994E-2"/>
                  <c:y val="-8.8202856383525468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E-4A97-BCF0-261075113070}"/>
                </c:ext>
              </c:extLst>
            </c:dLbl>
            <c:dLbl>
              <c:idx val="4"/>
              <c:layout>
                <c:manualLayout>
                  <c:x val="6.4730244567540923E-2"/>
                  <c:y val="-2.9749079978755796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1E-4A97-BCF0-261075113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7.3</c:v>
                </c:pt>
                <c:pt idx="1">
                  <c:v>8.3000000000000007</c:v>
                </c:pt>
                <c:pt idx="2">
                  <c:v>10.1</c:v>
                </c:pt>
                <c:pt idx="3">
                  <c:v>9.4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21E-4A97-BCF0-2610751130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8875424854406668E-3"/>
                  <c:y val="2.7890182491824385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1E-4A97-BCF0-261075113070}"/>
                </c:ext>
              </c:extLst>
            </c:dLbl>
            <c:dLbl>
              <c:idx val="1"/>
              <c:layout>
                <c:manualLayout>
                  <c:x val="5.2039864374287684E-3"/>
                  <c:y val="-2.2521168669004362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E-4A97-BCF0-261075113070}"/>
                </c:ext>
              </c:extLst>
            </c:dLbl>
            <c:dLbl>
              <c:idx val="2"/>
              <c:layout>
                <c:manualLayout>
                  <c:x val="5.6360092205822833E-3"/>
                  <c:y val="-3.6361045236628052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1E-4A97-BCF0-261075113070}"/>
                </c:ext>
              </c:extLst>
            </c:dLbl>
            <c:dLbl>
              <c:idx val="3"/>
              <c:layout>
                <c:manualLayout>
                  <c:x val="8.3500083460401366E-3"/>
                  <c:y val="-4.9268329558174338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1E-4A97-BCF0-261075113070}"/>
                </c:ext>
              </c:extLst>
            </c:dLbl>
            <c:dLbl>
              <c:idx val="4"/>
              <c:layout>
                <c:manualLayout>
                  <c:x val="-1.7613728877606089E-3"/>
                  <c:y val="2.1093595087935131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1E-4A97-BCF0-261075113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5"/>
                <c:pt idx="0">
                  <c:v>259.2</c:v>
                </c:pt>
                <c:pt idx="1">
                  <c:v>233.1</c:v>
                </c:pt>
                <c:pt idx="2">
                  <c:v>217.7</c:v>
                </c:pt>
                <c:pt idx="3">
                  <c:v>149</c:v>
                </c:pt>
                <c:pt idx="4">
                  <c:v>157.69999999999999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21E-4A97-BCF0-2610751130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027429286510924E-3"/>
                  <c:y val="-4.3375620578760557E-2"/>
                </c:manualLayout>
              </c:layout>
              <c:spPr/>
              <c:txPr>
                <a:bodyPr/>
                <a:lstStyle/>
                <a:p>
                  <a:pPr>
                    <a:defRPr sz="119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1E-4A97-BCF0-261075113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21E-4A97-BCF0-2610751130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Лист1!$G$2:$G$6</c:f>
              <c:numCache>
                <c:formatCode>0.0</c:formatCode>
                <c:ptCount val="5"/>
                <c:pt idx="0">
                  <c:v>165.2</c:v>
                </c:pt>
                <c:pt idx="1">
                  <c:v>176.8</c:v>
                </c:pt>
                <c:pt idx="2">
                  <c:v>142.69999999999999</c:v>
                </c:pt>
                <c:pt idx="3">
                  <c:v>212.4</c:v>
                </c:pt>
                <c:pt idx="4">
                  <c:v>166.1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21E-4A97-BCF0-2610751130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Профессиональная подготовка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027429286510924E-3"/>
                  <c:y val="-4.336826394676711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1E-4A97-BCF0-261075113070}"/>
                </c:ext>
              </c:extLst>
            </c:dLbl>
            <c:dLbl>
              <c:idx val="1"/>
              <c:layout>
                <c:manualLayout>
                  <c:x val="8.1284286608137944E-3"/>
                  <c:y val="-4.336826394676711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21E-4A97-BCF0-261075113070}"/>
                </c:ext>
              </c:extLst>
            </c:dLbl>
            <c:dLbl>
              <c:idx val="2"/>
              <c:layout>
                <c:manualLayout>
                  <c:x val="9.7541143929766282E-3"/>
                  <c:y val="-6.071556952547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56857321627714E-3"/>
                  <c:y val="-5.782435192902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636657446767111E-2"/>
                  <c:y val="-5.782435192902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Лист1!$H$2:$H$6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21E-4A97-BCF0-261075113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986304"/>
        <c:axId val="167987840"/>
        <c:axId val="0"/>
      </c:bar3DChart>
      <c:catAx>
        <c:axId val="16798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987840"/>
        <c:crosses val="autoZero"/>
        <c:auto val="1"/>
        <c:lblAlgn val="ctr"/>
        <c:lblOffset val="100"/>
        <c:noMultiLvlLbl val="0"/>
      </c:catAx>
      <c:valAx>
        <c:axId val="1679878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986304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8.2467767046780494E-2"/>
          <c:y val="0.85352490029655381"/>
          <c:w val="0.90335951156720196"/>
          <c:h val="0.1464750024643646"/>
        </c:manualLayout>
      </c:layout>
      <c:overlay val="0"/>
      <c:txPr>
        <a:bodyPr/>
        <a:lstStyle/>
        <a:p>
          <a:pPr>
            <a:defRPr sz="107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77"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52844566011051"/>
          <c:y val="2.3757613065389555E-2"/>
          <c:w val="0.75247155433989077"/>
          <c:h val="0.75452560924442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культуры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62.9</c:v>
                </c:pt>
                <c:pt idx="1">
                  <c:v>76.5</c:v>
                </c:pt>
                <c:pt idx="2">
                  <c:v>84.9</c:v>
                </c:pt>
                <c:pt idx="3">
                  <c:v>77.400000000000006</c:v>
                </c:pt>
                <c:pt idx="4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E-4A97-BCF0-261075113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учреждения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glow rad="635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8.5</c:v>
                </c:pt>
                <c:pt idx="1">
                  <c:v>9</c:v>
                </c:pt>
                <c:pt idx="2">
                  <c:v>11.5</c:v>
                </c:pt>
                <c:pt idx="3">
                  <c:v>11.8</c:v>
                </c:pt>
                <c:pt idx="4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1E-4A97-BCF0-261075113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365440"/>
        <c:axId val="168367232"/>
        <c:axId val="0"/>
      </c:bar3DChart>
      <c:catAx>
        <c:axId val="16836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367232"/>
        <c:crosses val="autoZero"/>
        <c:auto val="1"/>
        <c:lblAlgn val="ctr"/>
        <c:lblOffset val="100"/>
        <c:noMultiLvlLbl val="0"/>
      </c:catAx>
      <c:valAx>
        <c:axId val="1683672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8365440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8.2467767046780494E-2"/>
          <c:y val="0.85352490029655381"/>
          <c:w val="0.84883398710362201"/>
          <c:h val="0.14647509970344624"/>
        </c:manualLayout>
      </c:layout>
      <c:overlay val="0"/>
      <c:txPr>
        <a:bodyPr/>
        <a:lstStyle/>
        <a:p>
          <a:pPr>
            <a:defRPr sz="107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77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31" b="0" dirty="0">
                <a:solidFill>
                  <a:srgbClr val="C00000"/>
                </a:solidFill>
              </a:rPr>
              <a:t>Структура расходов местного бюджета на образование в </a:t>
            </a:r>
            <a:endParaRPr lang="en-US" sz="1320" b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331" b="0" dirty="0" smtClean="0">
                <a:solidFill>
                  <a:srgbClr val="C00000"/>
                </a:solidFill>
              </a:rPr>
              <a:t>2020 </a:t>
            </a:r>
            <a:r>
              <a:rPr lang="ru-RU" sz="1331" b="0" dirty="0">
                <a:solidFill>
                  <a:srgbClr val="C00000"/>
                </a:solidFill>
              </a:rPr>
              <a:t>году</a:t>
            </a:r>
          </a:p>
        </c:rich>
      </c:tx>
      <c:layout>
        <c:manualLayout>
          <c:xMode val="edge"/>
          <c:yMode val="edge"/>
          <c:x val="0.12174048107000326"/>
          <c:y val="2.0459426042819051E-3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33744994015365E-2"/>
          <c:y val="0.23718927652106594"/>
          <c:w val="0.85776645855656064"/>
          <c:h val="0.6673600155538468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2">
          <a:noFill/>
        </a:ln>
      </c:spPr>
    </c:plotArea>
    <c:plotVisOnly val="1"/>
    <c:dispBlanksAs val="zero"/>
    <c:showDLblsOverMax val="0"/>
  </c:chart>
  <c:txPr>
    <a:bodyPr/>
    <a:lstStyle/>
    <a:p>
      <a:pPr>
        <a:defRPr sz="167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52844566011054"/>
          <c:y val="2.3757613065389555E-2"/>
          <c:w val="0.75247155433989099"/>
          <c:h val="0.754525609244429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glow rad="635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10.199999999999999</c:v>
                </c:pt>
                <c:pt idx="1">
                  <c:v>150.1</c:v>
                </c:pt>
                <c:pt idx="2">
                  <c:v>76.5</c:v>
                </c:pt>
                <c:pt idx="3">
                  <c:v>23.7</c:v>
                </c:pt>
                <c:pt idx="4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E-4A97-BCF0-261075113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Спортивные школы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glow rad="635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1.9413837627000751E-3"/>
                  <c:y val="-5.968472197151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352911387252543E-3"/>
                  <c:y val="-7.324943151049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56857321627714E-3"/>
                  <c:y val="-6.5110605787110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140.5</c:v>
                </c:pt>
                <c:pt idx="1">
                  <c:v>220</c:v>
                </c:pt>
                <c:pt idx="2">
                  <c:v>226.6</c:v>
                </c:pt>
                <c:pt idx="3">
                  <c:v>224.6</c:v>
                </c:pt>
                <c:pt idx="4">
                  <c:v>225.8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1E-4A97-BCF0-2610751130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798001251394E-2"/>
                  <c:y val="-5.4258838155925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56857321627714E-3"/>
                  <c:y val="-2.712941907796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70571964883141E-3"/>
                  <c:y val="-4.883295434033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82543053790483E-2"/>
                  <c:y val="-4.612001243253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770571964883141E-3"/>
                  <c:y val="-5.69717800637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5</c:v>
                </c:pt>
                <c:pt idx="1">
                  <c:v>5.6</c:v>
                </c:pt>
                <c:pt idx="2">
                  <c:v>6.4</c:v>
                </c:pt>
                <c:pt idx="3">
                  <c:v>6.7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765632"/>
        <c:axId val="179767168"/>
        <c:axId val="0"/>
      </c:bar3DChart>
      <c:catAx>
        <c:axId val="1797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87"/>
            </a:pPr>
            <a:endParaRPr lang="ru-RU"/>
          </a:p>
        </c:txPr>
        <c:crossAx val="179767168"/>
        <c:crosses val="autoZero"/>
        <c:auto val="1"/>
        <c:lblAlgn val="ctr"/>
        <c:lblOffset val="100"/>
        <c:noMultiLvlLbl val="0"/>
      </c:catAx>
      <c:valAx>
        <c:axId val="179767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9765632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8.2467767046780494E-2"/>
          <c:y val="0.85352490029655381"/>
          <c:w val="0.89373622007330189"/>
          <c:h val="0.14189562009414122"/>
        </c:manualLayout>
      </c:layout>
      <c:overlay val="0"/>
      <c:txPr>
        <a:bodyPr/>
        <a:lstStyle/>
        <a:p>
          <a:pPr>
            <a:defRPr sz="107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77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/>
          <a:lstStyle/>
          <a:p>
            <a:pPr>
              <a:defRPr/>
            </a:pPr>
            <a:r>
              <a:rPr lang="ru-RU" sz="1399" dirty="0" smtClean="0">
                <a:solidFill>
                  <a:srgbClr val="C00000"/>
                </a:solidFill>
              </a:rPr>
              <a:t>Обеспечение жилыми помещениями детей-сирот и детей, оставшихся без попечения родителей, и лиц</a:t>
            </a:r>
            <a:r>
              <a:rPr lang="ru-RU" sz="1399" baseline="0" dirty="0" smtClean="0">
                <a:solidFill>
                  <a:srgbClr val="C00000"/>
                </a:solidFill>
              </a:rPr>
              <a:t> из их числа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540037243947881"/>
          <c:y val="1.0950869947226759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68920671339845E-2"/>
          <c:y val="0.26218391919476253"/>
          <c:w val="0.87018089468534965"/>
          <c:h val="0.62398435243646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 бюджета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5.7989933485651356E-3"/>
                  <c:y val="-3.2239110225019831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E3-4327-A6D9-E31EB8C5798F}"/>
                </c:ext>
              </c:extLst>
            </c:dLbl>
            <c:dLbl>
              <c:idx val="1"/>
              <c:layout>
                <c:manualLayout>
                  <c:x val="-4.6009380600223167E-3"/>
                  <c:y val="-4.836415362731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461175811382713E-3"/>
                  <c:y val="-4.1561810463592475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E3-4327-A6D9-E31EB8C5798F}"/>
                </c:ext>
              </c:extLst>
            </c:dLbl>
            <c:dLbl>
              <c:idx val="3"/>
              <c:layout>
                <c:manualLayout>
                  <c:x val="-6.2299841080459654E-4"/>
                  <c:y val="-2.7337059396736148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E3-4327-A6D9-E31EB8C5798F}"/>
                </c:ext>
              </c:extLst>
            </c:dLbl>
            <c:dLbl>
              <c:idx val="4"/>
              <c:layout>
                <c:manualLayout>
                  <c:x val="-3.3788516251817432E-3"/>
                  <c:y val="-2.73370593967360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3-4327-A6D9-E31EB8C57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96.5</c:v>
                </c:pt>
                <c:pt idx="1">
                  <c:v>125.4</c:v>
                </c:pt>
                <c:pt idx="2">
                  <c:v>120.8</c:v>
                </c:pt>
                <c:pt idx="3">
                  <c:v>96.7</c:v>
                </c:pt>
                <c:pt idx="4">
                  <c:v>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E3-4327-A6D9-E31EB8C57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875840"/>
        <c:axId val="179877376"/>
        <c:axId val="0"/>
      </c:bar3DChart>
      <c:catAx>
        <c:axId val="1798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="1">
                <a:solidFill>
                  <a:schemeClr val="tx1"/>
                </a:solidFill>
              </a:defRPr>
            </a:pPr>
            <a:endParaRPr lang="ru-RU"/>
          </a:p>
        </c:txPr>
        <c:crossAx val="179877376"/>
        <c:crosses val="autoZero"/>
        <c:auto val="1"/>
        <c:lblAlgn val="ctr"/>
        <c:lblOffset val="100"/>
        <c:noMultiLvlLbl val="0"/>
      </c:catAx>
      <c:valAx>
        <c:axId val="179877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987584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7.249470911108187E-2"/>
          <c:y val="0.93603411513859358"/>
          <c:w val="0.84221743231816726"/>
          <c:h val="4.6908315565031715E-2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4013605442177096E-2"/>
                  <c:y val="-2.8060326608944906E-3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2-4C9B-B9C9-5A23746CB96A}"/>
                </c:ext>
              </c:extLst>
            </c:dLbl>
            <c:dLbl>
              <c:idx val="1"/>
              <c:layout>
                <c:manualLayout>
                  <c:x val="4.0816326530612533E-2"/>
                  <c:y val="-2.8060326608944906E-3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2-4C9B-B9C9-5A23746CB96A}"/>
                </c:ext>
              </c:extLst>
            </c:dLbl>
            <c:dLbl>
              <c:idx val="2"/>
              <c:layout>
                <c:manualLayout>
                  <c:x val="4.0816192618779792E-2"/>
                  <c:y val="-8.4180979826834704E-3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2-4C9B-B9C9-5A23746CB96A}"/>
                </c:ext>
              </c:extLst>
            </c:dLbl>
            <c:dLbl>
              <c:idx val="3"/>
              <c:layout>
                <c:manualLayout>
                  <c:x val="5.6122448979591864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72-4C9B-B9C9-5A23746CB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74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01.01.2024</c:v>
                </c:pt>
                <c:pt idx="1">
                  <c:v>01.01.2025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</c:v>
                </c:pt>
                <c:pt idx="1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72-4C9B-B9C9-5A23746C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148096"/>
        <c:axId val="180149632"/>
        <c:axId val="0"/>
      </c:bar3DChart>
      <c:catAx>
        <c:axId val="1801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80149632"/>
        <c:crosses val="autoZero"/>
        <c:auto val="1"/>
        <c:lblAlgn val="ctr"/>
        <c:lblOffset val="100"/>
        <c:noMultiLvlLbl val="0"/>
      </c:catAx>
      <c:valAx>
        <c:axId val="180149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0148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763888775089474"/>
          <c:y val="0.36603759973041378"/>
          <c:w val="0.28745974911304706"/>
          <c:h val="0.16862525095755418"/>
        </c:manualLayout>
      </c:layout>
      <c:overlay val="0"/>
      <c:txPr>
        <a:bodyPr/>
        <a:lstStyle/>
        <a:p>
          <a:pPr>
            <a:defRPr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57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8071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D93-B24B-806ABDD1C581}"/>
                </c:ext>
              </c:extLst>
            </c:dLbl>
            <c:dLbl>
              <c:idx val="1"/>
              <c:layout>
                <c:manualLayout>
                  <c:x val="-3.3875072018438243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D93-B24B-806ABDD1C581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9069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201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D93-B24B-806ABDD1C581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2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D93-B24B-806ABDD1C581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87776"/>
        <c:axId val="32589312"/>
        <c:axId val="0"/>
      </c:bar3DChart>
      <c:catAx>
        <c:axId val="3258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589312"/>
        <c:crosses val="autoZero"/>
        <c:auto val="1"/>
        <c:lblAlgn val="ctr"/>
        <c:lblOffset val="100"/>
        <c:noMultiLvlLbl val="0"/>
      </c:catAx>
      <c:valAx>
        <c:axId val="32589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258777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758" smtClean="0"/>
              <a:t>2025</a:t>
            </a:r>
            <a:endParaRPr lang="ru-RU" sz="2758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44966001894328134"/>
          <c:y val="3.424550522410203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22794085681283E-4"/>
          <c:y val="1.7850118218112059E-3"/>
          <c:w val="0.66864674889372921"/>
          <c:h val="0.7704299949578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2"/>
          <c:dPt>
            <c:idx val="0"/>
            <c:bubble3D val="0"/>
            <c:explosion val="24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20E-44DB-85EA-E5758E51A555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Аренда</c:v>
                </c:pt>
                <c:pt idx="2">
                  <c:v>ЕСХН</c:v>
                </c:pt>
                <c:pt idx="3">
                  <c:v>УСНО</c:v>
                </c:pt>
                <c:pt idx="4">
                  <c:v>Госпошлины</c:v>
                </c:pt>
                <c:pt idx="5">
                  <c:v>Налог на прибыль</c:v>
                </c:pt>
                <c:pt idx="6">
                  <c:v>Плата за негативное воздействие на окружающую среду</c:v>
                </c:pt>
                <c:pt idx="7">
                  <c:v>Патент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879</c:v>
                </c:pt>
                <c:pt idx="1">
                  <c:v>172.5</c:v>
                </c:pt>
                <c:pt idx="2">
                  <c:v>31.9</c:v>
                </c:pt>
                <c:pt idx="3">
                  <c:v>346.7</c:v>
                </c:pt>
                <c:pt idx="4">
                  <c:v>18.8</c:v>
                </c:pt>
                <c:pt idx="5">
                  <c:v>28.7</c:v>
                </c:pt>
                <c:pt idx="6">
                  <c:v>2.4</c:v>
                </c:pt>
                <c:pt idx="7">
                  <c:v>52.6</c:v>
                </c:pt>
                <c:pt idx="8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0E-44DB-85EA-E5758E51A5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6493521160122665"/>
          <c:y val="0.12597004987433841"/>
          <c:w val="0.3439924499129729"/>
          <c:h val="0.6623134216318306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7"/>
      </a:pPr>
      <a:endParaRPr lang="ru-RU"/>
    </a:p>
  </c:txPr>
  <c:externalData r:id="rId6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815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D93-B24B-806ABDD1C581}"/>
                </c:ext>
              </c:extLst>
            </c:dLbl>
            <c:dLbl>
              <c:idx val="1"/>
              <c:layout>
                <c:manualLayout>
                  <c:x val="-3.387507201843825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D93-B24B-806ABDD1C581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907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21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D93-B24B-806ABDD1C581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25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D93-B24B-806ABDD1C581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38336"/>
        <c:axId val="33039872"/>
        <c:axId val="0"/>
      </c:bar3DChart>
      <c:catAx>
        <c:axId val="330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039872"/>
        <c:crosses val="autoZero"/>
        <c:auto val="1"/>
        <c:lblAlgn val="ctr"/>
        <c:lblOffset val="100"/>
        <c:noMultiLvlLbl val="0"/>
      </c:catAx>
      <c:valAx>
        <c:axId val="330398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30383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14"/>
            </a:pPr>
            <a:r>
              <a:rPr lang="en-US" dirty="0" smtClean="0"/>
              <a:t>2026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42"/>
          <c:dPt>
            <c:idx val="0"/>
            <c:bubble3D val="0"/>
            <c:explosion val="16"/>
            <c:spPr>
              <a:blipFill dpi="0" rotWithShape="1">
                <a:blip xmlns:r="http://schemas.openxmlformats.org/officeDocument/2006/relationships"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8"/>
            <c:bubble3D val="0"/>
            <c:spPr>
              <a:blipFill dpi="0" rotWithShape="1">
                <a:blip xmlns:r="http://schemas.openxmlformats.org/officeDocument/2006/relationships"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-0.10198196368985822"/>
                  <c:y val="-0.200761767211050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016611660007127E-2"/>
                  <c:y val="3.386401510943228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002395327722208E-2"/>
                  <c:y val="-4.78245009813724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2571838282336447E-2"/>
                  <c:y val="-1.40288116135244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Аренда</c:v>
                </c:pt>
                <c:pt idx="2">
                  <c:v>ЕСХН</c:v>
                </c:pt>
                <c:pt idx="3">
                  <c:v>УСНО</c:v>
                </c:pt>
                <c:pt idx="4">
                  <c:v>Госпошлины</c:v>
                </c:pt>
                <c:pt idx="5">
                  <c:v>Налог на прибыль</c:v>
                </c:pt>
                <c:pt idx="6">
                  <c:v>Плата за негативное воздействие на окружающую среду</c:v>
                </c:pt>
                <c:pt idx="7">
                  <c:v>Патент</c:v>
                </c:pt>
                <c:pt idx="8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890.5</c:v>
                </c:pt>
                <c:pt idx="1">
                  <c:v>175.5</c:v>
                </c:pt>
                <c:pt idx="2">
                  <c:v>32.6</c:v>
                </c:pt>
                <c:pt idx="3">
                  <c:v>353.7</c:v>
                </c:pt>
                <c:pt idx="4">
                  <c:v>19</c:v>
                </c:pt>
                <c:pt idx="5">
                  <c:v>29</c:v>
                </c:pt>
                <c:pt idx="6">
                  <c:v>2.5</c:v>
                </c:pt>
                <c:pt idx="7">
                  <c:v>55.2</c:v>
                </c:pt>
                <c:pt idx="8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1A-4DE4-A335-B42DB37F8B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0021961161407"/>
          <c:y val="0.15942895233862917"/>
          <c:w val="0.38887525428209152"/>
          <c:h val="0.6796370773617757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815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D93-B24B-806ABDD1C581}"/>
                </c:ext>
              </c:extLst>
            </c:dLbl>
            <c:dLbl>
              <c:idx val="1"/>
              <c:layout>
                <c:manualLayout>
                  <c:x val="-3.387507201843825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D93-B24B-806ABDD1C581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907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21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D93-B24B-806ABDD1C581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25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D93-B24B-806ABDD1C581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68992"/>
        <c:axId val="67270528"/>
        <c:axId val="0"/>
      </c:bar3DChart>
      <c:catAx>
        <c:axId val="6726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270528"/>
        <c:crosses val="autoZero"/>
        <c:auto val="1"/>
        <c:lblAlgn val="ctr"/>
        <c:lblOffset val="100"/>
        <c:noMultiLvlLbl val="0"/>
      </c:catAx>
      <c:valAx>
        <c:axId val="6727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726899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761"/>
            </a:pPr>
            <a:r>
              <a:rPr lang="en-US" dirty="0" smtClean="0"/>
              <a:t>2027</a:t>
            </a:r>
            <a:endParaRPr lang="ru-RU" dirty="0" smtClean="0"/>
          </a:p>
          <a:p>
            <a:pPr>
              <a:defRPr sz="2761"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46587701081651E-3"/>
          <c:y val="0.19288933649685805"/>
          <c:w val="0.6370074502643106"/>
          <c:h val="0.728982167886977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Аренда</c:v>
                </c:pt>
                <c:pt idx="2">
                  <c:v>ЕСХН</c:v>
                </c:pt>
                <c:pt idx="3">
                  <c:v>УСНО</c:v>
                </c:pt>
                <c:pt idx="4">
                  <c:v>Госпошли</c:v>
                </c:pt>
                <c:pt idx="5">
                  <c:v>Налог на прибыль</c:v>
                </c:pt>
                <c:pt idx="6">
                  <c:v>Плата за негативное воздействие на окружающую среду</c:v>
                </c:pt>
                <c:pt idx="7">
                  <c:v>Патент</c:v>
                </c:pt>
                <c:pt idx="8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909.1</c:v>
                </c:pt>
                <c:pt idx="1">
                  <c:v>178.6</c:v>
                </c:pt>
                <c:pt idx="2">
                  <c:v>33.200000000000003</c:v>
                </c:pt>
                <c:pt idx="3">
                  <c:v>360.8</c:v>
                </c:pt>
                <c:pt idx="4">
                  <c:v>19.2</c:v>
                </c:pt>
                <c:pt idx="5">
                  <c:v>29.3</c:v>
                </c:pt>
                <c:pt idx="6">
                  <c:v>2.5</c:v>
                </c:pt>
                <c:pt idx="7">
                  <c:v>57.9</c:v>
                </c:pt>
                <c:pt idx="8">
                  <c:v>80.099999999999994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C2-4ADB-9FAF-1B4A505EBB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2">
          <a:noFill/>
        </a:ln>
      </c:spPr>
    </c:plotArea>
    <c:legend>
      <c:legendPos val="r"/>
      <c:layout>
        <c:manualLayout>
          <c:xMode val="edge"/>
          <c:yMode val="edge"/>
          <c:x val="0.69333737372010851"/>
          <c:y val="0.2198452455054464"/>
          <c:w val="0.28706603824646282"/>
          <c:h val="0.62916601351752433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7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77">
                <a:solidFill>
                  <a:srgbClr val="0000FF"/>
                </a:solidFill>
              </a:defRPr>
            </a:pPr>
            <a:r>
              <a:rPr lang="en-US" sz="1381" dirty="0" smtClean="0">
                <a:solidFill>
                  <a:srgbClr val="0000FF"/>
                </a:solidFill>
              </a:rPr>
              <a:t>20</a:t>
            </a:r>
            <a:r>
              <a:rPr lang="ru-RU" sz="1381" dirty="0" smtClean="0">
                <a:solidFill>
                  <a:srgbClr val="0000FF"/>
                </a:solidFill>
              </a:rPr>
              <a:t>25 год   4</a:t>
            </a:r>
            <a:r>
              <a:rPr lang="en-US" sz="1381" dirty="0" smtClean="0">
                <a:solidFill>
                  <a:srgbClr val="0000FF"/>
                </a:solidFill>
              </a:rPr>
              <a:t> </a:t>
            </a:r>
            <a:r>
              <a:rPr lang="ru-RU" sz="1381" dirty="0" smtClean="0">
                <a:solidFill>
                  <a:srgbClr val="0000FF"/>
                </a:solidFill>
              </a:rPr>
              <a:t>683,4</a:t>
            </a:r>
            <a:r>
              <a:rPr lang="en-US" sz="1381" dirty="0" smtClean="0">
                <a:solidFill>
                  <a:srgbClr val="0000FF"/>
                </a:solidFill>
              </a:rPr>
              <a:t> </a:t>
            </a:r>
            <a:r>
              <a:rPr lang="ru-RU" sz="1381" dirty="0" smtClean="0">
                <a:solidFill>
                  <a:srgbClr val="0000FF"/>
                </a:solidFill>
              </a:rPr>
              <a:t>млн.руб</a:t>
            </a:r>
            <a:r>
              <a:rPr lang="ru-RU" sz="777" dirty="0" smtClean="0">
                <a:solidFill>
                  <a:srgbClr val="0000FF"/>
                </a:solidFill>
              </a:rPr>
              <a:t>.</a:t>
            </a:r>
            <a:endParaRPr lang="en-US" sz="9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36948077657147477"/>
          <c:y val="8.0163519383086076E-3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040613344384587E-2"/>
          <c:y val="8.0737862104733674E-2"/>
          <c:w val="0.82869470893544805"/>
          <c:h val="0.59177560083310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4 683,4 млн.рублей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7777F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3A-4058-AF76-483D6DD337F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A-4058-AF76-483D6DD337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3A-4058-AF76-483D6DD337F7}"/>
              </c:ext>
            </c:extLst>
          </c:dPt>
          <c:dPt>
            <c:idx val="3"/>
            <c:bubble3D val="0"/>
            <c:spPr>
              <a:solidFill>
                <a:srgbClr val="FCB77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A-4058-AF76-483D6DD337F7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3A-4058-AF76-483D6DD337F7}"/>
              </c:ext>
            </c:extLst>
          </c:dPt>
          <c:dPt>
            <c:idx val="5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A-4058-AF76-483D6DD337F7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3A-4058-AF76-483D6DD337F7}"/>
              </c:ext>
            </c:extLst>
          </c:dPt>
          <c:dLbls>
            <c:dLbl>
              <c:idx val="0"/>
              <c:layout>
                <c:manualLayout>
                  <c:x val="-2.6936238233378724E-2"/>
                  <c:y val="3.412647591867557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3A-4058-AF76-483D6DD337F7}"/>
                </c:ext>
              </c:extLst>
            </c:dLbl>
            <c:dLbl>
              <c:idx val="1"/>
              <c:layout>
                <c:manualLayout>
                  <c:x val="6.2144574033508967E-2"/>
                  <c:y val="4.883481304363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591143212361613E-3"/>
                  <c:y val="-0.10808556583217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3845243028832E-3"/>
                  <c:y val="-3.400830751772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803445621928867E-2"/>
                  <c:y val="-1.570579008416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166716002604937E-2"/>
                  <c:y val="-2.899424547801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371025990172283E-2"/>
                  <c:y val="-2.084248673210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FF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Межбюджетные трансферты</c:v>
                </c:pt>
                <c:pt idx="3">
                  <c:v>Физическая культура и спорт</c:v>
                </c:pt>
                <c:pt idx="4">
                  <c:v>Культура, кинематография</c:v>
                </c:pt>
                <c:pt idx="5">
                  <c:v>Общегосударственные вопросы</c:v>
                </c:pt>
                <c:pt idx="6">
                  <c:v>Национальная экономика</c:v>
                </c:pt>
                <c:pt idx="7">
                  <c:v>ЖКХ</c:v>
                </c:pt>
                <c:pt idx="8">
                  <c:v>национальная безопасность</c:v>
                </c:pt>
                <c:pt idx="9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0"/>
                <c:pt idx="0">
                  <c:v>62.4</c:v>
                </c:pt>
                <c:pt idx="1">
                  <c:v>6.4</c:v>
                </c:pt>
                <c:pt idx="2">
                  <c:v>0.1</c:v>
                </c:pt>
                <c:pt idx="3">
                  <c:v>6.6</c:v>
                </c:pt>
                <c:pt idx="4">
                  <c:v>2.1</c:v>
                </c:pt>
                <c:pt idx="5">
                  <c:v>11.4</c:v>
                </c:pt>
                <c:pt idx="6">
                  <c:v>0.8</c:v>
                </c:pt>
                <c:pt idx="7">
                  <c:v>8.3000000000000007</c:v>
                </c:pt>
                <c:pt idx="8">
                  <c:v>1.2</c:v>
                </c:pt>
                <c:pt idx="9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3A-4058-AF76-483D6DD33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9.3023225535365045E-2"/>
          <c:y val="0.71645014284718833"/>
          <c:w val="0.77519374339763325"/>
          <c:h val="0.2554113302208908"/>
        </c:manualLayout>
      </c:layout>
      <c:overlay val="0"/>
      <c:txPr>
        <a:bodyPr/>
        <a:lstStyle/>
        <a:p>
          <a:pPr>
            <a:defRPr sz="1381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57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0686"/>
          <c:w val="0.86424566298583616"/>
          <c:h val="0.50434188095057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accent3">
                  <a:shade val="60000"/>
                  <a:satMod val="300000"/>
                </a:schemeClr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2935.5</c:v>
                </c:pt>
                <c:pt idx="1">
                  <c:v>3273.9</c:v>
                </c:pt>
                <c:pt idx="2">
                  <c:v>2924</c:v>
                </c:pt>
                <c:pt idx="3">
                  <c:v>3102.9</c:v>
                </c:pt>
                <c:pt idx="4">
                  <c:v>3188.5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7.1611253196931027E-2"/>
                  <c:y val="-1.722281829045237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400" b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6-4C54-AA66-D11C7AC0446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6-4C54-AA66-D11C7AC0446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13.7</c:v>
                </c:pt>
                <c:pt idx="1">
                  <c:v>44.8</c:v>
                </c:pt>
                <c:pt idx="2">
                  <c:v>15.3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6.1596247774721717E-2"/>
                  <c:y val="2.632444610359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6-4C54-AA66-D11C7AC0446F}"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86-4C54-AA66-D11C7AC0446F}"/>
                </c:ext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233.1</c:v>
                </c:pt>
                <c:pt idx="1">
                  <c:v>303.8</c:v>
                </c:pt>
                <c:pt idx="2">
                  <c:v>298</c:v>
                </c:pt>
                <c:pt idx="3">
                  <c:v>264.5</c:v>
                </c:pt>
                <c:pt idx="4">
                  <c:v>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Культура, кинематография 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6-4C54-AA66-D11C7AC0446F}"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6-4C54-AA66-D11C7AC0446F}"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6-4C54-AA66-D11C7AC0446F}"/>
                </c:ext>
              </c:extLst>
            </c:dLbl>
            <c:dLbl>
              <c:idx val="3"/>
              <c:layout>
                <c:manualLayout>
                  <c:x val="6.9946399822412519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6-4C54-AA66-D11C7AC0446F}"/>
                </c:ext>
              </c:extLst>
            </c:dLbl>
            <c:dLbl>
              <c:idx val="4"/>
              <c:layout>
                <c:manualLayout>
                  <c:x val="6.9946399822412519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86-4C54-AA66-D11C7AC0446F}"/>
                </c:ext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5"/>
                <c:pt idx="0">
                  <c:v>71.5</c:v>
                </c:pt>
                <c:pt idx="1">
                  <c:v>85.5</c:v>
                </c:pt>
                <c:pt idx="2">
                  <c:v>96.4</c:v>
                </c:pt>
                <c:pt idx="3">
                  <c:v>89.2</c:v>
                </c:pt>
                <c:pt idx="4">
                  <c:v>89.8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6368286445012821E-2"/>
                  <c:y val="-5.166845487135671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86-4C54-AA66-D11C7AC0446F}"/>
                </c:ext>
              </c:extLst>
            </c:dLbl>
            <c:dLbl>
              <c:idx val="1"/>
              <c:layout>
                <c:manualLayout>
                  <c:x val="2.0460358056266E-2"/>
                  <c:y val="-5.740939430150741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86-4C54-AA66-D11C7AC0446F}"/>
                </c:ext>
              </c:extLst>
            </c:dLbl>
            <c:dLbl>
              <c:idx val="2"/>
              <c:layout>
                <c:manualLayout>
                  <c:x val="2.1288727104141644E-2"/>
                  <c:y val="-4.301075268817204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86-4C54-AA66-D11C7AC0446F}"/>
                </c:ext>
              </c:extLst>
            </c:dLbl>
            <c:dLbl>
              <c:idx val="3"/>
              <c:layout>
                <c:manualLayout>
                  <c:x val="1.9768103739560922E-2"/>
                  <c:y val="-5.376344086021553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254,9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586-4C54-AA66-D11C7AC0446F}"/>
                </c:ext>
              </c:extLst>
            </c:dLbl>
            <c:dLbl>
              <c:idx val="4"/>
              <c:layout>
                <c:manualLayout>
                  <c:x val="1.9768103739560922E-2"/>
                  <c:y val="-5.376344086021553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251,2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Лист1!$F$2:$F$6</c:f>
              <c:numCache>
                <c:formatCode>0.0</c:formatCode>
                <c:ptCount val="5"/>
                <c:pt idx="0">
                  <c:v>155.80000000000001</c:v>
                </c:pt>
                <c:pt idx="1">
                  <c:v>375.7</c:v>
                </c:pt>
                <c:pt idx="2">
                  <c:v>309.5</c:v>
                </c:pt>
                <c:pt idx="3">
                  <c:v>254.9</c:v>
                </c:pt>
                <c:pt idx="4">
                  <c:v>251.2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158612096"/>
        <c:axId val="158626176"/>
        <c:axId val="0"/>
      </c:bar3DChart>
      <c:catAx>
        <c:axId val="1586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8626176"/>
        <c:crosses val="autoZero"/>
        <c:auto val="1"/>
        <c:lblAlgn val="ctr"/>
        <c:lblOffset val="100"/>
        <c:noMultiLvlLbl val="0"/>
      </c:catAx>
      <c:valAx>
        <c:axId val="158626176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.0" sourceLinked="1"/>
        <c:majorTickMark val="out"/>
        <c:minorTickMark val="in"/>
        <c:tickLblPos val="nextTo"/>
        <c:txPr>
          <a:bodyPr/>
          <a:lstStyle/>
          <a:p>
            <a:pPr>
              <a:defRPr sz="759" b="1">
                <a:solidFill>
                  <a:schemeClr val="tx1"/>
                </a:solidFill>
              </a:defRPr>
            </a:pPr>
            <a:endParaRPr lang="ru-RU"/>
          </a:p>
        </c:txPr>
        <c:crossAx val="15861209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505001064056202E-3"/>
          <c:y val="0.88932043257906446"/>
          <c:w val="0.99764947677494964"/>
          <c:h val="7.1450557819158517E-2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4">
    <c:autoUpdate val="0"/>
  </c:externalData>
  <c:userShapes r:id="rId5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0.17955</cdr:x>
      <cdr:y>0.21926</cdr:y>
    </cdr:from>
    <cdr:to>
      <cdr:x>0.28299</cdr:x>
      <cdr:y>0.27758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86" y="1079574"/>
          <a:ext cx="717078" cy="287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0.3257</cdr:x>
      <cdr:y>0.22785</cdr:y>
    </cdr:from>
    <cdr:to>
      <cdr:x>0.39855</cdr:x>
      <cdr:y>0.3217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1008112"/>
          <a:ext cx="547632" cy="41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0.79607</cdr:x>
      <cdr:y>0.18995</cdr:y>
    </cdr:from>
    <cdr:to>
      <cdr:x>0.89021</cdr:x>
      <cdr:y>0.30701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472608" y="936104"/>
          <a:ext cx="648126" cy="575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0.78633</cdr:x>
      <cdr:y>0.11084</cdr:y>
    </cdr:from>
    <cdr:to>
      <cdr:x>0.99875</cdr:x>
      <cdr:y>0.20599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992985" y="504057"/>
          <a:ext cx="135066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(</a:t>
          </a:r>
          <a:r>
            <a:rPr lang="ru-RU" sz="1400" dirty="0" smtClean="0"/>
            <a:t>млн.руб.)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0.01074</cdr:x>
      <cdr:y>0.16093</cdr:y>
    </cdr:from>
    <cdr:to>
      <cdr:x>0.48219</cdr:x>
      <cdr:y>0.21926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72058" y="791542"/>
          <a:ext cx="32403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i="1" u="sng" dirty="0" smtClean="0"/>
            <a:t>Доля в общем объеме расходов местного бюджета</a:t>
          </a:r>
          <a:endParaRPr lang="ru-RU" sz="1000" i="1" u="sng" dirty="0"/>
        </a:p>
      </cdr:txBody>
    </cdr:sp>
  </cdr:relSizeAnchor>
  <cdr:relSizeAnchor xmlns:cdr="http://schemas.openxmlformats.org/drawingml/2006/chartDrawing">
    <cdr:from>
      <cdr:x>0.35734</cdr:x>
      <cdr:y>0.2048</cdr:y>
    </cdr:from>
    <cdr:to>
      <cdr:x>0.45073</cdr:x>
      <cdr:y>0.26313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2448322" y="1007566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0.29953</cdr:x>
      <cdr:y>0.03264</cdr:y>
    </cdr:from>
    <cdr:to>
      <cdr:x>1</cdr:x>
      <cdr:y>0.08772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954" y="143396"/>
          <a:ext cx="5472134" cy="241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C00000"/>
              </a:solidFill>
            </a:rPr>
            <a:t>Динамика расходов</a:t>
          </a:r>
          <a:endParaRPr lang="ru-RU" sz="1400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0.17499</cdr:x>
      <cdr:y>0.02738</cdr:y>
    </cdr:from>
    <cdr:to>
      <cdr:x>0.87546</cdr:x>
      <cdr:y>0.08246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43793"/>
          <a:ext cx="40324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Динамика расходов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0.23585</cdr:x>
      <cdr:y>0</cdr:y>
    </cdr:from>
    <cdr:to>
      <cdr:x>0.93632</cdr:x>
      <cdr:y>0.05508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2447" y="-2060848"/>
          <a:ext cx="5472134" cy="257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Динамика расходов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0.17747</cdr:x>
      <cdr:y>0.16114</cdr:y>
    </cdr:from>
    <cdr:to>
      <cdr:x>0.25075</cdr:x>
      <cdr:y>0.24705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534" y="719337"/>
          <a:ext cx="327224" cy="38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0.31347</cdr:x>
      <cdr:y>0.33056</cdr:y>
    </cdr:from>
    <cdr:to>
      <cdr:x>0.3921</cdr:x>
      <cdr:y>0.39839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036" y="1512441"/>
          <a:ext cx="360063" cy="288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>
            <a:solidFill>
              <a:schemeClr val="tx1"/>
            </a:solidFill>
          </a:endParaRPr>
        </a:p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0.48636</cdr:x>
      <cdr:y>0.17575</cdr:y>
    </cdr:from>
    <cdr:to>
      <cdr:x>0.58061</cdr:x>
      <cdr:y>0.23475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2431" y="864097"/>
          <a:ext cx="41854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0.65898</cdr:x>
      <cdr:y>0.17575</cdr:y>
    </cdr:from>
    <cdr:to>
      <cdr:x>0.73586</cdr:x>
      <cdr:y>0.2473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9745" y="864097"/>
          <a:ext cx="348812" cy="344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0.82333</cdr:x>
      <cdr:y>0.17575</cdr:y>
    </cdr:from>
    <cdr:to>
      <cdr:x>0.90348</cdr:x>
      <cdr:y>0.26395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72407" y="864096"/>
          <a:ext cx="360039" cy="42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0.03425</cdr:y>
    </cdr:from>
    <cdr:to>
      <cdr:x>0</cdr:x>
      <cdr:y>0.03425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-4355976" y="-206084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0.03425</cdr:y>
    </cdr:from>
    <cdr:to>
      <cdr:x>0</cdr:x>
      <cdr:y>0.03425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V="1">
          <a:off x="-4355976" y="-206084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0.03425</cdr:y>
    </cdr:from>
    <cdr:to>
      <cdr:x>0</cdr:x>
      <cdr:y>0.03425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V="1">
          <a:off x="-4355976" y="-206084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0.646</cdr:x>
      <cdr:y>0.02125</cdr:y>
    </cdr:from>
    <cdr:to>
      <cdr:x>0.64675</cdr:x>
      <cdr:y>0.023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5432" y="100608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млн. руб.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F50C4-854C-454F-B6D2-268280938402}" type="datetimeFigureOut">
              <a:rPr lang="ru-RU"/>
              <a:pPr>
                <a:defRPr/>
              </a:pPr>
              <a:t>07.02.2025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6E8BF5-4ED7-4F92-917B-CC1860EFB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45A0BA-9E93-4554-9CD7-AA65F586514D}" type="slidenum">
              <a:rPr lang="ru-RU" alt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B3D20-B902-4BD0-8281-05E5B5435C66}" type="slidenum">
              <a:rPr lang="ru-RU" alt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335809-28A5-4029-AD4D-C5590D6A9A7C}" type="slidenum">
              <a:rPr lang="ru-RU" altLang="ru-RU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817D3C-289C-48A5-A326-A8D6EEDA5373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102C-B29C-49A1-AA51-5BC8B3D162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95DA-97EB-44D8-A2B8-2033B21871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72C-499A-4923-B86F-92816ED165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27A78-077E-47E5-BB6D-5EB47EB1642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B3D1D6-6E32-422F-AE6E-71EB2C1583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6105-8BB4-4E68-9567-ED079E024B8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B935-AE0C-478E-8F5C-A18DB22A6BD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5B8C6-FD40-440A-9E46-CA98A50A10E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551A-AA7E-4A3D-ADD1-22E40955B8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4DD81-E884-4C85-9594-33C3D30315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28E6C-3867-44F2-99B0-1B9445ABD04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C86686-BD62-45EF-AC25-0AAD82E3A2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8" r:id="rId1"/>
    <p:sldLayoutId id="2147486919" r:id="rId2"/>
    <p:sldLayoutId id="2147486920" r:id="rId3"/>
    <p:sldLayoutId id="2147486921" r:id="rId4"/>
    <p:sldLayoutId id="2147486922" r:id="rId5"/>
    <p:sldLayoutId id="2147486923" r:id="rId6"/>
    <p:sldLayoutId id="2147486924" r:id="rId7"/>
    <p:sldLayoutId id="2147486925" r:id="rId8"/>
    <p:sldLayoutId id="2147486926" r:id="rId9"/>
    <p:sldLayoutId id="2147486927" r:id="rId10"/>
    <p:sldLayoutId id="214748692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Fu_krymsk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35531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6600" b="1" dirty="0" smtClean="0">
              <a:solidFill>
                <a:srgbClr val="993366"/>
              </a:solidFill>
              <a:latin typeface="Arial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БЮДЖЕТ ДЛЯ ГРАЖДАН</a:t>
            </a:r>
          </a:p>
          <a:p>
            <a:pPr algn="ctr">
              <a:defRPr/>
            </a:pPr>
            <a:endParaRPr lang="ru-RU" sz="6600" b="1" dirty="0" smtClean="0">
              <a:latin typeface="Arial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НА ОСНОВЕ ПРОЕКТА РЕШЕНИЯ О БЮДЖЕТЕ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 НА 2025 ГОД И ПЛАНОВЫЙ ПЕРИОД 2026 И 2027 ГОДОВ</a:t>
            </a:r>
            <a:endParaRPr lang="ru-RU" sz="2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Структура  доходов  бюджета на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5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6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и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7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28247"/>
              </p:ext>
            </p:extLst>
          </p:nvPr>
        </p:nvGraphicFramePr>
        <p:xfrm>
          <a:off x="395536" y="1052736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Структура  доходов  бюджета на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5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6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и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7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06252"/>
              </p:ext>
            </p:extLst>
          </p:nvPr>
        </p:nvGraphicFramePr>
        <p:xfrm>
          <a:off x="323528" y="1124744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57175"/>
            <a:ext cx="8229600" cy="939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6600FF"/>
                </a:solidFill>
              </a:rPr>
              <a:t>Межбюджетные трансферты на 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5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</a:t>
            </a:r>
            <a:r>
              <a:rPr lang="ru-RU" altLang="ru-RU" sz="2200" b="1" dirty="0">
                <a:solidFill>
                  <a:srgbClr val="6600FF"/>
                </a:solidFill>
              </a:rPr>
              <a:t>год и </a:t>
            </a:r>
            <a:br>
              <a:rPr lang="ru-RU" altLang="ru-RU" sz="2200" b="1" dirty="0">
                <a:solidFill>
                  <a:srgbClr val="6600FF"/>
                </a:solidFill>
              </a:rPr>
            </a:br>
            <a:r>
              <a:rPr lang="ru-RU" altLang="ru-RU" sz="2200" b="1" dirty="0">
                <a:solidFill>
                  <a:srgbClr val="6600FF"/>
                </a:solidFill>
              </a:rPr>
              <a:t>на плановый период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6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</a:t>
            </a:r>
            <a:r>
              <a:rPr lang="ru-RU" altLang="ru-RU" sz="2200" b="1" dirty="0">
                <a:solidFill>
                  <a:srgbClr val="6600FF"/>
                </a:solidFill>
              </a:rPr>
              <a:t>и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</a:t>
            </a:r>
            <a:r>
              <a:rPr lang="en-US" altLang="ru-RU" sz="2200" b="1" dirty="0" smtClean="0">
                <a:solidFill>
                  <a:srgbClr val="6600FF"/>
                </a:solidFill>
              </a:rPr>
              <a:t>7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</a:t>
            </a:r>
            <a:r>
              <a:rPr lang="ru-RU" altLang="ru-RU" sz="2200" b="1" dirty="0">
                <a:solidFill>
                  <a:srgbClr val="6600FF"/>
                </a:solidFill>
              </a:rPr>
              <a:t>годов</a:t>
            </a:r>
            <a:endParaRPr lang="ru-RU" altLang="ru-RU" sz="22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4804907"/>
              </p:ext>
            </p:extLst>
          </p:nvPr>
        </p:nvGraphicFramePr>
        <p:xfrm>
          <a:off x="457200" y="1600200"/>
          <a:ext cx="7467600" cy="303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2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3093,5</a:t>
                      </a:r>
                      <a:endParaRPr lang="ru-RU" sz="1800" b="1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2857,5</a:t>
                      </a:r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2808,6</a:t>
                      </a:r>
                      <a:endParaRPr lang="ru-RU" sz="1800" b="1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217,4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195,5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183,4</a:t>
                      </a:r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524,8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215,5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100,1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2330,0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2432,6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2521,2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45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21,3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13,9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3,9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62" name="TextBox 5"/>
          <p:cNvSpPr txBox="1">
            <a:spLocks noChangeArrowheads="1"/>
          </p:cNvSpPr>
          <p:nvPr/>
        </p:nvSpPr>
        <p:spPr bwMode="auto">
          <a:xfrm>
            <a:off x="7289502" y="920462"/>
            <a:ext cx="129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b="1" dirty="0" smtClean="0"/>
          </a:p>
          <a:p>
            <a:pPr eaLnBrk="1" hangingPunct="1"/>
            <a:r>
              <a:rPr lang="ru-RU" altLang="ru-RU" sz="1600" b="1" dirty="0" smtClean="0"/>
              <a:t>млн.руб</a:t>
            </a:r>
            <a:r>
              <a:rPr lang="ru-RU" altLang="ru-RU" sz="16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Распределение бюджетных ассигнований по разделам классификации расходов бюджетов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3234197"/>
              </p:ext>
            </p:extLst>
          </p:nvPr>
        </p:nvGraphicFramePr>
        <p:xfrm>
          <a:off x="9526" y="1007549"/>
          <a:ext cx="9098978" cy="53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3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8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74306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 показателя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подраздел)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млн.руб)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2026 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Динамика,%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951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2024/ 2023,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2026/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2027/ 2026,%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88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4683,4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4493,8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355,4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536,5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517,9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483,3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109,4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137,9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93,3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116,7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2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44,7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58,6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128,4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102,1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97,8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0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35,6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39,8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46,6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39,1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160,4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69,7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2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389,7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355,9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389,7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23,2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62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1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2935,5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3273,9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2924,1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3102,9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3188,5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111,5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89,3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106,1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102,7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89,2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89,8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119,6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112,7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Здравоохранение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44,8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327,0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82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Социальная политика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233,1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303,8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298,0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264,5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252,0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98,1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88,7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95,3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4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155,8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375,7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309,5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254,9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241,1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82,4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82,3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98,5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6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184,8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96,7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18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Межбюджетные трансферты общего характера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26,1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140,9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16,3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6641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Условно-утвержденные расходы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54,9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102,0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185,8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66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smtClean="0">
                <a:solidFill>
                  <a:srgbClr val="6600FF"/>
                </a:solidFill>
              </a:rPr>
              <a:t>Структура бюджетных ассигнований по разделам </a:t>
            </a:r>
            <a:r>
              <a:rPr lang="en-US" altLang="ru-RU" sz="2400" b="1" smtClean="0">
                <a:solidFill>
                  <a:srgbClr val="6600FF"/>
                </a:solidFill>
              </a:rPr>
              <a:t/>
            </a:r>
            <a:br>
              <a:rPr lang="en-US" altLang="ru-RU" sz="2400" b="1" smtClean="0">
                <a:solidFill>
                  <a:srgbClr val="6600FF"/>
                </a:solidFill>
              </a:rPr>
            </a:br>
            <a:r>
              <a:rPr lang="ru-RU" altLang="ru-RU" sz="2400" b="1" smtClean="0">
                <a:solidFill>
                  <a:srgbClr val="6600FF"/>
                </a:solidFill>
              </a:rPr>
              <a:t>классификации расходов бюджетов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2503347"/>
              </p:ext>
            </p:extLst>
          </p:nvPr>
        </p:nvGraphicFramePr>
        <p:xfrm>
          <a:off x="519113" y="1484313"/>
          <a:ext cx="84455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smtClean="0">
                <a:solidFill>
                  <a:srgbClr val="6600FF"/>
                </a:solidFill>
              </a:rPr>
              <a:t>Расходы местного бюджета на социальную сферу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5895250"/>
              </p:ext>
            </p:extLst>
          </p:nvPr>
        </p:nvGraphicFramePr>
        <p:xfrm>
          <a:off x="230188" y="1679575"/>
          <a:ext cx="8453437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250825" y="836613"/>
            <a:ext cx="85693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        Расходы: </a:t>
            </a:r>
            <a:r>
              <a:rPr lang="ru-RU" altLang="ru-RU" sz="1400" dirty="0" smtClean="0"/>
              <a:t>2023 </a:t>
            </a:r>
            <a:r>
              <a:rPr lang="ru-RU" altLang="ru-RU" sz="1400" dirty="0"/>
              <a:t>год – </a:t>
            </a:r>
            <a:r>
              <a:rPr lang="ru-RU" altLang="ru-RU" sz="1400" dirty="0" smtClean="0"/>
              <a:t>3 409,6 млн.руб</a:t>
            </a:r>
            <a:r>
              <a:rPr lang="ru-RU" altLang="ru-RU" sz="1400" dirty="0"/>
              <a:t>., </a:t>
            </a:r>
            <a:r>
              <a:rPr lang="ru-RU" altLang="ru-RU" sz="1400" dirty="0" smtClean="0"/>
              <a:t>2024 </a:t>
            </a:r>
            <a:r>
              <a:rPr lang="ru-RU" altLang="ru-RU" sz="1400" dirty="0"/>
              <a:t>год – </a:t>
            </a:r>
            <a:r>
              <a:rPr lang="ru-RU" altLang="ru-RU" sz="1400" dirty="0" smtClean="0"/>
              <a:t>4 083,7 млн.руб</a:t>
            </a:r>
            <a:r>
              <a:rPr lang="ru-RU" altLang="ru-RU" sz="1400" dirty="0"/>
              <a:t>.,</a:t>
            </a:r>
            <a:r>
              <a:rPr lang="ru-RU" altLang="ru-RU" sz="1400" dirty="0" smtClean="0"/>
              <a:t>2025 год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3 643,2 млн.руб</a:t>
            </a:r>
            <a:r>
              <a:rPr lang="ru-RU" altLang="ru-RU" sz="1400" dirty="0"/>
              <a:t>., </a:t>
            </a:r>
            <a:r>
              <a:rPr lang="ru-RU" altLang="ru-RU" sz="1400" dirty="0" smtClean="0"/>
              <a:t>2026 год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3 711,5 млн.руб., 2027 год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3781,5 млн.руб.</a:t>
            </a:r>
            <a:endParaRPr lang="ru-RU" altLang="ru-RU" sz="1400" dirty="0"/>
          </a:p>
          <a:p>
            <a:pPr eaLnBrk="1" hangingPunct="1"/>
            <a:r>
              <a:rPr lang="ru-RU" altLang="ru-RU" sz="1400" dirty="0"/>
              <a:t>Бюджетная политика в социально-культурной сфере  ориентирована на сохранение приоритетности в финансовом обеспечении обширного спектра задач  в области  образования, </a:t>
            </a:r>
            <a:r>
              <a:rPr lang="ru-RU" altLang="ru-RU" sz="1400" dirty="0" smtClean="0"/>
              <a:t>социальной </a:t>
            </a:r>
            <a:r>
              <a:rPr lang="ru-RU" altLang="ru-RU" sz="1400" dirty="0"/>
              <a:t>политики, культуры, физической культуры и спорта</a:t>
            </a:r>
            <a:r>
              <a:rPr lang="ru-RU" altLang="ru-RU" sz="1400" dirty="0" smtClean="0"/>
              <a:t>.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Образование</a:t>
            </a:r>
          </a:p>
        </p:txBody>
      </p:sp>
      <p:sp>
        <p:nvSpPr>
          <p:cNvPr id="819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714375"/>
            <a:ext cx="3382962" cy="1274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400" dirty="0" smtClean="0"/>
              <a:t>Расходы :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2025 год – 2 924,0 млн.руб.,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2026 год – 3 102,9 млн.руб.,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2027 год – 3 188,5 млн.руб..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890064"/>
              </p:ext>
            </p:extLst>
          </p:nvPr>
        </p:nvGraphicFramePr>
        <p:xfrm>
          <a:off x="-252413" y="2349500"/>
          <a:ext cx="7812088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4067175" y="765175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В  системе образования осуществляется 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44 </a:t>
            </a:r>
            <a:r>
              <a:rPr lang="ru-RU" altLang="ru-RU" sz="1400" dirty="0"/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35 </a:t>
            </a:r>
            <a:r>
              <a:rPr lang="ru-RU" altLang="ru-RU" sz="1400" dirty="0"/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4 </a:t>
            </a:r>
            <a:r>
              <a:rPr lang="ru-RU" altLang="ru-RU" sz="1400" dirty="0"/>
              <a:t>музыкальных школ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4 организаций дополнительного образования детей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 smtClean="0"/>
              <a:t> 3 </a:t>
            </a:r>
            <a:r>
              <a:rPr lang="ru-RU" altLang="ru-RU" sz="1400" dirty="0"/>
              <a:t>прочих учреждений</a:t>
            </a:r>
          </a:p>
          <a:p>
            <a:pPr eaLnBrk="1" hangingPunct="1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Культура и кинематография</a:t>
            </a:r>
          </a:p>
        </p:txBody>
      </p:sp>
      <p:sp>
        <p:nvSpPr>
          <p:cNvPr id="819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714375"/>
            <a:ext cx="3382962" cy="1274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400" dirty="0" smtClean="0"/>
              <a:t>Расходы :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2025 год – 96,4 млн.руб.,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2026 год – 89,2 млн.руб.,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2027 год – 89,8 млн.руб..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889391"/>
              </p:ext>
            </p:extLst>
          </p:nvPr>
        </p:nvGraphicFramePr>
        <p:xfrm>
          <a:off x="-252413" y="2060848"/>
          <a:ext cx="7812088" cy="468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6084888" y="2420938"/>
          <a:ext cx="34671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059833" y="765175"/>
            <a:ext cx="53285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По отрасли культура и кинематография </a:t>
            </a:r>
            <a:r>
              <a:rPr lang="ru-RU" altLang="ru-RU" sz="1400" dirty="0"/>
              <a:t>осуществляется финансирование</a:t>
            </a:r>
            <a:r>
              <a:rPr lang="ru-RU" altLang="ru-RU" sz="1400" dirty="0" smtClean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 smtClean="0"/>
              <a:t> 2 учреждения культуры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 smtClean="0"/>
              <a:t> 1 прочие учреждение</a:t>
            </a:r>
            <a:endParaRPr lang="ru-RU" altLang="ru-RU" sz="1400" dirty="0"/>
          </a:p>
          <a:p>
            <a:pPr eaLnBrk="1" hangingPunct="1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968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Физическая культура и спорт</a:t>
            </a:r>
          </a:p>
        </p:txBody>
      </p:sp>
      <p:sp>
        <p:nvSpPr>
          <p:cNvPr id="819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714375"/>
            <a:ext cx="3382962" cy="1274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400" dirty="0" smtClean="0"/>
              <a:t>Расходы :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2025 год – 309,5 млн.руб.,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2026 год – 254,9 млн.руб.,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2027 год – 251,2 млн.руб..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567988"/>
              </p:ext>
            </p:extLst>
          </p:nvPr>
        </p:nvGraphicFramePr>
        <p:xfrm>
          <a:off x="-252414" y="2060848"/>
          <a:ext cx="8352805" cy="468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4067175" y="765175"/>
            <a:ext cx="59769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/>
              <a:t>По отрасли физическая культура и спорт осуществляется </a:t>
            </a:r>
            <a:r>
              <a:rPr lang="ru-RU" altLang="ru-RU" sz="1400" dirty="0"/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4 спортивные школы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7240587" cy="633412"/>
          </a:xfrm>
        </p:spPr>
        <p:txBody>
          <a:bodyPr/>
          <a:lstStyle/>
          <a:p>
            <a:pPr algn="ctr" eaLnBrk="1" hangingPunct="1"/>
            <a:r>
              <a:rPr lang="ru-RU" altLang="ru-RU" sz="2200" b="1" smtClean="0">
                <a:solidFill>
                  <a:srgbClr val="6600FF"/>
                </a:solidFill>
              </a:rPr>
              <a:t>Жилье детям сиротам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755650" y="981075"/>
            <a:ext cx="828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/>
              <a:t>Предусмотрены средства краевого бюджета на приобретение (строительство) жилья для детей – сирот в сумме </a:t>
            </a:r>
            <a:r>
              <a:rPr lang="ru-RU" altLang="ru-RU" b="1" i="1" dirty="0" smtClean="0"/>
              <a:t>314,2 </a:t>
            </a:r>
            <a:r>
              <a:rPr lang="ru-RU" altLang="ru-RU" b="1" i="1" dirty="0"/>
              <a:t>млн. </a:t>
            </a:r>
            <a:r>
              <a:rPr lang="ru-RU" altLang="ru-RU" b="1" i="1" dirty="0" smtClean="0"/>
              <a:t>рублей</a:t>
            </a:r>
            <a:endParaRPr lang="ru-RU" altLang="ru-RU" b="1" i="1" dirty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461834"/>
              </p:ext>
            </p:extLst>
          </p:nvPr>
        </p:nvGraphicFramePr>
        <p:xfrm>
          <a:off x="395537" y="2133600"/>
          <a:ext cx="828092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404813"/>
            <a:ext cx="8424862" cy="6264275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b="1" dirty="0">
                <a:latin typeface="Times New Roman" panose="02020603050405020304" pitchFamily="18" charset="0"/>
                <a:cs typeface="Times New Roman" pitchFamily="18" charset="0"/>
              </a:rPr>
              <a:t>Проект  бюджета МО Крымский район на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год и  на плановый  период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2027 годов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подготовлен, в соответствии с требованиями Бюджетного кодекса  Российской Федерации, Налогового Кодекса Российской Федерации, Решения Совета муниципального образования Крымский район от 27.08.2014 № 431 «О бюджетном процессе в Крымском районе», и иных законодательных  и нормативных актов Российской Федерации и Краснодарского края.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При составлении проекта местного бюджета учтены: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7 мая 2012 года</a:t>
            </a: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муниципального образования Крымский район</a:t>
            </a: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образования Крымский район на 2025 год и плановый период 2026-2027 годов.</a:t>
            </a: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Крымский район  на 2025 год и на плановый период 2026 и 2027 годов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5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5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50" dirty="0" smtClean="0"/>
          </a:p>
          <a:p>
            <a:pPr marL="420624" indent="-384048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50" dirty="0" smtClean="0"/>
              <a:t>   </a:t>
            </a:r>
          </a:p>
          <a:p>
            <a:pPr marL="420624" indent="-384048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700" dirty="0" smtClean="0"/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92" y="116632"/>
            <a:ext cx="8291264" cy="74061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21184" y="248335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РАСХОДЫ МЕСТНОГО БЮДЖЕТА, ОСУЩЕСТВЛЯЕМЫЕ В РАМКАХ НЕПРОГРАММНЫХ НАПРАВЛЕНИЙ ДЕЯТЕЛЬНОСТИ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50503"/>
              </p:ext>
            </p:extLst>
          </p:nvPr>
        </p:nvGraphicFramePr>
        <p:xfrm>
          <a:off x="287525" y="980728"/>
          <a:ext cx="8568950" cy="489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1224136"/>
                <a:gridCol w="1224136"/>
                <a:gridCol w="1296144"/>
                <a:gridCol w="1152127"/>
              </a:tblGrid>
              <a:tr h="4620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том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4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0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7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903913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endParaRPr lang="ru-RU" altLang="ru-RU" dirty="0" smtClean="0"/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7245292"/>
              </p:ext>
            </p:extLst>
          </p:nvPr>
        </p:nvGraphicFramePr>
        <p:xfrm>
          <a:off x="374650" y="1446026"/>
          <a:ext cx="839470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403350" y="40481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ОБЪЕМ МУНИЦИПАЛЬНОГО ДОЛГА</a:t>
            </a:r>
            <a:endParaRPr lang="ru-RU" sz="14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85584" cy="3600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6600FF"/>
                </a:solidFill>
              </a:rPr>
              <a:t>На 2025 год в бюджете предусмотрены 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5004390"/>
              </p:ext>
            </p:extLst>
          </p:nvPr>
        </p:nvGraphicFramePr>
        <p:xfrm>
          <a:off x="251520" y="548680"/>
          <a:ext cx="8435975" cy="6309317"/>
        </p:xfrm>
        <a:graphic>
          <a:graphicData uri="http://schemas.openxmlformats.org/drawingml/2006/table">
            <a:tbl>
              <a:tblPr/>
              <a:tblGrid>
                <a:gridCol w="675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1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9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8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5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2877,6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1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129,7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 устойчивое развитие Крымского района в сфере строительства и  архитектуры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299,2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Повышение безопасности дорожного движения на территории муниципального образования Крымский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и ремонт автомобильных дорог муниципального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939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экологического просвещения и формирование экологической культуры в области обращения с твердыми коммунальными отходами на территории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28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1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 и гражданское общество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Казачество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2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условий для духовно-нравственного развития граждан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обеспечение и информирование граждан о деятельности органов местного самоуправления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Крымского района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топливно-энергетического комплекса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2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образовании Крымский район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общественного здоровья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рекультивации земельных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участков-свалки твердых бытовых (коммунальных) отходов на открытой местности, граничащей с ЛПДС «Крымская»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4049,9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6600FF"/>
                </a:solidFill>
              </a:rPr>
              <a:t>На 2026 год в бюджете предусмотрены 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6824669"/>
              </p:ext>
            </p:extLst>
          </p:nvPr>
        </p:nvGraphicFramePr>
        <p:xfrm>
          <a:off x="179512" y="620688"/>
          <a:ext cx="8651999" cy="676930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2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3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5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2979,1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105,6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 устойчивое развитие Крымского района в сфере строительства и  архитектуры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108,9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Повышение безопасности дорожного движения на территории муниципального образования Крымский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и ремонт автомобильных дорог муниципального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97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2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экологического просвещения и формирование экологической культуры в области обращения с твердыми коммунальными отходами на территории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 и гражданское общество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Казачество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условий для духовно-нравственного развития граждан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37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обеспечение и информирование граждан о деятельности органов местного самоуправления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Крымского района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топливно-энергетического комплекса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образовании Крымский район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общественного здоровья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рекультивации земельных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участков-свалки твердых бытовых (коммунальных) отходов на открытой местности, граничащей с ЛПДС «Крымская»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838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3811,6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3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467544" y="32049"/>
            <a:ext cx="8229600" cy="4446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6600FF"/>
                </a:solidFill>
              </a:rPr>
              <a:t>На 2027 год в бюджете предусмотрены 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9806236"/>
              </p:ext>
            </p:extLst>
          </p:nvPr>
        </p:nvGraphicFramePr>
        <p:xfrm>
          <a:off x="107504" y="692696"/>
          <a:ext cx="8651999" cy="6476661"/>
        </p:xfrm>
        <a:graphic>
          <a:graphicData uri="http://schemas.openxmlformats.org/drawingml/2006/table">
            <a:tbl>
              <a:tblPr/>
              <a:tblGrid>
                <a:gridCol w="6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3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90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п/п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3111,7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 устойчивое развитие Крымского района в сфере строительства и  архитектуры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29,3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Повышение безопасности дорожного движения на территории муниципального образования Крымский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3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и ремонт автомобильных дорог муниципального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9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9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экологического просвещения и формирование экологической культуры в области обращения с твердыми коммунальными отходами на территории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88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 и гражданское общество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819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Казачество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условий для духовно-нравственного развития граждан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обеспечение и информирование граждан о деятельности органов местного самоуправления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Крымского района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топливно-энергетического комплекса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образовании Крымский район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общественного здоровья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рекультивации земельных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участков-свалки твердых бытовых (коммунальных) отходов на открытой местности, граничащей с ЛПДС «Крымская»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3726,9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1714500" y="404665"/>
            <a:ext cx="65722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 eaLnBrk="1" hangingPunct="1"/>
            <a:endParaRPr lang="ru-RU" altLang="ru-RU" i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88782"/>
              </p:ext>
            </p:extLst>
          </p:nvPr>
        </p:nvGraphicFramePr>
        <p:xfrm>
          <a:off x="683568" y="1397000"/>
          <a:ext cx="79208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ФИНАНСОВОЕ УПРАВЛЕНИЕ АДМИНИСТРАЦИИ МУНИЦИПАЛЬНОГО</a:t>
                      </a:r>
                      <a:r>
                        <a:rPr lang="ru-RU" baseline="0" dirty="0" smtClean="0"/>
                        <a:t> ОБРАЗОВАНИЯ КРЫМСКИЙ РАЙОН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Почтовый адрес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г. Крымск,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 К.Либнехта, д.35 Краснодарский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край, 353380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Fu_krymsk@mail.ru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Макарян </a:t>
                      </a:r>
                    </a:p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Галина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Тел. 8 (86131) 2-11-50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Факс 8 (86131) 2-11-50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 работы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Понедельник-пятница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Суббота, воскресенье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8.00- 12.00  13.00-17.00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 граждан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9.00-12.00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8435975" cy="6264275"/>
          </a:xfrm>
        </p:spPr>
        <p:txBody>
          <a:bodyPr>
            <a:normAutofit/>
          </a:bodyPr>
          <a:lstStyle/>
          <a:p>
            <a:endParaRPr lang="ru-RU" altLang="ru-RU" sz="1600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200" b="1" dirty="0" smtClean="0"/>
              <a:t>Основные задачи бюджетной и налоговой политики:</a:t>
            </a:r>
          </a:p>
          <a:p>
            <a:endParaRPr lang="ru-RU" altLang="ru-RU" sz="1600" dirty="0" smtClean="0"/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достоверности бюджета Крымского района, с учетом выполнения имеющихся обязательств в условиях сокращения расходов; 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инвестиционной активности хозяйствующих субъектов, осуществляющих деятельность на территории муниципального образования Крымский район;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муниципальными финансами;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условий (обязательств), заключённых с министерством финансов Краснодарского края соглашений (договоров); 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наращивания муниципального долга муниципального образования Крымский район;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долгосрочной сбалансированности и устойчивости бюджета района осуществлять комплекс мер, включающих мероприятия, направленные на рост доходной части бюджета, оптимизацию расходов бюджета и сохранения умеренной долговой нагрузки муниципального образования Крымский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638132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прогнозу на конец 2025 года численность постоянного населения составит 130,184 тыс.человек.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2025 году прогнозируется увеличение числа прибывших на территорию муниципального образования Крымский район -21,4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и сокращение числа выбывших за пределы территории (-4,0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сравнению с показателями 2023 года. Общий миграционный прирост населения составит 160 человек.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Прогнозируется положительная динамика численности населения в трудоспособном возрасте (+1,8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уровню 2023 года.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Промышленность: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2025 году рост индекса промышленного производства прогнозируется  на уровне  103,1% суммарный объем отгрузки промышленной продукции составит 47429,7 млн.рублей, в том числе по крупным и средним предприятиям 44749,1 млн.рублей (103,1%).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Сельское хозяйство: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Производство продукции отрасли «Растениеводство» по прогнозу к 2025 году вырастет и составит 9243,7 млн.рублей (101,0% к уровню 2023 года в сопоставимых ценах).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прогнозу в 2025 году ожидается увеличение валового сбора по следующим сельскохозяйственным культурам: зерновые и зернобобовые – 190,9 тыс.тонн (101,8% к уровню 2023 года), овощи – 47,1 тыс.тонн (100,4%), виноград – 10,076 тыс.тонн (102,4%).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Производство продукции животноводства составит 2222,0 млн.рублей (101,4% к уровню 2023 года в сопоставимых ценах).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Строительный комплекс: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2025 году объем подрядных работ, выполненных по виду деятельности «строительство», по полному кругу предприятий, прогнозируется в сумме 1727,0 млн.рублей или 102,2% к уровню 2023 года в сопоставимых ценах.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прогнозируется в связи с выполнением строительных работ в рамках реализации следующих инвестиционных проектов: «Строительство завода по производству батареек» в Адагумском сельском поселении Крымского района, «Строительство эко-промышленного парка для обращения с вторичными ресурсами и вторичным сырьём» в станице Варениковской.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52928" cy="5472608"/>
          </a:xfrm>
        </p:spPr>
        <p:txBody>
          <a:bodyPr>
            <a:normAutofit/>
          </a:bodyPr>
          <a:lstStyle/>
          <a:p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запланировано строительство следующих социальных объектов: общеобразовательной школы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 мест 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микрорайоне «Надежда» г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Крымска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строительство: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ввода жилья по прогнозу составит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100,9 тыс.кв.м. Уровень обеспеченности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на конец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 на 1 человека.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инвестиционного проекта «Строительство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транспортно-логистического терминала в г. Крымске»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(инвестор ООО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«Тетрис») инвесторам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инвестиционный взнос на пополнение оборотных средств в размере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млн.рублей. 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планируется направить инвестиции на строительство объектов социальной сферы и инженерной инфраструктуры: детский сад и школа в районе Автоколонны 1201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г. Крымске, строительство школы в микрорайоне «Надежда» (общий объем инвестиций составит порядка 1 млрд. рублей), строительство блочных котельных, строительство детской поликлиники в микрорайоне «Озерки».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прогнозу,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объём выполненных услуг предприятиями транспорта по полному кругу составит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764,5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 или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106,1%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5328592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Курортно-туристический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комплекс: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доходы предприятий курортно-туристического комплекса прогнозируются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259,1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(105,7%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сопоставимых ценах), турпоток увеличится относительно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0,4%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составит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и оптовая торговля, общественное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питание: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розничной торговли по полному кругу предприятий по прогнозу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увеличится по сравнению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5,1%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сопоставимых ценах)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45747,7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завершение строительства и сдача в эксплуатацию магазина (Крымское ГП).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прогнозу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оборот общественного питания по полному кругу организаций составит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928,2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 или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104,3%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(в сопоставимых ценах).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открытие 1 объекта общественного питания на территории Крымского городского поселения.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заработной платы по полному кругу предприятий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прогнозируется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14178,7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выше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уровню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Среднемесячная заработная плата составит по прогнозу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63706,2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109,4%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года). При этом прогнозируется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численности к уровню 2024 года – 101,8%,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связано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 началом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ТЭС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"Ударная"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7635785"/>
              </p:ext>
            </p:extLst>
          </p:nvPr>
        </p:nvGraphicFramePr>
        <p:xfrm>
          <a:off x="395288" y="2205038"/>
          <a:ext cx="8496300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111,7%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21404"/>
              </p:ext>
            </p:extLst>
          </p:nvPr>
        </p:nvGraphicFramePr>
        <p:xfrm>
          <a:off x="374650" y="3716338"/>
          <a:ext cx="8515350" cy="100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109,4%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187450" y="549275"/>
            <a:ext cx="6985000" cy="11509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основных макроэкономических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показателей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73233"/>
              </p:ext>
            </p:extLst>
          </p:nvPr>
        </p:nvGraphicFramePr>
        <p:xfrm>
          <a:off x="395288" y="5084763"/>
          <a:ext cx="8496300" cy="11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 потребительских цен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105,2%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0801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>Доходы бюджета на 2025 год и</a:t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> плановый период 2026 и 2027 годов</a:t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endParaRPr lang="ru-RU" altLang="ru-RU" sz="24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96304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Структура  доходов  бюджета на 2025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2026 и 2027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88238"/>
              </p:ext>
            </p:extLst>
          </p:nvPr>
        </p:nvGraphicFramePr>
        <p:xfrm>
          <a:off x="467544" y="836712"/>
          <a:ext cx="8208912" cy="588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29750</TotalTime>
  <Words>1849</Words>
  <Application>Microsoft Office PowerPoint</Application>
  <PresentationFormat>Экран (4:3)</PresentationFormat>
  <Paragraphs>716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Презентация PowerPoint</vt:lpstr>
      <vt:lpstr>Презентация PowerPoint</vt:lpstr>
      <vt:lpstr>Презентация PowerPoint</vt:lpstr>
      <vt:lpstr>             По прогнозу на конец 2025 года численность постоянного населения составит 130,184 тыс.человек. В 2025 году прогнозируется увеличение числа прибывших на территорию муниципального образования Крымский район -21,4%) и сокращение числа выбывших за пределы территории (-4,0%) по сравнению с показателями 2023 года. Общий миграционный прирост населения составит 160 человек. Прогнозируется положительная динамика численности населения в трудоспособном возрасте (+1,8%) к уровню 2023 года. Промышленность: В 2025 году рост индекса промышленного производства прогнозируется  на уровне  103,1% суммарный объем отгрузки промышленной продукции составит 47429,7 млн.рублей, в том числе по крупным и средним предприятиям 44749,1 млн.рублей (103,1%). Сельское хозяйство: Производство продукции отрасли «Растениеводство» по прогнозу к 2025 году вырастет и составит 9243,7 млн.рублей (101,0% к уровню 2023 года в сопоставимых ценах). По прогнозу в 2025 году ожидается увеличение валового сбора по следующим сельскохозяйственным культурам: зерновые и зернобобовые – 190,9 тыс.тонн (101,8% к уровню 2023 года), овощи – 47,1 тыс.тонн (100,4%), виноград – 10,076 тыс.тонн (102,4%). Производство продукции животноводства составит 2222,0 млн.рублей (101,4% к уровню 2023 года в сопоставимых ценах). Строительный комплекс: В 2025 году объем подрядных работ, выполненных по виду деятельности «строительство», по полному кругу предприятий, прогнозируется в сумме 1727,0 млн.рублей или 102,2% к уровню 2023 года в сопоставимых ценах. Положительная динамика прогнозируется в связи с выполнением строительных работ в рамках реализации следующих инвестиционных проектов: «Строительство завода по производству батареек» в Адагумском сельском поселении Крымского района, «Строительство эко-промышленного парка для обращения с вторичными ресурсами и вторичным сырьём» в станице Варениковской. </vt:lpstr>
      <vt:lpstr>            Кроме того, запланировано строительство следующих социальных объектов: общеобразовательной школы на 875 мест в микрорайоне «Надежда» г. Крымска, котельных. Жилищное строительство: В 2025 показатель ввода жилья по прогнозу составит 100,9 тыс.кв.м. Уровень обеспеченности жильем на конец 2025 года – 25,9 кв.м на 1 человека.  Инвестиционная деятельность: В 2025 году в рамках реализации инвестиционного проекта «Строительство транспортно-логистического терминала в г. Крымске» (инвестор ООО «Тетрис») инвесторам планируется инвестиционный взнос на пополнение оборотных средств в размере 557 млн.рублей.   Кроме того, планируется направить инвестиции на строительство объектов социальной сферы и инженерной инфраструктуры: детский сад и школа в районе Автоколонны 1201 в    г. Крымске, строительство школы в микрорайоне «Надежда» (общий объем инвестиций составит порядка 1 млрд. рублей), строительство блочных котельных, строительство детской поликлиники в микрорайоне «Озерки». Транспорт: По прогнозу, в 2025 году, объём выполненных услуг предприятиями транспорта по полному кругу составит 764,5 млн.рублей или 106,1% к уровню 2024 года.  </vt:lpstr>
      <vt:lpstr>Курортно-туристический комплекс: В 2025 году доходы предприятий курортно-туристического комплекса прогнозируются в сумме 259,1 млн. рублей (105,7% к уровню 2023 года в сопоставимых ценах), турпоток увеличится относительно 2023 года на 0,4% и составит 23,1 тыс. человек.   Розничная и оптовая торговля, общественное питание: Оборот розничной торговли по полному кругу предприятий по прогнозу в 2025 году увеличится по сравнению с 2024 годом на 5,1% (в сопоставимых ценах) и составит 45747,7 млн.рублей.  В 2025 году планируется завершение строительства и сдача в эксплуатацию магазина (Крымское ГП).  По прогнозу в 2025 году оборот общественного питания по полному кругу организаций составит 928,2 млн.рублей или 104,3% к уровню 2024 года (в сопоставимых ценах). В 2025 году планируется открытие 1 объекта общественного питания на территории Крымского городского поселения.  Фонд оплаты труда Фонд заработной платы по полному кругу предприятий в 2025 году прогнозируется в сумме 14178,7 млн. рублей, что выше на 11,4 % к уровню 2024 года. Среднемесячная заработная плата составит по прогнозу 63706,2 рублей (109,4% к уровню 2024 года). При этом прогнозируется рост численности к уровню 2024 года – 101,8%, что связано с планируемым началом строительства ТЭС "Ударная" в 2025 году. </vt:lpstr>
      <vt:lpstr>Презентация PowerPoint</vt:lpstr>
      <vt:lpstr>               Доходы бюджета на 2025 год и  плановый период 2026 и 2027 годов </vt:lpstr>
      <vt:lpstr>Структура  доходов  бюджета на 2025 год и  на плановый период 2026 и 2027 годов</vt:lpstr>
      <vt:lpstr>Структура  доходов  бюджета на 2025 год и  на плановый период 2026 и 2027 годов</vt:lpstr>
      <vt:lpstr>Структура  доходов  бюджета на 2025 год и  на плановый период 2026 и 2027 годов</vt:lpstr>
      <vt:lpstr>Межбюджетные трансферты на 2025 год и  на плановый период 2026 и 2027 годов</vt:lpstr>
      <vt:lpstr>Распределение бюджетных ассигнований по разделам классификации расходов бюджетов</vt:lpstr>
      <vt:lpstr>Структура бюджетных ассигнований по разделам  классификации расходов бюджетов</vt:lpstr>
      <vt:lpstr>Расходы местного бюджета на социальную сферу</vt:lpstr>
      <vt:lpstr>Образование</vt:lpstr>
      <vt:lpstr>Культура и кинематография</vt:lpstr>
      <vt:lpstr>Физическая культура и спорт</vt:lpstr>
      <vt:lpstr>Жилье детям сиротам</vt:lpstr>
      <vt:lpstr>               </vt:lpstr>
      <vt:lpstr>   </vt:lpstr>
      <vt:lpstr>На 2025 год в бюджете предусмотрены следующие муниципальные программы</vt:lpstr>
      <vt:lpstr>На 2026 год в бюджете предусмотрены следующие муниципальные программы</vt:lpstr>
      <vt:lpstr>На 2027 год в бюджете предусмотрены следующие муниципальные программы</vt:lpstr>
      <vt:lpstr>Презентация PowerPoint</vt:lpstr>
    </vt:vector>
  </TitlesOfParts>
  <Company>2222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Сченстная</cp:lastModifiedBy>
  <cp:revision>2319</cp:revision>
  <cp:lastPrinted>2025-02-04T08:42:44Z</cp:lastPrinted>
  <dcterms:created xsi:type="dcterms:W3CDTF">2013-04-17T07:52:47Z</dcterms:created>
  <dcterms:modified xsi:type="dcterms:W3CDTF">2025-02-07T05:18:05Z</dcterms:modified>
</cp:coreProperties>
</file>