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48" r:id="rId1"/>
  </p:sldMasterIdLst>
  <p:notesMasterIdLst>
    <p:notesMasterId r:id="rId50"/>
  </p:notesMasterIdLst>
  <p:sldIdLst>
    <p:sldId id="256" r:id="rId2"/>
    <p:sldId id="344" r:id="rId3"/>
    <p:sldId id="345" r:id="rId4"/>
    <p:sldId id="346" r:id="rId5"/>
    <p:sldId id="347" r:id="rId6"/>
    <p:sldId id="348" r:id="rId7"/>
    <p:sldId id="349" r:id="rId8"/>
    <p:sldId id="350" r:id="rId9"/>
    <p:sldId id="351" r:id="rId10"/>
    <p:sldId id="352" r:id="rId11"/>
    <p:sldId id="353" r:id="rId12"/>
    <p:sldId id="354" r:id="rId13"/>
    <p:sldId id="355" r:id="rId14"/>
    <p:sldId id="356" r:id="rId15"/>
    <p:sldId id="357" r:id="rId16"/>
    <p:sldId id="358" r:id="rId17"/>
    <p:sldId id="359" r:id="rId18"/>
    <p:sldId id="360" r:id="rId19"/>
    <p:sldId id="361" r:id="rId20"/>
    <p:sldId id="362" r:id="rId21"/>
    <p:sldId id="363" r:id="rId22"/>
    <p:sldId id="364" r:id="rId23"/>
    <p:sldId id="343" r:id="rId24"/>
    <p:sldId id="298" r:id="rId25"/>
    <p:sldId id="299" r:id="rId26"/>
    <p:sldId id="300" r:id="rId27"/>
    <p:sldId id="301" r:id="rId28"/>
    <p:sldId id="312" r:id="rId29"/>
    <p:sldId id="311" r:id="rId30"/>
    <p:sldId id="309" r:id="rId31"/>
    <p:sldId id="313" r:id="rId32"/>
    <p:sldId id="326" r:id="rId33"/>
    <p:sldId id="320" r:id="rId34"/>
    <p:sldId id="324" r:id="rId35"/>
    <p:sldId id="328" r:id="rId36"/>
    <p:sldId id="319" r:id="rId37"/>
    <p:sldId id="318" r:id="rId38"/>
    <p:sldId id="316" r:id="rId39"/>
    <p:sldId id="314" r:id="rId40"/>
    <p:sldId id="334" r:id="rId41"/>
    <p:sldId id="335" r:id="rId42"/>
    <p:sldId id="336" r:id="rId43"/>
    <p:sldId id="338" r:id="rId44"/>
    <p:sldId id="339" r:id="rId45"/>
    <p:sldId id="341" r:id="rId46"/>
    <p:sldId id="342" r:id="rId47"/>
    <p:sldId id="278" r:id="rId48"/>
    <p:sldId id="279" r:id="rId49"/>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339933"/>
    <a:srgbClr val="990000"/>
    <a:srgbClr val="FF00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Средний стиль 1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269D01E-BC32-4049-B463-5C60D7B0CCD2}" styleName="Стиль из темы 2 - акцент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Светлы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63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_____Microsoft_Excel10.xlsx"/></Relationships>
</file>

<file path=ppt/charts/_rels/chart2.xml.rels><?xml version="1.0" encoding="UTF-8" standalone="yes"?>
<Relationships xmlns="http://schemas.openxmlformats.org/package/2006/relationships"><Relationship Id="rId2" Type="http://schemas.openxmlformats.org/officeDocument/2006/relationships/package" Target="../embeddings/_____Microsoft_Excel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6.4030694120406448E-2"/>
          <c:y val="0.16494063790891927"/>
          <c:w val="0.60533537474482368"/>
          <c:h val="0.78769841269841334"/>
        </c:manualLayout>
      </c:layout>
      <c:pie3DChart>
        <c:varyColors val="1"/>
        <c:ser>
          <c:idx val="0"/>
          <c:order val="0"/>
          <c:tx>
            <c:strRef>
              <c:f>Лист1!$B$1</c:f>
              <c:strCache>
                <c:ptCount val="1"/>
                <c:pt idx="0">
                  <c:v> 2</c:v>
                </c:pt>
              </c:strCache>
            </c:strRef>
          </c:tx>
          <c:explosion val="32"/>
          <c:dPt>
            <c:idx val="0"/>
            <c:bubble3D val="0"/>
            <c:explosion val="25"/>
            <c:spPr/>
          </c:dPt>
          <c:dPt>
            <c:idx val="1"/>
            <c:bubble3D val="0"/>
            <c:spPr/>
          </c:dPt>
          <c:dLbls>
            <c:dLbl>
              <c:idx val="0"/>
              <c:layout>
                <c:manualLayout>
                  <c:x val="-0.10764885434540195"/>
                  <c:y val="-0.12592264053994001"/>
                </c:manualLayout>
              </c:layout>
              <c:showLegendKey val="0"/>
              <c:showVal val="1"/>
              <c:showCatName val="1"/>
              <c:showSerName val="0"/>
              <c:showPercent val="0"/>
              <c:showBubbleSize val="0"/>
            </c:dLbl>
            <c:txPr>
              <a:bodyPr/>
              <a:lstStyle/>
              <a:p>
                <a:pPr>
                  <a:defRPr sz="1200" b="1">
                    <a:solidFill>
                      <a:schemeClr val="accent1">
                        <a:lumMod val="75000"/>
                      </a:schemeClr>
                    </a:solidFill>
                    <a:latin typeface="Times New Roman" pitchFamily="18" charset="0"/>
                    <a:cs typeface="Times New Roman" pitchFamily="18" charset="0"/>
                  </a:defRPr>
                </a:pPr>
                <a:endParaRPr lang="ru-RU"/>
              </a:p>
            </c:txPr>
            <c:showLegendKey val="0"/>
            <c:showVal val="1"/>
            <c:showCatName val="1"/>
            <c:showSerName val="0"/>
            <c:showPercent val="0"/>
            <c:showBubbleSize val="0"/>
            <c:showLeaderLines val="1"/>
          </c:dLbls>
          <c:cat>
            <c:strRef>
              <c:f>Лист1!$A$2:$A$7</c:f>
              <c:strCache>
                <c:ptCount val="6"/>
                <c:pt idx="0">
                  <c:v>Розничная торговля</c:v>
                </c:pt>
                <c:pt idx="1">
                  <c:v>Промышленность </c:v>
                </c:pt>
                <c:pt idx="2">
                  <c:v>Строительство</c:v>
                </c:pt>
                <c:pt idx="3">
                  <c:v>Сельское хозяйство</c:v>
                </c:pt>
                <c:pt idx="4">
                  <c:v>Прочие</c:v>
                </c:pt>
                <c:pt idx="5">
                  <c:v>Транспорт</c:v>
                </c:pt>
              </c:strCache>
            </c:strRef>
          </c:cat>
          <c:val>
            <c:numRef>
              <c:f>Лист1!$B$2:$B$7</c:f>
              <c:numCache>
                <c:formatCode>#,##0.0</c:formatCode>
                <c:ptCount val="6"/>
                <c:pt idx="0">
                  <c:v>19457.900000000001</c:v>
                </c:pt>
                <c:pt idx="1">
                  <c:v>15718.8</c:v>
                </c:pt>
                <c:pt idx="2">
                  <c:v>2157.9</c:v>
                </c:pt>
                <c:pt idx="3">
                  <c:v>6641.3</c:v>
                </c:pt>
                <c:pt idx="4">
                  <c:v>543.6</c:v>
                </c:pt>
                <c:pt idx="5">
                  <c:v>458.7</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74019411937768231"/>
          <c:y val="0.30518641868075275"/>
          <c:w val="0.25000758660560352"/>
          <c:h val="0.36257053614413215"/>
        </c:manualLayout>
      </c:layout>
      <c:overlay val="0"/>
      <c:txPr>
        <a:bodyPr/>
        <a:lstStyle/>
        <a:p>
          <a:pPr>
            <a:defRPr sz="1400" b="1">
              <a:solidFill>
                <a:schemeClr val="accent1">
                  <a:lumMod val="75000"/>
                </a:schemeClr>
              </a:solidFill>
              <a:latin typeface="Times New Roman" pitchFamily="18" charset="0"/>
              <a:cs typeface="Times New Roman" pitchFamily="18" charset="0"/>
            </a:defRPr>
          </a:pPr>
          <a:endParaRPr lang="ru-RU"/>
        </a:p>
      </c:txPr>
    </c:legend>
    <c:plotVisOnly val="1"/>
    <c:dispBlanksAs val="zero"/>
    <c:showDLblsOverMax val="0"/>
  </c:chart>
  <c:txPr>
    <a:bodyPr/>
    <a:lstStyle/>
    <a:p>
      <a:pPr>
        <a:defRPr sz="1800"/>
      </a:pPr>
      <a:endParaRPr lang="ru-RU"/>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Ряд 1</c:v>
                </c:pt>
              </c:strCache>
            </c:strRef>
          </c:tx>
          <c:invertIfNegative val="0"/>
          <c:cat>
            <c:strRef>
              <c:f>Лист1!$A$2:$A$3</c:f>
              <c:strCache>
                <c:ptCount val="2"/>
                <c:pt idx="0">
                  <c:v>2019 год</c:v>
                </c:pt>
                <c:pt idx="1">
                  <c:v>2020год</c:v>
                </c:pt>
              </c:strCache>
            </c:strRef>
          </c:cat>
          <c:val>
            <c:numRef>
              <c:f>Лист1!$B$2:$B$3</c:f>
              <c:numCache>
                <c:formatCode>General</c:formatCode>
                <c:ptCount val="2"/>
                <c:pt idx="0">
                  <c:v>9905.6</c:v>
                </c:pt>
                <c:pt idx="1">
                  <c:v>5873.5</c:v>
                </c:pt>
              </c:numCache>
            </c:numRef>
          </c:val>
        </c:ser>
        <c:dLbls>
          <c:showLegendKey val="0"/>
          <c:showVal val="0"/>
          <c:showCatName val="0"/>
          <c:showSerName val="0"/>
          <c:showPercent val="0"/>
          <c:showBubbleSize val="0"/>
        </c:dLbls>
        <c:gapWidth val="150"/>
        <c:shape val="cylinder"/>
        <c:axId val="112275840"/>
        <c:axId val="112277376"/>
        <c:axId val="0"/>
      </c:bar3DChart>
      <c:catAx>
        <c:axId val="112275840"/>
        <c:scaling>
          <c:orientation val="minMax"/>
        </c:scaling>
        <c:delete val="0"/>
        <c:axPos val="b"/>
        <c:numFmt formatCode="General" sourceLinked="1"/>
        <c:majorTickMark val="out"/>
        <c:minorTickMark val="none"/>
        <c:tickLblPos val="nextTo"/>
        <c:txPr>
          <a:bodyPr/>
          <a:lstStyle/>
          <a:p>
            <a:pPr>
              <a:defRPr sz="1600" b="1">
                <a:solidFill>
                  <a:schemeClr val="accent1">
                    <a:lumMod val="75000"/>
                  </a:schemeClr>
                </a:solidFill>
                <a:latin typeface="Times New Roman" pitchFamily="18" charset="0"/>
                <a:cs typeface="Times New Roman" pitchFamily="18" charset="0"/>
              </a:defRPr>
            </a:pPr>
            <a:endParaRPr lang="ru-RU"/>
          </a:p>
        </c:txPr>
        <c:crossAx val="112277376"/>
        <c:crosses val="autoZero"/>
        <c:auto val="1"/>
        <c:lblAlgn val="ctr"/>
        <c:lblOffset val="100"/>
        <c:noMultiLvlLbl val="0"/>
      </c:catAx>
      <c:valAx>
        <c:axId val="112277376"/>
        <c:scaling>
          <c:orientation val="minMax"/>
        </c:scaling>
        <c:delete val="0"/>
        <c:axPos val="l"/>
        <c:majorGridlines/>
        <c:numFmt formatCode="General" sourceLinked="1"/>
        <c:majorTickMark val="out"/>
        <c:minorTickMark val="none"/>
        <c:tickLblPos val="nextTo"/>
        <c:crossAx val="112275840"/>
        <c:crosses val="autoZero"/>
        <c:crossBetween val="between"/>
      </c:valAx>
    </c:plotArea>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0"/>
      <c:perspective val="30"/>
    </c:view3D>
    <c:floor>
      <c:thickness val="0"/>
    </c:floor>
    <c:sideWall>
      <c:thickness val="0"/>
    </c:sideWall>
    <c:backWall>
      <c:thickness val="0"/>
    </c:backWall>
    <c:plotArea>
      <c:layout/>
      <c:bar3DChart>
        <c:barDir val="col"/>
        <c:grouping val="clustered"/>
        <c:varyColors val="0"/>
        <c:ser>
          <c:idx val="0"/>
          <c:order val="0"/>
          <c:tx>
            <c:strRef>
              <c:f>Лист1!$B$1</c:f>
              <c:strCache>
                <c:ptCount val="1"/>
                <c:pt idx="0">
                  <c:v>Номинальная начисленная заработная плата</c:v>
                </c:pt>
              </c:strCache>
            </c:strRef>
          </c:tx>
          <c:spPr>
            <a:gradFill rotWithShape="1">
              <a:gsLst>
                <a:gs pos="0">
                  <a:schemeClr val="accent4">
                    <a:lumMod val="95000"/>
                  </a:schemeClr>
                </a:gs>
                <a:gs pos="100000">
                  <a:schemeClr val="accent4">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4">
                  <a:shade val="30000"/>
                  <a:satMod val="120000"/>
                </a:schemeClr>
              </a:contourClr>
            </a:sp3d>
          </c:spPr>
          <c:invertIfNegative val="0"/>
          <c:dLbls>
            <c:txPr>
              <a:bodyPr/>
              <a:lstStyle/>
              <a:p>
                <a:pPr>
                  <a:defRPr sz="1200" b="1">
                    <a:solidFill>
                      <a:schemeClr val="bg2">
                        <a:lumMod val="25000"/>
                      </a:schemeClr>
                    </a:solidFill>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dLbls>
          <c:cat>
            <c:numRef>
              <c:f>Лист1!$A$2:$A$4</c:f>
              <c:numCache>
                <c:formatCode>General</c:formatCode>
                <c:ptCount val="3"/>
                <c:pt idx="0">
                  <c:v>2018</c:v>
                </c:pt>
                <c:pt idx="1">
                  <c:v>2019</c:v>
                </c:pt>
                <c:pt idx="2">
                  <c:v>2020</c:v>
                </c:pt>
              </c:numCache>
            </c:numRef>
          </c:cat>
          <c:val>
            <c:numRef>
              <c:f>Лист1!$B$2:$B$4</c:f>
              <c:numCache>
                <c:formatCode>#,##0</c:formatCode>
                <c:ptCount val="3"/>
                <c:pt idx="0">
                  <c:v>30779</c:v>
                </c:pt>
                <c:pt idx="1">
                  <c:v>33981</c:v>
                </c:pt>
                <c:pt idx="2">
                  <c:v>36600</c:v>
                </c:pt>
              </c:numCache>
            </c:numRef>
          </c:val>
        </c:ser>
        <c:ser>
          <c:idx val="1"/>
          <c:order val="1"/>
          <c:tx>
            <c:strRef>
              <c:f>Лист1!$C$1</c:f>
              <c:strCache>
                <c:ptCount val="1"/>
                <c:pt idx="0">
                  <c:v>Величина прожиточного минимума на одного жителя</c:v>
                </c:pt>
              </c:strCache>
            </c:strRef>
          </c:tx>
          <c:spPr>
            <a:gradFill rotWithShape="1">
              <a:gsLst>
                <a:gs pos="28000">
                  <a:schemeClr val="accent4">
                    <a:tint val="18000"/>
                    <a:satMod val="120000"/>
                    <a:lumMod val="88000"/>
                  </a:schemeClr>
                </a:gs>
                <a:gs pos="100000">
                  <a:schemeClr val="accent4">
                    <a:tint val="40000"/>
                    <a:satMod val="100000"/>
                    <a:lumMod val="78000"/>
                  </a:schemeClr>
                </a:gs>
              </a:gsLst>
              <a:lin ang="5400000" scaled="0"/>
            </a:gradFill>
            <a:ln w="9525" cap="flat" cmpd="sng" algn="ctr">
              <a:solidFill>
                <a:schemeClr val="accent4"/>
              </a:solidFill>
              <a:prstDash val="solid"/>
            </a:ln>
            <a:effectLst>
              <a:outerShdw blurRad="63500" dist="50800" dir="5400000" sx="98000" sy="98000" rotWithShape="0">
                <a:srgbClr val="000000">
                  <a:alpha val="20000"/>
                </a:srgbClr>
              </a:outerShdw>
            </a:effectLst>
          </c:spPr>
          <c:invertIfNegative val="0"/>
          <c:dLbls>
            <c:dLbl>
              <c:idx val="0"/>
              <c:layout>
                <c:manualLayout>
                  <c:x val="4.081272879689217E-2"/>
                  <c:y val="-3.0408498672561284E-3"/>
                </c:manualLayout>
              </c:layout>
              <c:showLegendKey val="0"/>
              <c:showVal val="1"/>
              <c:showCatName val="0"/>
              <c:showSerName val="0"/>
              <c:showPercent val="0"/>
              <c:showBubbleSize val="0"/>
            </c:dLbl>
            <c:dLbl>
              <c:idx val="1"/>
              <c:layout>
                <c:manualLayout>
                  <c:x val="3.3524741511732854E-2"/>
                  <c:y val="-1.2163399469024514E-2"/>
                </c:manualLayout>
              </c:layout>
              <c:showLegendKey val="0"/>
              <c:showVal val="1"/>
              <c:showCatName val="0"/>
              <c:showSerName val="0"/>
              <c:showPercent val="0"/>
              <c:showBubbleSize val="0"/>
            </c:dLbl>
            <c:dLbl>
              <c:idx val="2"/>
              <c:layout>
                <c:manualLayout>
                  <c:x val="3.3524741511732854E-2"/>
                  <c:y val="-3.0408498672561284E-3"/>
                </c:manualLayout>
              </c:layout>
              <c:showLegendKey val="0"/>
              <c:showVal val="1"/>
              <c:showCatName val="0"/>
              <c:showSerName val="0"/>
              <c:showPercent val="0"/>
              <c:showBubbleSize val="0"/>
            </c:dLbl>
            <c:txPr>
              <a:bodyPr/>
              <a:lstStyle/>
              <a:p>
                <a:pPr>
                  <a:defRPr sz="1200" b="1">
                    <a:solidFill>
                      <a:schemeClr val="bg2">
                        <a:lumMod val="25000"/>
                      </a:schemeClr>
                    </a:solidFill>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dLbls>
          <c:cat>
            <c:numRef>
              <c:f>Лист1!$A$2:$A$4</c:f>
              <c:numCache>
                <c:formatCode>General</c:formatCode>
                <c:ptCount val="3"/>
                <c:pt idx="0">
                  <c:v>2018</c:v>
                </c:pt>
                <c:pt idx="1">
                  <c:v>2019</c:v>
                </c:pt>
                <c:pt idx="2">
                  <c:v>2020</c:v>
                </c:pt>
              </c:numCache>
            </c:numRef>
          </c:cat>
          <c:val>
            <c:numRef>
              <c:f>Лист1!$C$2:$C$4</c:f>
              <c:numCache>
                <c:formatCode>#,##0</c:formatCode>
                <c:ptCount val="3"/>
                <c:pt idx="0">
                  <c:v>10228</c:v>
                </c:pt>
                <c:pt idx="1">
                  <c:v>10621</c:v>
                </c:pt>
                <c:pt idx="2">
                  <c:v>11261</c:v>
                </c:pt>
              </c:numCache>
            </c:numRef>
          </c:val>
        </c:ser>
        <c:dLbls>
          <c:showLegendKey val="0"/>
          <c:showVal val="0"/>
          <c:showCatName val="0"/>
          <c:showSerName val="0"/>
          <c:showPercent val="0"/>
          <c:showBubbleSize val="0"/>
        </c:dLbls>
        <c:gapWidth val="150"/>
        <c:shape val="box"/>
        <c:axId val="37681024"/>
        <c:axId val="37682560"/>
        <c:axId val="0"/>
      </c:bar3DChart>
      <c:catAx>
        <c:axId val="37681024"/>
        <c:scaling>
          <c:orientation val="minMax"/>
        </c:scaling>
        <c:delete val="0"/>
        <c:axPos val="b"/>
        <c:numFmt formatCode="General" sourceLinked="1"/>
        <c:majorTickMark val="out"/>
        <c:minorTickMark val="none"/>
        <c:tickLblPos val="nextTo"/>
        <c:txPr>
          <a:bodyPr/>
          <a:lstStyle/>
          <a:p>
            <a:pPr>
              <a:defRPr sz="1200" b="1">
                <a:solidFill>
                  <a:schemeClr val="bg2">
                    <a:lumMod val="75000"/>
                  </a:schemeClr>
                </a:solidFill>
                <a:latin typeface="Times New Roman" pitchFamily="18" charset="0"/>
                <a:cs typeface="Times New Roman" pitchFamily="18" charset="0"/>
              </a:defRPr>
            </a:pPr>
            <a:endParaRPr lang="ru-RU"/>
          </a:p>
        </c:txPr>
        <c:crossAx val="37682560"/>
        <c:crosses val="autoZero"/>
        <c:auto val="1"/>
        <c:lblAlgn val="ctr"/>
        <c:lblOffset val="100"/>
        <c:noMultiLvlLbl val="0"/>
      </c:catAx>
      <c:valAx>
        <c:axId val="37682560"/>
        <c:scaling>
          <c:orientation val="minMax"/>
        </c:scaling>
        <c:delete val="0"/>
        <c:axPos val="l"/>
        <c:numFmt formatCode="#,##0" sourceLinked="1"/>
        <c:majorTickMark val="out"/>
        <c:minorTickMark val="none"/>
        <c:tickLblPos val="nextTo"/>
        <c:txPr>
          <a:bodyPr/>
          <a:lstStyle/>
          <a:p>
            <a:pPr>
              <a:defRPr>
                <a:solidFill>
                  <a:schemeClr val="accent2">
                    <a:lumMod val="75000"/>
                  </a:schemeClr>
                </a:solidFill>
              </a:defRPr>
            </a:pPr>
            <a:endParaRPr lang="ru-RU"/>
          </a:p>
        </c:txPr>
        <c:crossAx val="37681024"/>
        <c:crosses val="autoZero"/>
        <c:crossBetween val="between"/>
      </c:valAx>
    </c:plotArea>
    <c:legend>
      <c:legendPos val="r"/>
      <c:layout>
        <c:manualLayout>
          <c:xMode val="edge"/>
          <c:yMode val="edge"/>
          <c:x val="0.65607838798443885"/>
          <c:y val="0.40173745062809113"/>
          <c:w val="0.33517602727336998"/>
          <c:h val="0.23605614701814742"/>
        </c:manualLayout>
      </c:layout>
      <c:overlay val="0"/>
      <c:txPr>
        <a:bodyPr/>
        <a:lstStyle/>
        <a:p>
          <a:pPr rtl="0">
            <a:defRPr sz="1200" b="1">
              <a:solidFill>
                <a:srgbClr val="002060"/>
              </a:solidFill>
              <a:latin typeface="Times New Roman" pitchFamily="18" charset="0"/>
              <a:cs typeface="Times New Roman" pitchFamily="18" charset="0"/>
            </a:defRPr>
          </a:pPr>
          <a:endParaRPr lang="ru-RU"/>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Продажи</c:v>
                </c:pt>
              </c:strCache>
            </c:strRef>
          </c:tx>
          <c:explosion val="25"/>
          <c:dPt>
            <c:idx val="0"/>
            <c:bubble3D val="0"/>
          </c:dPt>
          <c:dPt>
            <c:idx val="1"/>
            <c:bubble3D val="0"/>
          </c:dPt>
          <c:dPt>
            <c:idx val="2"/>
            <c:bubble3D val="0"/>
          </c:dPt>
          <c:dPt>
            <c:idx val="3"/>
            <c:bubble3D val="0"/>
          </c:dPt>
          <c:dPt>
            <c:idx val="4"/>
            <c:bubble3D val="0"/>
          </c:dPt>
          <c:dPt>
            <c:idx val="5"/>
            <c:bubble3D val="0"/>
          </c:dPt>
          <c:dPt>
            <c:idx val="6"/>
            <c:bubble3D val="0"/>
          </c:dPt>
          <c:dLbls>
            <c:dLbl>
              <c:idx val="0"/>
              <c:layout>
                <c:manualLayout>
                  <c:x val="-9.0759606791778399E-2"/>
                  <c:y val="0.27653851487742126"/>
                </c:manualLayout>
              </c:layout>
              <c:spPr/>
              <c:txPr>
                <a:bodyPr/>
                <a:lstStyle/>
                <a:p>
                  <a:pPr>
                    <a:defRPr sz="1200" b="1" baseline="0">
                      <a:solidFill>
                        <a:schemeClr val="bg2">
                          <a:lumMod val="25000"/>
                        </a:schemeClr>
                      </a:solidFill>
                      <a:latin typeface="Times New Roman" pitchFamily="18" charset="0"/>
                    </a:defRPr>
                  </a:pPr>
                  <a:endParaRPr lang="ru-RU"/>
                </a:p>
              </c:txPr>
              <c:showLegendKey val="0"/>
              <c:showVal val="1"/>
              <c:showCatName val="1"/>
              <c:showSerName val="0"/>
              <c:showPercent val="0"/>
              <c:showBubbleSize val="0"/>
            </c:dLbl>
            <c:dLbl>
              <c:idx val="1"/>
              <c:layout>
                <c:manualLayout>
                  <c:x val="1.3251426681584453E-3"/>
                  <c:y val="0.16175642428258111"/>
                </c:manualLayout>
              </c:layout>
              <c:spPr/>
              <c:txPr>
                <a:bodyPr/>
                <a:lstStyle/>
                <a:p>
                  <a:pPr>
                    <a:defRPr sz="1200" b="1" baseline="0">
                      <a:solidFill>
                        <a:schemeClr val="bg2">
                          <a:lumMod val="25000"/>
                        </a:schemeClr>
                      </a:solidFill>
                      <a:latin typeface="Times New Roman" pitchFamily="18" charset="0"/>
                    </a:defRPr>
                  </a:pPr>
                  <a:endParaRPr lang="ru-RU"/>
                </a:p>
              </c:txPr>
              <c:showLegendKey val="0"/>
              <c:showVal val="1"/>
              <c:showCatName val="1"/>
              <c:showSerName val="0"/>
              <c:showPercent val="0"/>
              <c:showBubbleSize val="0"/>
            </c:dLbl>
            <c:dLbl>
              <c:idx val="2"/>
              <c:layout>
                <c:manualLayout>
                  <c:x val="0"/>
                  <c:y val="-0.10521862736593984"/>
                </c:manualLayout>
              </c:layout>
              <c:spPr/>
              <c:txPr>
                <a:bodyPr/>
                <a:lstStyle/>
                <a:p>
                  <a:pPr>
                    <a:defRPr sz="1200" b="1" baseline="0">
                      <a:solidFill>
                        <a:schemeClr val="bg2">
                          <a:lumMod val="25000"/>
                        </a:schemeClr>
                      </a:solidFill>
                      <a:latin typeface="Times New Roman" pitchFamily="18" charset="0"/>
                    </a:defRPr>
                  </a:pPr>
                  <a:endParaRPr lang="ru-RU"/>
                </a:p>
              </c:txPr>
              <c:showLegendKey val="0"/>
              <c:showVal val="1"/>
              <c:showCatName val="1"/>
              <c:showSerName val="0"/>
              <c:showPercent val="0"/>
              <c:showBubbleSize val="0"/>
            </c:dLbl>
            <c:dLbl>
              <c:idx val="3"/>
              <c:layout>
                <c:manualLayout>
                  <c:x val="-5.9430171764722456E-2"/>
                  <c:y val="-9.7184769712005195E-2"/>
                </c:manualLayout>
              </c:layout>
              <c:tx>
                <c:rich>
                  <a:bodyPr/>
                  <a:lstStyle/>
                  <a:p>
                    <a:pPr>
                      <a:defRPr sz="1200" b="1" baseline="0">
                        <a:solidFill>
                          <a:schemeClr val="bg2">
                            <a:lumMod val="25000"/>
                          </a:schemeClr>
                        </a:solidFill>
                        <a:latin typeface="Times New Roman" pitchFamily="18" charset="0"/>
                      </a:defRPr>
                    </a:pPr>
                    <a:r>
                      <a:rPr lang="ru-RU" sz="1200" b="1" baseline="0" dirty="0" smtClean="0">
                        <a:solidFill>
                          <a:schemeClr val="bg2">
                            <a:lumMod val="25000"/>
                          </a:schemeClr>
                        </a:solidFill>
                        <a:latin typeface="Times New Roman" pitchFamily="18" charset="0"/>
                      </a:rPr>
                      <a:t>Арендная плата за землю;    </a:t>
                    </a:r>
                    <a:endParaRPr lang="ru-RU" sz="1200" b="1" baseline="0" dirty="0" smtClean="0">
                      <a:solidFill>
                        <a:schemeClr val="bg2">
                          <a:lumMod val="25000"/>
                        </a:schemeClr>
                      </a:solidFill>
                      <a:latin typeface="Times New Roman" pitchFamily="18" charset="0"/>
                    </a:endParaRPr>
                  </a:p>
                  <a:p>
                    <a:pPr>
                      <a:defRPr sz="1200" b="1" baseline="0">
                        <a:solidFill>
                          <a:schemeClr val="bg2">
                            <a:lumMod val="25000"/>
                          </a:schemeClr>
                        </a:solidFill>
                        <a:latin typeface="Times New Roman" pitchFamily="18" charset="0"/>
                      </a:defRPr>
                    </a:pPr>
                    <a:r>
                      <a:rPr lang="ru-RU" sz="1200" b="1" baseline="0" dirty="0" smtClean="0">
                        <a:solidFill>
                          <a:schemeClr val="bg2">
                            <a:lumMod val="25000"/>
                          </a:schemeClr>
                        </a:solidFill>
                        <a:latin typeface="Times New Roman" pitchFamily="18" charset="0"/>
                      </a:rPr>
                      <a:t> </a:t>
                    </a:r>
                    <a:r>
                      <a:rPr lang="ru-RU" sz="1200" b="1" baseline="0" dirty="0" smtClean="0">
                        <a:solidFill>
                          <a:schemeClr val="bg2">
                            <a:lumMod val="25000"/>
                          </a:schemeClr>
                        </a:solidFill>
                        <a:latin typeface="Times New Roman" pitchFamily="18" charset="0"/>
                      </a:rPr>
                      <a:t>14,2 %</a:t>
                    </a:r>
                    <a:endParaRPr lang="ru-RU" dirty="0">
                      <a:solidFill>
                        <a:schemeClr val="bg2">
                          <a:lumMod val="25000"/>
                        </a:schemeClr>
                      </a:solidFill>
                    </a:endParaRPr>
                  </a:p>
                </c:rich>
              </c:tx>
              <c:spPr/>
              <c:showLegendKey val="0"/>
              <c:showVal val="1"/>
              <c:showCatName val="1"/>
              <c:showSerName val="0"/>
              <c:showPercent val="0"/>
              <c:showBubbleSize val="0"/>
            </c:dLbl>
            <c:dLbl>
              <c:idx val="4"/>
              <c:layout>
                <c:manualLayout>
                  <c:x val="0.15496382813832432"/>
                  <c:y val="-0.10299635907846506"/>
                </c:manualLayout>
              </c:layout>
              <c:spPr/>
              <c:txPr>
                <a:bodyPr/>
                <a:lstStyle/>
                <a:p>
                  <a:pPr>
                    <a:defRPr sz="1200" b="1" baseline="0">
                      <a:solidFill>
                        <a:schemeClr val="bg2">
                          <a:lumMod val="25000"/>
                        </a:schemeClr>
                      </a:solidFill>
                      <a:latin typeface="Times New Roman" pitchFamily="18" charset="0"/>
                    </a:defRPr>
                  </a:pPr>
                  <a:endParaRPr lang="ru-RU"/>
                </a:p>
              </c:txPr>
              <c:dLblPos val="bestFit"/>
              <c:showLegendKey val="0"/>
              <c:showVal val="1"/>
              <c:showCatName val="1"/>
              <c:showSerName val="0"/>
              <c:showPercent val="0"/>
              <c:showBubbleSize val="0"/>
            </c:dLbl>
            <c:dLbl>
              <c:idx val="5"/>
              <c:layout>
                <c:manualLayout>
                  <c:x val="0.32048412179040653"/>
                  <c:y val="-7.7028316665896213E-2"/>
                </c:manualLayout>
              </c:layout>
              <c:tx>
                <c:rich>
                  <a:bodyPr/>
                  <a:lstStyle/>
                  <a:p>
                    <a:pPr>
                      <a:defRPr sz="1200" b="1" baseline="0">
                        <a:solidFill>
                          <a:schemeClr val="bg2">
                            <a:lumMod val="25000"/>
                          </a:schemeClr>
                        </a:solidFill>
                        <a:latin typeface="Times New Roman" pitchFamily="18" charset="0"/>
                      </a:defRPr>
                    </a:pPr>
                    <a:r>
                      <a:rPr lang="ru-RU" sz="1200" b="1" dirty="0">
                        <a:solidFill>
                          <a:schemeClr val="bg2">
                            <a:lumMod val="25000"/>
                          </a:schemeClr>
                        </a:solidFill>
                      </a:rPr>
                      <a:t>Прочие доходы </a:t>
                    </a:r>
                    <a:r>
                      <a:rPr lang="ru-RU" sz="1200" b="1" dirty="0" smtClean="0">
                        <a:solidFill>
                          <a:schemeClr val="bg2">
                            <a:lumMod val="25000"/>
                          </a:schemeClr>
                        </a:solidFill>
                      </a:rPr>
                      <a:t> </a:t>
                    </a:r>
                    <a:r>
                      <a:rPr lang="ru-RU" sz="1200" b="1" dirty="0">
                        <a:solidFill>
                          <a:schemeClr val="bg2">
                            <a:lumMod val="25000"/>
                          </a:schemeClr>
                        </a:solidFill>
                      </a:rPr>
                      <a:t>8,7%</a:t>
                    </a:r>
                    <a:endParaRPr lang="ru-RU" dirty="0">
                      <a:solidFill>
                        <a:schemeClr val="bg2">
                          <a:lumMod val="25000"/>
                        </a:schemeClr>
                      </a:solidFill>
                    </a:endParaRPr>
                  </a:p>
                </c:rich>
              </c:tx>
              <c:spPr/>
              <c:showLegendKey val="0"/>
              <c:showVal val="1"/>
              <c:showCatName val="1"/>
              <c:showSerName val="0"/>
              <c:showPercent val="0"/>
              <c:showBubbleSize val="0"/>
            </c:dLbl>
            <c:dLbl>
              <c:idx val="6"/>
              <c:spPr/>
              <c:txPr>
                <a:bodyPr/>
                <a:lstStyle/>
                <a:p>
                  <a:pPr>
                    <a:defRPr sz="1200" b="1" baseline="0">
                      <a:solidFill>
                        <a:schemeClr val="bg2">
                          <a:lumMod val="25000"/>
                        </a:schemeClr>
                      </a:solidFill>
                      <a:latin typeface="Times New Roman" pitchFamily="18" charset="0"/>
                    </a:defRPr>
                  </a:pPr>
                  <a:endParaRPr lang="ru-RU"/>
                </a:p>
              </c:txPr>
              <c:showLegendKey val="0"/>
              <c:showVal val="1"/>
              <c:showCatName val="1"/>
              <c:showSerName val="0"/>
              <c:showPercent val="0"/>
              <c:showBubbleSize val="0"/>
            </c:dLbl>
            <c:txPr>
              <a:bodyPr/>
              <a:lstStyle/>
              <a:p>
                <a:pPr>
                  <a:defRPr sz="1200" b="1" baseline="0">
                    <a:latin typeface="Times New Roman" pitchFamily="18" charset="0"/>
                  </a:defRPr>
                </a:pPr>
                <a:endParaRPr lang="ru-RU"/>
              </a:p>
            </c:txPr>
            <c:showLegendKey val="0"/>
            <c:showVal val="1"/>
            <c:showCatName val="1"/>
            <c:showSerName val="0"/>
            <c:showPercent val="0"/>
            <c:showBubbleSize val="0"/>
            <c:showLeaderLines val="1"/>
          </c:dLbls>
          <c:cat>
            <c:strRef>
              <c:f>Лист1!$A$2:$A$8</c:f>
              <c:strCache>
                <c:ptCount val="7"/>
                <c:pt idx="0">
                  <c:v>Налог, взимаемый в связи с применением УСН</c:v>
                </c:pt>
                <c:pt idx="1">
                  <c:v>Налог на доходы физических лиц</c:v>
                </c:pt>
                <c:pt idx="2">
                  <c:v>Единый налог на вмененый доход</c:v>
                </c:pt>
                <c:pt idx="3">
                  <c:v>Арендная плата за землю</c:v>
                </c:pt>
                <c:pt idx="4">
                  <c:v>Плата за негативное воздействие на окружающую среду</c:v>
                </c:pt>
                <c:pt idx="5">
                  <c:v>Прочие доходы </c:v>
                </c:pt>
                <c:pt idx="6">
                  <c:v>Единый сельскохозяйственный налог</c:v>
                </c:pt>
              </c:strCache>
            </c:strRef>
          </c:cat>
          <c:val>
            <c:numRef>
              <c:f>Лист1!$B$2:$B$8</c:f>
              <c:numCache>
                <c:formatCode>0.0%</c:formatCode>
                <c:ptCount val="7"/>
                <c:pt idx="0">
                  <c:v>6.6000000000000003E-2</c:v>
                </c:pt>
                <c:pt idx="1">
                  <c:v>0.65700000000000003</c:v>
                </c:pt>
                <c:pt idx="2">
                  <c:v>5.2999999999999999E-2</c:v>
                </c:pt>
                <c:pt idx="3">
                  <c:v>0.108</c:v>
                </c:pt>
                <c:pt idx="4">
                  <c:v>1.4999999999999999E-2</c:v>
                </c:pt>
                <c:pt idx="5">
                  <c:v>8.6999999999999994E-2</c:v>
                </c:pt>
                <c:pt idx="6">
                  <c:v>1.4E-2</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Прочие налоговые и не налоговое доходы</c:v>
                </c:pt>
              </c:strCache>
            </c:strRef>
          </c:tx>
          <c:invertIfNegative val="0"/>
          <c:cat>
            <c:numRef>
              <c:f>Лист1!$A$2:$A$5</c:f>
              <c:numCache>
                <c:formatCode>General</c:formatCode>
                <c:ptCount val="4"/>
                <c:pt idx="0">
                  <c:v>2019</c:v>
                </c:pt>
                <c:pt idx="1">
                  <c:v>2020</c:v>
                </c:pt>
              </c:numCache>
            </c:numRef>
          </c:cat>
          <c:val>
            <c:numRef>
              <c:f>Лист1!$B$2:$B$5</c:f>
              <c:numCache>
                <c:formatCode>General</c:formatCode>
                <c:ptCount val="4"/>
                <c:pt idx="0">
                  <c:v>11.8</c:v>
                </c:pt>
                <c:pt idx="1">
                  <c:v>11.8</c:v>
                </c:pt>
              </c:numCache>
            </c:numRef>
          </c:val>
        </c:ser>
        <c:ser>
          <c:idx val="1"/>
          <c:order val="1"/>
          <c:tx>
            <c:strRef>
              <c:f>Лист1!$C$1</c:f>
              <c:strCache>
                <c:ptCount val="1"/>
                <c:pt idx="0">
                  <c:v>Единый с\х налог</c:v>
                </c:pt>
              </c:strCache>
            </c:strRef>
          </c:tx>
          <c:invertIfNegative val="0"/>
          <c:cat>
            <c:numRef>
              <c:f>Лист1!$A$2:$A$5</c:f>
              <c:numCache>
                <c:formatCode>General</c:formatCode>
                <c:ptCount val="4"/>
                <c:pt idx="0">
                  <c:v>2019</c:v>
                </c:pt>
                <c:pt idx="1">
                  <c:v>2020</c:v>
                </c:pt>
              </c:numCache>
            </c:numRef>
          </c:cat>
          <c:val>
            <c:numRef>
              <c:f>Лист1!$C$2:$C$5</c:f>
              <c:numCache>
                <c:formatCode>General</c:formatCode>
                <c:ptCount val="4"/>
                <c:pt idx="0">
                  <c:v>9221.7999999999993</c:v>
                </c:pt>
                <c:pt idx="1">
                  <c:v>11841</c:v>
                </c:pt>
              </c:numCache>
            </c:numRef>
          </c:val>
        </c:ser>
        <c:ser>
          <c:idx val="2"/>
          <c:order val="2"/>
          <c:tx>
            <c:strRef>
              <c:f>Лист1!$D$1</c:f>
              <c:strCache>
                <c:ptCount val="1"/>
                <c:pt idx="0">
                  <c:v>Госпошлина</c:v>
                </c:pt>
              </c:strCache>
            </c:strRef>
          </c:tx>
          <c:invertIfNegative val="0"/>
          <c:cat>
            <c:numRef>
              <c:f>Лист1!$A$2:$A$5</c:f>
              <c:numCache>
                <c:formatCode>General</c:formatCode>
                <c:ptCount val="4"/>
                <c:pt idx="0">
                  <c:v>2019</c:v>
                </c:pt>
                <c:pt idx="1">
                  <c:v>2020</c:v>
                </c:pt>
              </c:numCache>
            </c:numRef>
          </c:cat>
          <c:val>
            <c:numRef>
              <c:f>Лист1!$D$2:$D$5</c:f>
              <c:numCache>
                <c:formatCode>General</c:formatCode>
                <c:ptCount val="4"/>
                <c:pt idx="0">
                  <c:v>11514</c:v>
                </c:pt>
                <c:pt idx="1">
                  <c:v>13909</c:v>
                </c:pt>
              </c:numCache>
            </c:numRef>
          </c:val>
        </c:ser>
        <c:ser>
          <c:idx val="3"/>
          <c:order val="3"/>
          <c:tx>
            <c:strRef>
              <c:f>Лист1!$E$1</c:f>
              <c:strCache>
                <c:ptCount val="1"/>
                <c:pt idx="0">
                  <c:v>Доходы от реализации имущества</c:v>
                </c:pt>
              </c:strCache>
            </c:strRef>
          </c:tx>
          <c:invertIfNegative val="0"/>
          <c:cat>
            <c:numRef>
              <c:f>Лист1!$A$2:$A$5</c:f>
              <c:numCache>
                <c:formatCode>General</c:formatCode>
                <c:ptCount val="4"/>
                <c:pt idx="0">
                  <c:v>2019</c:v>
                </c:pt>
                <c:pt idx="1">
                  <c:v>2020</c:v>
                </c:pt>
              </c:numCache>
            </c:numRef>
          </c:cat>
          <c:val>
            <c:numRef>
              <c:f>Лист1!$E$2:$E$5</c:f>
              <c:numCache>
                <c:formatCode>General</c:formatCode>
                <c:ptCount val="4"/>
                <c:pt idx="0">
                  <c:v>8818.6</c:v>
                </c:pt>
                <c:pt idx="1">
                  <c:v>8436</c:v>
                </c:pt>
              </c:numCache>
            </c:numRef>
          </c:val>
        </c:ser>
        <c:ser>
          <c:idx val="4"/>
          <c:order val="4"/>
          <c:tx>
            <c:strRef>
              <c:f>Лист1!$F$1</c:f>
              <c:strCache>
                <c:ptCount val="1"/>
                <c:pt idx="0">
                  <c:v>Штрафы</c:v>
                </c:pt>
              </c:strCache>
            </c:strRef>
          </c:tx>
          <c:invertIfNegative val="0"/>
          <c:cat>
            <c:numRef>
              <c:f>Лист1!$A$2:$A$5</c:f>
              <c:numCache>
                <c:formatCode>General</c:formatCode>
                <c:ptCount val="4"/>
                <c:pt idx="0">
                  <c:v>2019</c:v>
                </c:pt>
                <c:pt idx="1">
                  <c:v>2020</c:v>
                </c:pt>
              </c:numCache>
            </c:numRef>
          </c:cat>
          <c:val>
            <c:numRef>
              <c:f>Лист1!$F$2:$F$5</c:f>
              <c:numCache>
                <c:formatCode>General</c:formatCode>
                <c:ptCount val="4"/>
                <c:pt idx="0">
                  <c:v>10177.4</c:v>
                </c:pt>
                <c:pt idx="1">
                  <c:v>4366</c:v>
                </c:pt>
              </c:numCache>
            </c:numRef>
          </c:val>
        </c:ser>
        <c:ser>
          <c:idx val="5"/>
          <c:order val="5"/>
          <c:tx>
            <c:strRef>
              <c:f>Лист1!$G$1</c:f>
              <c:strCache>
                <c:ptCount val="1"/>
                <c:pt idx="0">
                  <c:v>Налог на прибыль</c:v>
                </c:pt>
              </c:strCache>
            </c:strRef>
          </c:tx>
          <c:invertIfNegative val="0"/>
          <c:cat>
            <c:numRef>
              <c:f>Лист1!$A$2:$A$5</c:f>
              <c:numCache>
                <c:formatCode>General</c:formatCode>
                <c:ptCount val="4"/>
                <c:pt idx="0">
                  <c:v>2019</c:v>
                </c:pt>
                <c:pt idx="1">
                  <c:v>2020</c:v>
                </c:pt>
              </c:numCache>
            </c:numRef>
          </c:cat>
          <c:val>
            <c:numRef>
              <c:f>Лист1!$G$2:$G$5</c:f>
              <c:numCache>
                <c:formatCode>General</c:formatCode>
                <c:ptCount val="4"/>
                <c:pt idx="0">
                  <c:v>10411.700000000001</c:v>
                </c:pt>
                <c:pt idx="1">
                  <c:v>15216</c:v>
                </c:pt>
              </c:numCache>
            </c:numRef>
          </c:val>
        </c:ser>
        <c:ser>
          <c:idx val="6"/>
          <c:order val="6"/>
          <c:tx>
            <c:strRef>
              <c:f>Лист1!$H$1</c:f>
              <c:strCache>
                <c:ptCount val="1"/>
                <c:pt idx="0">
                  <c:v>Негативное воздействие на окружающую среду</c:v>
                </c:pt>
              </c:strCache>
            </c:strRef>
          </c:tx>
          <c:invertIfNegative val="0"/>
          <c:cat>
            <c:numRef>
              <c:f>Лист1!$A$2:$A$5</c:f>
              <c:numCache>
                <c:formatCode>General</c:formatCode>
                <c:ptCount val="4"/>
                <c:pt idx="0">
                  <c:v>2019</c:v>
                </c:pt>
                <c:pt idx="1">
                  <c:v>2020</c:v>
                </c:pt>
              </c:numCache>
            </c:numRef>
          </c:cat>
          <c:val>
            <c:numRef>
              <c:f>Лист1!$H$2:$H$5</c:f>
              <c:numCache>
                <c:formatCode>General</c:formatCode>
                <c:ptCount val="4"/>
                <c:pt idx="0">
                  <c:v>12302</c:v>
                </c:pt>
                <c:pt idx="1">
                  <c:v>22389</c:v>
                </c:pt>
              </c:numCache>
            </c:numRef>
          </c:val>
        </c:ser>
        <c:ser>
          <c:idx val="7"/>
          <c:order val="7"/>
          <c:tx>
            <c:strRef>
              <c:f>Лист1!$I$1</c:f>
              <c:strCache>
                <c:ptCount val="1"/>
                <c:pt idx="0">
                  <c:v>Арендные платежи за землю</c:v>
                </c:pt>
              </c:strCache>
            </c:strRef>
          </c:tx>
          <c:invertIfNegative val="0"/>
          <c:cat>
            <c:numRef>
              <c:f>Лист1!$A$2:$A$5</c:f>
              <c:numCache>
                <c:formatCode>General</c:formatCode>
                <c:ptCount val="4"/>
                <c:pt idx="0">
                  <c:v>2019</c:v>
                </c:pt>
                <c:pt idx="1">
                  <c:v>2020</c:v>
                </c:pt>
              </c:numCache>
            </c:numRef>
          </c:cat>
          <c:val>
            <c:numRef>
              <c:f>Лист1!$I$2:$I$5</c:f>
              <c:numCache>
                <c:formatCode>General</c:formatCode>
                <c:ptCount val="4"/>
                <c:pt idx="0">
                  <c:v>115881</c:v>
                </c:pt>
                <c:pt idx="1">
                  <c:v>87538</c:v>
                </c:pt>
              </c:numCache>
            </c:numRef>
          </c:val>
        </c:ser>
        <c:ser>
          <c:idx val="8"/>
          <c:order val="8"/>
          <c:tx>
            <c:strRef>
              <c:f>Лист1!$J$1</c:f>
              <c:strCache>
                <c:ptCount val="1"/>
                <c:pt idx="0">
                  <c:v>Единый налог на вмененный доход</c:v>
                </c:pt>
              </c:strCache>
            </c:strRef>
          </c:tx>
          <c:invertIfNegative val="0"/>
          <c:cat>
            <c:numRef>
              <c:f>Лист1!$A$2:$A$5</c:f>
              <c:numCache>
                <c:formatCode>General</c:formatCode>
                <c:ptCount val="4"/>
                <c:pt idx="0">
                  <c:v>2019</c:v>
                </c:pt>
                <c:pt idx="1">
                  <c:v>2020</c:v>
                </c:pt>
              </c:numCache>
            </c:numRef>
          </c:cat>
          <c:val>
            <c:numRef>
              <c:f>Лист1!$J$2:$J$5</c:f>
              <c:numCache>
                <c:formatCode>General</c:formatCode>
                <c:ptCount val="4"/>
                <c:pt idx="0">
                  <c:v>58223.8</c:v>
                </c:pt>
                <c:pt idx="1">
                  <c:v>43055</c:v>
                </c:pt>
              </c:numCache>
            </c:numRef>
          </c:val>
        </c:ser>
        <c:ser>
          <c:idx val="9"/>
          <c:order val="9"/>
          <c:tx>
            <c:strRef>
              <c:f>Лист1!$K$1</c:f>
              <c:strCache>
                <c:ptCount val="1"/>
                <c:pt idx="0">
                  <c:v>Налог на доходы физических лиц</c:v>
                </c:pt>
              </c:strCache>
            </c:strRef>
          </c:tx>
          <c:invertIfNegative val="0"/>
          <c:cat>
            <c:numRef>
              <c:f>Лист1!$A$2:$A$5</c:f>
              <c:numCache>
                <c:formatCode>General</c:formatCode>
                <c:ptCount val="4"/>
                <c:pt idx="0">
                  <c:v>2019</c:v>
                </c:pt>
                <c:pt idx="1">
                  <c:v>2020</c:v>
                </c:pt>
              </c:numCache>
            </c:numRef>
          </c:cat>
          <c:val>
            <c:numRef>
              <c:f>Лист1!$K$2:$K$5</c:f>
              <c:numCache>
                <c:formatCode>General</c:formatCode>
                <c:ptCount val="4"/>
                <c:pt idx="0">
                  <c:v>480576</c:v>
                </c:pt>
                <c:pt idx="1">
                  <c:v>532984</c:v>
                </c:pt>
              </c:numCache>
            </c:numRef>
          </c:val>
        </c:ser>
        <c:dLbls>
          <c:showLegendKey val="0"/>
          <c:showVal val="0"/>
          <c:showCatName val="0"/>
          <c:showSerName val="0"/>
          <c:showPercent val="0"/>
          <c:showBubbleSize val="0"/>
        </c:dLbls>
        <c:gapWidth val="150"/>
        <c:shape val="box"/>
        <c:axId val="129149952"/>
        <c:axId val="129151744"/>
        <c:axId val="0"/>
      </c:bar3DChart>
      <c:catAx>
        <c:axId val="129149952"/>
        <c:scaling>
          <c:orientation val="minMax"/>
        </c:scaling>
        <c:delete val="0"/>
        <c:axPos val="b"/>
        <c:numFmt formatCode="General" sourceLinked="1"/>
        <c:majorTickMark val="out"/>
        <c:minorTickMark val="none"/>
        <c:tickLblPos val="nextTo"/>
        <c:crossAx val="129151744"/>
        <c:crosses val="autoZero"/>
        <c:auto val="1"/>
        <c:lblAlgn val="ctr"/>
        <c:lblOffset val="100"/>
        <c:noMultiLvlLbl val="0"/>
      </c:catAx>
      <c:valAx>
        <c:axId val="129151744"/>
        <c:scaling>
          <c:orientation val="minMax"/>
        </c:scaling>
        <c:delete val="0"/>
        <c:axPos val="l"/>
        <c:majorGridlines/>
        <c:numFmt formatCode="General" sourceLinked="1"/>
        <c:majorTickMark val="out"/>
        <c:minorTickMark val="none"/>
        <c:tickLblPos val="nextTo"/>
        <c:txPr>
          <a:bodyPr/>
          <a:lstStyle/>
          <a:p>
            <a:pPr>
              <a:defRPr sz="1200">
                <a:latin typeface="Times New Roman" pitchFamily="18" charset="0"/>
                <a:cs typeface="Times New Roman" pitchFamily="18" charset="0"/>
              </a:defRPr>
            </a:pPr>
            <a:endParaRPr lang="ru-RU"/>
          </a:p>
        </c:txPr>
        <c:crossAx val="129149952"/>
        <c:crosses val="autoZero"/>
        <c:crossBetween val="between"/>
      </c:valAx>
    </c:plotArea>
    <c:legend>
      <c:legendPos val="r"/>
      <c:layout/>
      <c:overlay val="0"/>
      <c:txPr>
        <a:bodyPr/>
        <a:lstStyle/>
        <a:p>
          <a:pPr>
            <a:defRPr sz="1400">
              <a:latin typeface="Times New Roman" pitchFamily="18" charset="0"/>
              <a:cs typeface="Times New Roman" pitchFamily="18" charset="0"/>
            </a:defRPr>
          </a:pPr>
          <a:endParaRPr lang="ru-RU"/>
        </a:p>
      </c:txPr>
    </c:legend>
    <c:plotVisOnly val="1"/>
    <c:dispBlanksAs val="gap"/>
    <c:showDLblsOverMax val="0"/>
  </c:chart>
  <c:txPr>
    <a:bodyPr/>
    <a:lstStyle/>
    <a:p>
      <a:pPr>
        <a:defRPr sz="1800"/>
      </a:pPr>
      <a:endParaRPr lang="ru-RU"/>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bar3DChart>
        <c:barDir val="col"/>
        <c:grouping val="clustered"/>
        <c:varyColors val="0"/>
        <c:ser>
          <c:idx val="0"/>
          <c:order val="0"/>
          <c:tx>
            <c:strRef>
              <c:f>Лист1!$B$1</c:f>
              <c:strCache>
                <c:ptCount val="1"/>
                <c:pt idx="0">
                  <c:v>налоговые доходы</c:v>
                </c:pt>
              </c:strCache>
            </c:strRef>
          </c:tx>
          <c:spPr>
            <a:gradFill rotWithShape="1">
              <a:gsLst>
                <a:gs pos="0">
                  <a:schemeClr val="accent2">
                    <a:lumMod val="95000"/>
                  </a:schemeClr>
                </a:gs>
                <a:gs pos="100000">
                  <a:schemeClr val="accent2">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shade val="30000"/>
                  <a:satMod val="120000"/>
                </a:schemeClr>
              </a:contourClr>
            </a:sp3d>
          </c:spPr>
          <c:invertIfNegative val="0"/>
          <c:dLbls>
            <c:dLbl>
              <c:idx val="0"/>
              <c:layout>
                <c:manualLayout>
                  <c:x val="0"/>
                  <c:y val="-5.1121534000247972E-2"/>
                </c:manualLayout>
              </c:layout>
              <c:showLegendKey val="0"/>
              <c:showVal val="1"/>
              <c:showCatName val="0"/>
              <c:showSerName val="0"/>
              <c:showPercent val="0"/>
              <c:showBubbleSize val="0"/>
            </c:dLbl>
            <c:dLbl>
              <c:idx val="1"/>
              <c:layout>
                <c:manualLayout>
                  <c:x val="1.7636929230085554E-2"/>
                  <c:y val="-4.0897227200198408E-2"/>
                </c:manualLayout>
              </c:layout>
              <c:showLegendKey val="0"/>
              <c:showVal val="1"/>
              <c:showCatName val="0"/>
              <c:showSerName val="0"/>
              <c:showPercent val="0"/>
              <c:showBubbleSize val="0"/>
            </c:dLbl>
            <c:txPr>
              <a:bodyPr/>
              <a:lstStyle/>
              <a:p>
                <a:pPr>
                  <a:defRPr sz="1200" b="1">
                    <a:solidFill>
                      <a:schemeClr val="bg2">
                        <a:lumMod val="25000"/>
                      </a:schemeClr>
                    </a:solidFill>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dLbls>
          <c:cat>
            <c:numRef>
              <c:f>Лист1!$A$2:$A$3</c:f>
              <c:numCache>
                <c:formatCode>General</c:formatCode>
                <c:ptCount val="2"/>
                <c:pt idx="0">
                  <c:v>2019</c:v>
                </c:pt>
                <c:pt idx="1">
                  <c:v>2020</c:v>
                </c:pt>
              </c:numCache>
            </c:numRef>
          </c:cat>
          <c:val>
            <c:numRef>
              <c:f>Лист1!$B$2:$B$3</c:f>
              <c:numCache>
                <c:formatCode>0.0%</c:formatCode>
                <c:ptCount val="2"/>
                <c:pt idx="0">
                  <c:v>0.25900000000000001</c:v>
                </c:pt>
                <c:pt idx="1">
                  <c:v>0.23</c:v>
                </c:pt>
              </c:numCache>
            </c:numRef>
          </c:val>
        </c:ser>
        <c:ser>
          <c:idx val="1"/>
          <c:order val="1"/>
          <c:tx>
            <c:strRef>
              <c:f>Лист1!$C$1</c:f>
              <c:strCache>
                <c:ptCount val="1"/>
                <c:pt idx="0">
                  <c:v>неналоговые доходы</c:v>
                </c:pt>
              </c:strCache>
            </c:strRef>
          </c:tx>
          <c:spPr>
            <a:gradFill rotWithShape="1">
              <a:gsLst>
                <a:gs pos="0">
                  <a:schemeClr val="accent3">
                    <a:lumMod val="95000"/>
                  </a:schemeClr>
                </a:gs>
                <a:gs pos="100000">
                  <a:schemeClr val="accent3">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3">
                  <a:shade val="30000"/>
                  <a:satMod val="120000"/>
                </a:schemeClr>
              </a:contourClr>
            </a:sp3d>
          </c:spPr>
          <c:invertIfNegative val="0"/>
          <c:dLbls>
            <c:dLbl>
              <c:idx val="0"/>
              <c:layout>
                <c:manualLayout>
                  <c:x val="1.910667333259268E-2"/>
                  <c:y val="-4.6009380600223165E-2"/>
                </c:manualLayout>
              </c:layout>
              <c:showLegendKey val="0"/>
              <c:showVal val="1"/>
              <c:showCatName val="0"/>
              <c:showSerName val="0"/>
              <c:showPercent val="0"/>
              <c:showBubbleSize val="0"/>
            </c:dLbl>
            <c:dLbl>
              <c:idx val="1"/>
              <c:layout>
                <c:manualLayout>
                  <c:x val="1.6167185127578424E-2"/>
                  <c:y val="-5.3677610700260357E-2"/>
                </c:manualLayout>
              </c:layout>
              <c:showLegendKey val="0"/>
              <c:showVal val="1"/>
              <c:showCatName val="0"/>
              <c:showSerName val="0"/>
              <c:showPercent val="0"/>
              <c:showBubbleSize val="0"/>
            </c:dLbl>
            <c:txPr>
              <a:bodyPr/>
              <a:lstStyle/>
              <a:p>
                <a:pPr>
                  <a:defRPr sz="1200" b="1">
                    <a:solidFill>
                      <a:schemeClr val="bg2">
                        <a:lumMod val="25000"/>
                      </a:schemeClr>
                    </a:solidFill>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dLbls>
          <c:cat>
            <c:numRef>
              <c:f>Лист1!$A$2:$A$3</c:f>
              <c:numCache>
                <c:formatCode>General</c:formatCode>
                <c:ptCount val="2"/>
                <c:pt idx="0">
                  <c:v>2019</c:v>
                </c:pt>
                <c:pt idx="1">
                  <c:v>2020</c:v>
                </c:pt>
              </c:numCache>
            </c:numRef>
          </c:cat>
          <c:val>
            <c:numRef>
              <c:f>Лист1!$C$2:$C$3</c:f>
              <c:numCache>
                <c:formatCode>0.0%</c:formatCode>
                <c:ptCount val="2"/>
                <c:pt idx="0">
                  <c:v>7.8E-2</c:v>
                </c:pt>
                <c:pt idx="1">
                  <c:v>4.2000000000000003E-2</c:v>
                </c:pt>
              </c:numCache>
            </c:numRef>
          </c:val>
        </c:ser>
        <c:ser>
          <c:idx val="2"/>
          <c:order val="2"/>
          <c:tx>
            <c:strRef>
              <c:f>Лист1!$D$1</c:f>
              <c:strCache>
                <c:ptCount val="1"/>
                <c:pt idx="0">
                  <c:v>безвозмездные поступления</c:v>
                </c:pt>
              </c:strCache>
            </c:strRef>
          </c:tx>
          <c:spPr>
            <a:gradFill rotWithShape="1">
              <a:gsLst>
                <a:gs pos="0">
                  <a:schemeClr val="accent4">
                    <a:lumMod val="95000"/>
                  </a:schemeClr>
                </a:gs>
                <a:gs pos="100000">
                  <a:schemeClr val="accent4">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4">
                  <a:shade val="30000"/>
                  <a:satMod val="120000"/>
                </a:schemeClr>
              </a:contourClr>
            </a:sp3d>
          </c:spPr>
          <c:invertIfNegative val="0"/>
          <c:dLbls>
            <c:dLbl>
              <c:idx val="0"/>
              <c:layout>
                <c:manualLayout>
                  <c:x val="1.3227696922564158E-2"/>
                  <c:y val="-3.8341150500185966E-2"/>
                </c:manualLayout>
              </c:layout>
              <c:showLegendKey val="0"/>
              <c:showVal val="1"/>
              <c:showCatName val="0"/>
              <c:showSerName val="0"/>
              <c:showPercent val="0"/>
              <c:showBubbleSize val="0"/>
            </c:dLbl>
            <c:dLbl>
              <c:idx val="1"/>
              <c:layout>
                <c:manualLayout>
                  <c:x val="7.3487205125356472E-3"/>
                  <c:y val="-3.0672920400148785E-2"/>
                </c:manualLayout>
              </c:layout>
              <c:showLegendKey val="0"/>
              <c:showVal val="1"/>
              <c:showCatName val="0"/>
              <c:showSerName val="0"/>
              <c:showPercent val="0"/>
              <c:showBubbleSize val="0"/>
            </c:dLbl>
            <c:txPr>
              <a:bodyPr/>
              <a:lstStyle/>
              <a:p>
                <a:pPr>
                  <a:defRPr sz="1200" b="1">
                    <a:solidFill>
                      <a:schemeClr val="bg2">
                        <a:lumMod val="25000"/>
                      </a:schemeClr>
                    </a:solidFill>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dLbls>
          <c:cat>
            <c:numRef>
              <c:f>Лист1!$A$2:$A$3</c:f>
              <c:numCache>
                <c:formatCode>General</c:formatCode>
                <c:ptCount val="2"/>
                <c:pt idx="0">
                  <c:v>2019</c:v>
                </c:pt>
                <c:pt idx="1">
                  <c:v>2020</c:v>
                </c:pt>
              </c:numCache>
            </c:numRef>
          </c:cat>
          <c:val>
            <c:numRef>
              <c:f>Лист1!$D$2:$D$3</c:f>
              <c:numCache>
                <c:formatCode>0.0%</c:formatCode>
                <c:ptCount val="2"/>
                <c:pt idx="0">
                  <c:v>0.66300000000000003</c:v>
                </c:pt>
                <c:pt idx="1">
                  <c:v>0.72799999999999998</c:v>
                </c:pt>
              </c:numCache>
            </c:numRef>
          </c:val>
        </c:ser>
        <c:dLbls>
          <c:showLegendKey val="0"/>
          <c:showVal val="0"/>
          <c:showCatName val="0"/>
          <c:showSerName val="0"/>
          <c:showPercent val="0"/>
          <c:showBubbleSize val="0"/>
        </c:dLbls>
        <c:gapWidth val="150"/>
        <c:shape val="box"/>
        <c:axId val="129040768"/>
        <c:axId val="129042304"/>
        <c:axId val="0"/>
      </c:bar3DChart>
      <c:catAx>
        <c:axId val="129040768"/>
        <c:scaling>
          <c:orientation val="minMax"/>
        </c:scaling>
        <c:delete val="0"/>
        <c:axPos val="b"/>
        <c:numFmt formatCode="General" sourceLinked="1"/>
        <c:majorTickMark val="out"/>
        <c:minorTickMark val="none"/>
        <c:tickLblPos val="nextTo"/>
        <c:crossAx val="129042304"/>
        <c:crosses val="autoZero"/>
        <c:auto val="1"/>
        <c:lblAlgn val="ctr"/>
        <c:lblOffset val="100"/>
        <c:noMultiLvlLbl val="0"/>
      </c:catAx>
      <c:valAx>
        <c:axId val="129042304"/>
        <c:scaling>
          <c:orientation val="minMax"/>
        </c:scaling>
        <c:delete val="0"/>
        <c:axPos val="l"/>
        <c:majorGridlines/>
        <c:numFmt formatCode="0.0%" sourceLinked="1"/>
        <c:majorTickMark val="out"/>
        <c:minorTickMark val="none"/>
        <c:tickLblPos val="nextTo"/>
        <c:txPr>
          <a:bodyPr/>
          <a:lstStyle/>
          <a:p>
            <a:pPr>
              <a:defRPr>
                <a:solidFill>
                  <a:schemeClr val="accent4">
                    <a:lumMod val="50000"/>
                  </a:schemeClr>
                </a:solidFill>
              </a:defRPr>
            </a:pPr>
            <a:endParaRPr lang="ru-RU"/>
          </a:p>
        </c:txPr>
        <c:crossAx val="129040768"/>
        <c:crosses val="autoZero"/>
        <c:crossBetween val="between"/>
      </c:valAx>
    </c:plotArea>
    <c:legend>
      <c:legendPos val="b"/>
      <c:layout/>
      <c:overlay val="0"/>
      <c:txPr>
        <a:bodyPr/>
        <a:lstStyle/>
        <a:p>
          <a:pPr>
            <a:defRPr sz="1200" b="1">
              <a:solidFill>
                <a:schemeClr val="accent1">
                  <a:lumMod val="75000"/>
                </a:schemeClr>
              </a:solidFill>
              <a:latin typeface="Times New Roman" pitchFamily="18" charset="0"/>
              <a:cs typeface="Times New Roman" pitchFamily="18" charset="0"/>
            </a:defRPr>
          </a:pPr>
          <a:endParaRPr lang="ru-RU"/>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ru-RU"/>
              <a:t>Структура расходов на образование в 2020 году</a:t>
            </a:r>
          </a:p>
        </c:rich>
      </c:tx>
      <c:layout/>
      <c:overlay val="0"/>
    </c:title>
    <c:autoTitleDeleted val="0"/>
    <c:view3D>
      <c:rotX val="30"/>
      <c:rotY val="169"/>
      <c:rAngAx val="0"/>
      <c:perspective val="30"/>
    </c:view3D>
    <c:floor>
      <c:thickness val="0"/>
    </c:floor>
    <c:sideWall>
      <c:thickness val="0"/>
    </c:sideWall>
    <c:backWall>
      <c:thickness val="0"/>
    </c:backWall>
    <c:plotArea>
      <c:layout>
        <c:manualLayout>
          <c:layoutTarget val="inner"/>
          <c:xMode val="edge"/>
          <c:yMode val="edge"/>
          <c:x val="3.4777043552281374E-2"/>
          <c:y val="9.0148223348512094E-2"/>
          <c:w val="0.94535036013212903"/>
          <c:h val="0.87172261873973089"/>
        </c:manualLayout>
      </c:layout>
      <c:pie3DChart>
        <c:varyColors val="1"/>
        <c:ser>
          <c:idx val="0"/>
          <c:order val="0"/>
          <c:tx>
            <c:strRef>
              <c:f>Лист1!$B$1</c:f>
              <c:strCache>
                <c:ptCount val="1"/>
                <c:pt idx="0">
                  <c:v>Продажи</c:v>
                </c:pt>
              </c:strCache>
            </c:strRef>
          </c:tx>
          <c:explosion val="10"/>
          <c:dPt>
            <c:idx val="0"/>
            <c:bubble3D val="0"/>
            <c:explosion val="37"/>
          </c:dPt>
          <c:dPt>
            <c:idx val="1"/>
            <c:bubble3D val="0"/>
          </c:dPt>
          <c:dPt>
            <c:idx val="3"/>
            <c:bubble3D val="0"/>
            <c:explosion val="0"/>
          </c:dPt>
          <c:dLbls>
            <c:dLbl>
              <c:idx val="0"/>
              <c:layout>
                <c:manualLayout>
                  <c:x val="4.3068375814267895E-2"/>
                  <c:y val="8.9669357152691198E-2"/>
                </c:manualLayout>
              </c:layout>
              <c:showLegendKey val="0"/>
              <c:showVal val="1"/>
              <c:showCatName val="1"/>
              <c:showSerName val="0"/>
              <c:showPercent val="0"/>
              <c:showBubbleSize val="0"/>
            </c:dLbl>
            <c:dLbl>
              <c:idx val="1"/>
              <c:layout>
                <c:manualLayout>
                  <c:x val="-0.41531398702178635"/>
                  <c:y val="3.476186861181129E-2"/>
                </c:manualLayout>
              </c:layout>
              <c:showLegendKey val="0"/>
              <c:showVal val="1"/>
              <c:showCatName val="1"/>
              <c:showSerName val="0"/>
              <c:showPercent val="0"/>
              <c:showBubbleSize val="0"/>
            </c:dLbl>
            <c:dLbl>
              <c:idx val="2"/>
              <c:layout>
                <c:manualLayout>
                  <c:x val="1.6967989472218267E-2"/>
                  <c:y val="-0.16712365899236944"/>
                </c:manualLayout>
              </c:layout>
              <c:showLegendKey val="0"/>
              <c:showVal val="1"/>
              <c:showCatName val="1"/>
              <c:showSerName val="0"/>
              <c:showPercent val="0"/>
              <c:showBubbleSize val="0"/>
            </c:dLbl>
            <c:dLbl>
              <c:idx val="3"/>
              <c:layout>
                <c:manualLayout>
                  <c:x val="0.10349495595950997"/>
                  <c:y val="-1.0546636592239752E-2"/>
                </c:manualLayout>
              </c:layout>
              <c:showLegendKey val="0"/>
              <c:showVal val="1"/>
              <c:showCatName val="1"/>
              <c:showSerName val="0"/>
              <c:showPercent val="0"/>
              <c:showBubbleSize val="0"/>
            </c:dLbl>
            <c:dLbl>
              <c:idx val="4"/>
              <c:layout>
                <c:manualLayout>
                  <c:x val="-0.19447389257218681"/>
                  <c:y val="3.8135591402968586E-2"/>
                </c:manualLayout>
              </c:layout>
              <c:showLegendKey val="0"/>
              <c:showVal val="1"/>
              <c:showCatName val="1"/>
              <c:showSerName val="0"/>
              <c:showPercent val="0"/>
              <c:showBubbleSize val="0"/>
            </c:dLbl>
            <c:txPr>
              <a:bodyPr/>
              <a:lstStyle/>
              <a:p>
                <a:pPr>
                  <a:defRPr sz="1200">
                    <a:latin typeface="Times New Roman" pitchFamily="18" charset="0"/>
                    <a:cs typeface="Times New Roman" pitchFamily="18" charset="0"/>
                  </a:defRPr>
                </a:pPr>
                <a:endParaRPr lang="ru-RU"/>
              </a:p>
            </c:txPr>
            <c:showLegendKey val="0"/>
            <c:showVal val="1"/>
            <c:showCatName val="1"/>
            <c:showSerName val="0"/>
            <c:showPercent val="0"/>
            <c:showBubbleSize val="0"/>
            <c:showLeaderLines val="1"/>
          </c:dLbls>
          <c:cat>
            <c:strRef>
              <c:f>Лист1!$A$2:$A$6</c:f>
              <c:strCache>
                <c:ptCount val="5"/>
                <c:pt idx="0">
                  <c:v>Дошкольное образование</c:v>
                </c:pt>
                <c:pt idx="1">
                  <c:v>Общее образование</c:v>
                </c:pt>
                <c:pt idx="2">
                  <c:v>Дополнительное образование</c:v>
                </c:pt>
                <c:pt idx="3">
                  <c:v>Молодежная политика и оздоровление детей</c:v>
                </c:pt>
                <c:pt idx="4">
                  <c:v>Другие расходы в области образования</c:v>
                </c:pt>
              </c:strCache>
            </c:strRef>
          </c:cat>
          <c:val>
            <c:numRef>
              <c:f>Лист1!$B$2:$B$6</c:f>
              <c:numCache>
                <c:formatCode>0.0%</c:formatCode>
                <c:ptCount val="5"/>
                <c:pt idx="0">
                  <c:v>0.312</c:v>
                </c:pt>
                <c:pt idx="1">
                  <c:v>0.56799999999999995</c:v>
                </c:pt>
                <c:pt idx="2">
                  <c:v>5.8999999999999997E-2</c:v>
                </c:pt>
                <c:pt idx="3">
                  <c:v>2E-3</c:v>
                </c:pt>
                <c:pt idx="4">
                  <c:v>5.8999999999999997E-2</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800"/>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8"/>
    </mc:Choice>
    <mc:Fallback>
      <c:style val="28"/>
    </mc:Fallback>
  </mc:AlternateContent>
  <c:chart>
    <c:title>
      <c:tx>
        <c:rich>
          <a:bodyPr/>
          <a:lstStyle/>
          <a:p>
            <a:pPr>
              <a:defRPr sz="1400">
                <a:solidFill>
                  <a:schemeClr val="accent1">
                    <a:lumMod val="75000"/>
                  </a:schemeClr>
                </a:solidFill>
                <a:latin typeface="Times New Roman" pitchFamily="18" charset="0"/>
                <a:cs typeface="Times New Roman" pitchFamily="18" charset="0"/>
              </a:defRPr>
            </a:pPr>
            <a:r>
              <a:rPr lang="ru-RU" sz="1400">
                <a:solidFill>
                  <a:schemeClr val="accent1">
                    <a:lumMod val="75000"/>
                  </a:schemeClr>
                </a:solidFill>
                <a:latin typeface="Times New Roman" pitchFamily="18" charset="0"/>
                <a:cs typeface="Times New Roman" pitchFamily="18" charset="0"/>
              </a:rPr>
              <a:t>Структура расходов по отрасли «Культура и кинематография» в 2020 году</a:t>
            </a:r>
          </a:p>
        </c:rich>
      </c:tx>
      <c:layout>
        <c:manualLayout>
          <c:xMode val="edge"/>
          <c:yMode val="edge"/>
          <c:x val="0.15311450131233595"/>
          <c:y val="0"/>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Продажи</c:v>
                </c:pt>
              </c:strCache>
            </c:strRef>
          </c:tx>
          <c:explosion val="25"/>
          <c:dPt>
            <c:idx val="0"/>
            <c:bubble3D val="0"/>
          </c:dPt>
          <c:dPt>
            <c:idx val="1"/>
            <c:bubble3D val="0"/>
          </c:dPt>
          <c:dLbls>
            <c:dLbl>
              <c:idx val="0"/>
              <c:layout>
                <c:manualLayout>
                  <c:x val="8.7401082677165357E-2"/>
                  <c:y val="-4.3749999999999997E-2"/>
                </c:manualLayout>
              </c:layout>
              <c:showLegendKey val="0"/>
              <c:showVal val="1"/>
              <c:showCatName val="1"/>
              <c:showSerName val="0"/>
              <c:showPercent val="0"/>
              <c:showBubbleSize val="0"/>
            </c:dLbl>
            <c:dLbl>
              <c:idx val="1"/>
              <c:layout>
                <c:manualLayout>
                  <c:x val="-0.11283858267716536"/>
                  <c:y val="0.17084251968503936"/>
                </c:manualLayout>
              </c:layout>
              <c:showLegendKey val="0"/>
              <c:showVal val="1"/>
              <c:showCatName val="1"/>
              <c:showSerName val="0"/>
              <c:showPercent val="0"/>
              <c:showBubbleSize val="0"/>
            </c:dLbl>
            <c:dLbl>
              <c:idx val="2"/>
              <c:layout>
                <c:manualLayout>
                  <c:x val="-5.1496801181102378E-2"/>
                  <c:y val="8.8281250000000006E-2"/>
                </c:manualLayout>
              </c:layout>
              <c:showLegendKey val="0"/>
              <c:showVal val="1"/>
              <c:showCatName val="1"/>
              <c:showSerName val="0"/>
              <c:showPercent val="0"/>
              <c:showBubbleSize val="0"/>
            </c:dLbl>
            <c:txPr>
              <a:bodyPr/>
              <a:lstStyle/>
              <a:p>
                <a:pPr>
                  <a:defRPr sz="1200">
                    <a:solidFill>
                      <a:schemeClr val="accent1">
                        <a:lumMod val="75000"/>
                      </a:schemeClr>
                    </a:solidFill>
                    <a:latin typeface="Times New Roman" pitchFamily="18" charset="0"/>
                    <a:cs typeface="Times New Roman" pitchFamily="18" charset="0"/>
                  </a:defRPr>
                </a:pPr>
                <a:endParaRPr lang="ru-RU"/>
              </a:p>
            </c:txPr>
            <c:showLegendKey val="0"/>
            <c:showVal val="1"/>
            <c:showCatName val="1"/>
            <c:showSerName val="0"/>
            <c:showPercent val="0"/>
            <c:showBubbleSize val="0"/>
            <c:showLeaderLines val="1"/>
          </c:dLbls>
          <c:cat>
            <c:strRef>
              <c:f>Лист1!$A$2:$A$3</c:f>
              <c:strCache>
                <c:ptCount val="2"/>
                <c:pt idx="0">
                  <c:v>Культура</c:v>
                </c:pt>
                <c:pt idx="1">
                  <c:v>Другие вопросы в области культуры, кинематографии</c:v>
                </c:pt>
              </c:strCache>
            </c:strRef>
          </c:cat>
          <c:val>
            <c:numRef>
              <c:f>Лист1!$B$2:$B$3</c:f>
              <c:numCache>
                <c:formatCode>0.0%</c:formatCode>
                <c:ptCount val="2"/>
                <c:pt idx="0">
                  <c:v>0.9</c:v>
                </c:pt>
                <c:pt idx="1">
                  <c:v>0.1</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800"/>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9"/>
    </mc:Choice>
    <mc:Fallback>
      <c:style val="29"/>
    </mc:Fallback>
  </mc:AlternateContent>
  <c:chart>
    <c:title>
      <c:tx>
        <c:rich>
          <a:bodyPr/>
          <a:lstStyle/>
          <a:p>
            <a:pPr>
              <a:defRPr/>
            </a:pPr>
            <a:r>
              <a:rPr lang="ru-RU" sz="1400" dirty="0">
                <a:solidFill>
                  <a:schemeClr val="accent1">
                    <a:lumMod val="75000"/>
                  </a:schemeClr>
                </a:solidFill>
                <a:latin typeface="Times New Roman" pitchFamily="18" charset="0"/>
                <a:cs typeface="Times New Roman" pitchFamily="18" charset="0"/>
              </a:rPr>
              <a:t>Структура расходов на Физическую культуру и спорт в 2020 году</a:t>
            </a:r>
          </a:p>
          <a:p>
            <a:pPr>
              <a:defRPr/>
            </a:pPr>
            <a:endParaRPr lang="ru-RU" dirty="0"/>
          </a:p>
        </c:rich>
      </c:tx>
      <c:layout>
        <c:manualLayout>
          <c:xMode val="edge"/>
          <c:yMode val="edge"/>
          <c:x val="0.15885701797760746"/>
          <c:y val="5.4514144892991688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8.1189883328035409E-2"/>
          <c:y val="0.4360419549343002"/>
          <c:w val="0.82360282084790259"/>
          <c:h val="0.49771439537021139"/>
        </c:manualLayout>
      </c:layout>
      <c:pie3DChart>
        <c:varyColors val="1"/>
        <c:ser>
          <c:idx val="0"/>
          <c:order val="0"/>
          <c:tx>
            <c:strRef>
              <c:f>Лист1!$B$1</c:f>
              <c:strCache>
                <c:ptCount val="1"/>
                <c:pt idx="0">
                  <c:v>Продажи</c:v>
                </c:pt>
              </c:strCache>
            </c:strRef>
          </c:tx>
          <c:explosion val="25"/>
          <c:dPt>
            <c:idx val="0"/>
            <c:bubble3D val="0"/>
            <c:explosion val="17"/>
          </c:dPt>
          <c:dPt>
            <c:idx val="1"/>
            <c:bubble3D val="0"/>
            <c:explosion val="15"/>
          </c:dPt>
          <c:dLbls>
            <c:dLbl>
              <c:idx val="0"/>
              <c:layout>
                <c:manualLayout>
                  <c:x val="4.8654769893688408E-2"/>
                  <c:y val="-0.23920700730221894"/>
                </c:manualLayout>
              </c:layout>
              <c:showLegendKey val="0"/>
              <c:showVal val="1"/>
              <c:showCatName val="1"/>
              <c:showSerName val="0"/>
              <c:showPercent val="0"/>
              <c:showBubbleSize val="0"/>
            </c:dLbl>
            <c:dLbl>
              <c:idx val="1"/>
              <c:layout>
                <c:manualLayout>
                  <c:x val="-0.14432434600124797"/>
                  <c:y val="7.934623425679975E-2"/>
                </c:manualLayout>
              </c:layout>
              <c:showLegendKey val="0"/>
              <c:showVal val="1"/>
              <c:showCatName val="1"/>
              <c:showSerName val="0"/>
              <c:showPercent val="0"/>
              <c:showBubbleSize val="0"/>
            </c:dLbl>
            <c:dLbl>
              <c:idx val="2"/>
              <c:layout>
                <c:manualLayout>
                  <c:x val="-5.7613864802976297E-2"/>
                  <c:y val="-5.1894738968397469E-2"/>
                </c:manualLayout>
              </c:layout>
              <c:showLegendKey val="0"/>
              <c:showVal val="1"/>
              <c:showCatName val="1"/>
              <c:showSerName val="0"/>
              <c:showPercent val="0"/>
              <c:showBubbleSize val="0"/>
            </c:dLbl>
            <c:dLbl>
              <c:idx val="3"/>
              <c:layout>
                <c:manualLayout>
                  <c:x val="2.8498209008818047E-2"/>
                  <c:y val="-1.2148145155588775E-2"/>
                </c:manualLayout>
              </c:layout>
              <c:showLegendKey val="0"/>
              <c:showVal val="1"/>
              <c:showCatName val="1"/>
              <c:showSerName val="0"/>
              <c:showPercent val="0"/>
              <c:showBubbleSize val="0"/>
            </c:dLbl>
            <c:txPr>
              <a:bodyPr/>
              <a:lstStyle/>
              <a:p>
                <a:pPr>
                  <a:defRPr sz="1200" b="1">
                    <a:solidFill>
                      <a:schemeClr val="accent1">
                        <a:lumMod val="75000"/>
                      </a:schemeClr>
                    </a:solidFill>
                    <a:latin typeface="Times New Roman" pitchFamily="18" charset="0"/>
                    <a:cs typeface="Times New Roman" pitchFamily="18" charset="0"/>
                  </a:defRPr>
                </a:pPr>
                <a:endParaRPr lang="ru-RU"/>
              </a:p>
            </c:txPr>
            <c:showLegendKey val="0"/>
            <c:showVal val="1"/>
            <c:showCatName val="1"/>
            <c:showSerName val="0"/>
            <c:showPercent val="0"/>
            <c:showBubbleSize val="0"/>
            <c:showLeaderLines val="1"/>
          </c:dLbls>
          <c:cat>
            <c:strRef>
              <c:f>Лист1!$A$2:$A$3</c:f>
              <c:strCache>
                <c:ptCount val="2"/>
                <c:pt idx="0">
                  <c:v>Физическая культура</c:v>
                </c:pt>
                <c:pt idx="1">
                  <c:v>Другие вопросы в области физической культуры и спорта</c:v>
                </c:pt>
              </c:strCache>
            </c:strRef>
          </c:cat>
          <c:val>
            <c:numRef>
              <c:f>Лист1!$B$2:$B$3</c:f>
              <c:numCache>
                <c:formatCode>0.0%</c:formatCode>
                <c:ptCount val="2"/>
                <c:pt idx="0">
                  <c:v>0.97</c:v>
                </c:pt>
                <c:pt idx="1">
                  <c:v>0.03</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800"/>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30"/>
    </mc:Choice>
    <mc:Fallback>
      <c:style val="30"/>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Ряд 1</c:v>
                </c:pt>
              </c:strCache>
            </c:strRef>
          </c:tx>
          <c:invertIfNegative val="0"/>
          <c:cat>
            <c:strRef>
              <c:f>Лист1!$A$2:$A$3</c:f>
              <c:strCache>
                <c:ptCount val="2"/>
                <c:pt idx="0">
                  <c:v>На 01.01.2020</c:v>
                </c:pt>
                <c:pt idx="1">
                  <c:v>На 01.01.2021</c:v>
                </c:pt>
              </c:strCache>
            </c:strRef>
          </c:cat>
          <c:val>
            <c:numRef>
              <c:f>Лист1!$B$2:$B$3</c:f>
              <c:numCache>
                <c:formatCode>General</c:formatCode>
                <c:ptCount val="2"/>
                <c:pt idx="0">
                  <c:v>118418.5</c:v>
                </c:pt>
                <c:pt idx="1">
                  <c:v>118418.5</c:v>
                </c:pt>
              </c:numCache>
            </c:numRef>
          </c:val>
        </c:ser>
        <c:dLbls>
          <c:showLegendKey val="0"/>
          <c:showVal val="0"/>
          <c:showCatName val="0"/>
          <c:showSerName val="0"/>
          <c:showPercent val="0"/>
          <c:showBubbleSize val="0"/>
        </c:dLbls>
        <c:gapWidth val="150"/>
        <c:shape val="cylinder"/>
        <c:axId val="77317632"/>
        <c:axId val="77335936"/>
        <c:axId val="0"/>
      </c:bar3DChart>
      <c:catAx>
        <c:axId val="77317632"/>
        <c:scaling>
          <c:orientation val="minMax"/>
        </c:scaling>
        <c:delete val="0"/>
        <c:axPos val="b"/>
        <c:majorTickMark val="out"/>
        <c:minorTickMark val="none"/>
        <c:tickLblPos val="nextTo"/>
        <c:txPr>
          <a:bodyPr/>
          <a:lstStyle/>
          <a:p>
            <a:pPr>
              <a:defRPr b="1">
                <a:solidFill>
                  <a:schemeClr val="accent1">
                    <a:lumMod val="75000"/>
                  </a:schemeClr>
                </a:solidFill>
                <a:latin typeface="Times New Roman" pitchFamily="18" charset="0"/>
                <a:cs typeface="Times New Roman" pitchFamily="18" charset="0"/>
              </a:defRPr>
            </a:pPr>
            <a:endParaRPr lang="ru-RU"/>
          </a:p>
        </c:txPr>
        <c:crossAx val="77335936"/>
        <c:crosses val="autoZero"/>
        <c:auto val="1"/>
        <c:lblAlgn val="ctr"/>
        <c:lblOffset val="100"/>
        <c:noMultiLvlLbl val="0"/>
      </c:catAx>
      <c:valAx>
        <c:axId val="77335936"/>
        <c:scaling>
          <c:orientation val="minMax"/>
        </c:scaling>
        <c:delete val="0"/>
        <c:axPos val="l"/>
        <c:majorGridlines/>
        <c:numFmt formatCode="General" sourceLinked="1"/>
        <c:majorTickMark val="out"/>
        <c:minorTickMark val="none"/>
        <c:tickLblPos val="nextTo"/>
        <c:crossAx val="77317632"/>
        <c:crosses val="autoZero"/>
        <c:crossBetween val="between"/>
      </c:valAx>
    </c:plotArea>
    <c:plotVisOnly val="1"/>
    <c:dispBlanksAs val="gap"/>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2D9B3C-69FB-46E5-93AE-048750096DC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ru-RU"/>
        </a:p>
      </dgm:t>
    </dgm:pt>
    <dgm:pt modelId="{2B2C4AD2-4778-484B-ABC0-2FBB422BA921}">
      <dgm:prSet custT="1">
        <dgm:style>
          <a:lnRef idx="3">
            <a:schemeClr val="lt1"/>
          </a:lnRef>
          <a:fillRef idx="1">
            <a:schemeClr val="accent4"/>
          </a:fillRef>
          <a:effectRef idx="1">
            <a:schemeClr val="accent4"/>
          </a:effectRef>
          <a:fontRef idx="minor">
            <a:schemeClr val="lt1"/>
          </a:fontRef>
        </dgm:style>
      </dgm:prSet>
      <dgm:spPr/>
      <dgm:t>
        <a:bodyPr/>
        <a:lstStyle/>
        <a:p>
          <a:pPr rtl="0"/>
          <a:r>
            <a:rPr lang="ru-RU" sz="1400" b="1" dirty="0" smtClean="0">
              <a:solidFill>
                <a:srgbClr val="002060"/>
              </a:solidFill>
            </a:rPr>
            <a:t>ОСНОВНЫЕ </a:t>
          </a:r>
          <a:r>
            <a:rPr lang="ru-RU" sz="1400" b="1" dirty="0" smtClean="0">
              <a:solidFill>
                <a:srgbClr val="002060"/>
              </a:solidFill>
              <a:latin typeface="Times New Roman" pitchFamily="18" charset="0"/>
              <a:cs typeface="Times New Roman" pitchFamily="18" charset="0"/>
            </a:rPr>
            <a:t>ПОНЯТИЯ</a:t>
          </a:r>
          <a:endParaRPr lang="ru-RU" sz="1400" dirty="0">
            <a:solidFill>
              <a:srgbClr val="002060"/>
            </a:solidFill>
            <a:latin typeface="Times New Roman" pitchFamily="18" charset="0"/>
            <a:cs typeface="Times New Roman" pitchFamily="18" charset="0"/>
          </a:endParaRPr>
        </a:p>
      </dgm:t>
    </dgm:pt>
    <dgm:pt modelId="{E1F66C77-ED53-4EF1-904A-4CD403E2B127}" type="parTrans" cxnId="{52C5F5C6-D065-4D55-8CBB-11B3E4289802}">
      <dgm:prSet/>
      <dgm:spPr/>
      <dgm:t>
        <a:bodyPr/>
        <a:lstStyle/>
        <a:p>
          <a:endParaRPr lang="ru-RU"/>
        </a:p>
      </dgm:t>
    </dgm:pt>
    <dgm:pt modelId="{EA260699-2392-4D53-AD48-BD646827E39B}" type="sibTrans" cxnId="{52C5F5C6-D065-4D55-8CBB-11B3E4289802}">
      <dgm:prSet/>
      <dgm:spPr/>
      <dgm:t>
        <a:bodyPr/>
        <a:lstStyle/>
        <a:p>
          <a:endParaRPr lang="ru-RU"/>
        </a:p>
      </dgm:t>
    </dgm:pt>
    <dgm:pt modelId="{45460109-4ABB-4C43-9E1C-57AC4C6047C9}">
      <dgm:prSet custT="1">
        <dgm:style>
          <a:lnRef idx="3">
            <a:schemeClr val="lt1"/>
          </a:lnRef>
          <a:fillRef idx="1">
            <a:schemeClr val="accent4"/>
          </a:fillRef>
          <a:effectRef idx="1">
            <a:schemeClr val="accent4"/>
          </a:effectRef>
          <a:fontRef idx="minor">
            <a:schemeClr val="lt1"/>
          </a:fontRef>
        </dgm:style>
      </dgm:prSet>
      <dgm:spPr/>
      <dgm:t>
        <a:bodyPr/>
        <a:lstStyle/>
        <a:p>
          <a:pPr rtl="0"/>
          <a:r>
            <a:rPr lang="ru-RU" sz="1300" b="1" u="sng" dirty="0" smtClean="0">
              <a:solidFill>
                <a:srgbClr val="002060"/>
              </a:solidFill>
            </a:rPr>
            <a:t>Доходы бюджета </a:t>
          </a:r>
          <a:r>
            <a:rPr lang="ru-RU" sz="1300" b="1" dirty="0" smtClean="0">
              <a:solidFill>
                <a:srgbClr val="002060"/>
              </a:solidFill>
            </a:rPr>
            <a:t>– </a:t>
          </a:r>
          <a:r>
            <a:rPr lang="ru-RU" sz="1400" b="1" dirty="0" smtClean="0">
              <a:solidFill>
                <a:srgbClr val="002060"/>
              </a:solidFill>
              <a:latin typeface="Times New Roman" pitchFamily="18" charset="0"/>
              <a:cs typeface="Times New Roman" pitchFamily="18" charset="0"/>
            </a:rPr>
            <a:t>поступающие</a:t>
          </a:r>
          <a:r>
            <a:rPr lang="ru-RU" sz="1300" b="1" dirty="0" smtClean="0">
              <a:solidFill>
                <a:srgbClr val="002060"/>
              </a:solidFill>
            </a:rPr>
            <a:t> в </a:t>
          </a:r>
          <a:r>
            <a:rPr lang="ru-RU" sz="1300" b="1" dirty="0" smtClean="0">
              <a:solidFill>
                <a:srgbClr val="002060"/>
              </a:solidFill>
              <a:latin typeface="Times New Roman" pitchFamily="18" charset="0"/>
              <a:cs typeface="Times New Roman" pitchFamily="18" charset="0"/>
            </a:rPr>
            <a:t>бюджет</a:t>
          </a:r>
          <a:r>
            <a:rPr lang="ru-RU" sz="1300" b="1" dirty="0" smtClean="0">
              <a:solidFill>
                <a:srgbClr val="002060"/>
              </a:solidFill>
            </a:rPr>
            <a:t> денежные средства </a:t>
          </a:r>
          <a:endParaRPr lang="ru-RU" sz="1300" dirty="0">
            <a:solidFill>
              <a:srgbClr val="002060"/>
            </a:solidFill>
          </a:endParaRPr>
        </a:p>
      </dgm:t>
    </dgm:pt>
    <dgm:pt modelId="{7CA4FB8A-3C56-4DE5-899C-CE7A140239BA}" type="parTrans" cxnId="{186AACCB-00C3-4297-B5AB-D1F2C8535783}">
      <dgm:prSet/>
      <dgm:spPr/>
      <dgm:t>
        <a:bodyPr/>
        <a:lstStyle/>
        <a:p>
          <a:endParaRPr lang="ru-RU"/>
        </a:p>
      </dgm:t>
    </dgm:pt>
    <dgm:pt modelId="{780D712D-ED36-4499-A601-F47B5D082D33}" type="sibTrans" cxnId="{186AACCB-00C3-4297-B5AB-D1F2C8535783}">
      <dgm:prSet/>
      <dgm:spPr/>
      <dgm:t>
        <a:bodyPr/>
        <a:lstStyle/>
        <a:p>
          <a:endParaRPr lang="ru-RU"/>
        </a:p>
      </dgm:t>
    </dgm:pt>
    <dgm:pt modelId="{264673CB-C206-4012-B9AB-A9143849A692}">
      <dgm:prSet custT="1">
        <dgm:style>
          <a:lnRef idx="3">
            <a:schemeClr val="lt1"/>
          </a:lnRef>
          <a:fillRef idx="1">
            <a:schemeClr val="accent4"/>
          </a:fillRef>
          <a:effectRef idx="1">
            <a:schemeClr val="accent4"/>
          </a:effectRef>
          <a:fontRef idx="minor">
            <a:schemeClr val="lt1"/>
          </a:fontRef>
        </dgm:style>
      </dgm:prSet>
      <dgm:spPr/>
      <dgm:t>
        <a:bodyPr/>
        <a:lstStyle/>
        <a:p>
          <a:pPr rtl="0"/>
          <a:r>
            <a:rPr lang="ru-RU" sz="1300" b="1" u="sng" dirty="0" smtClean="0">
              <a:solidFill>
                <a:srgbClr val="002060"/>
              </a:solidFill>
            </a:rPr>
            <a:t>Расходы бюджета </a:t>
          </a:r>
          <a:r>
            <a:rPr lang="ru-RU" sz="1300" dirty="0" smtClean="0">
              <a:solidFill>
                <a:srgbClr val="002060"/>
              </a:solidFill>
            </a:rPr>
            <a:t>– </a:t>
          </a:r>
          <a:r>
            <a:rPr lang="ru-RU" sz="1300" b="1" dirty="0" smtClean="0">
              <a:solidFill>
                <a:srgbClr val="002060"/>
              </a:solidFill>
            </a:rPr>
            <a:t>выплачиваемые из бюджета  </a:t>
          </a:r>
          <a:r>
            <a:rPr lang="ru-RU" sz="1400" b="1" dirty="0" smtClean="0">
              <a:solidFill>
                <a:srgbClr val="002060"/>
              </a:solidFill>
              <a:latin typeface="Times New Roman" pitchFamily="18" charset="0"/>
              <a:cs typeface="Times New Roman" pitchFamily="18" charset="0"/>
            </a:rPr>
            <a:t>денежные</a:t>
          </a:r>
          <a:r>
            <a:rPr lang="ru-RU" sz="1300" b="1" dirty="0" smtClean="0">
              <a:solidFill>
                <a:srgbClr val="002060"/>
              </a:solidFill>
            </a:rPr>
            <a:t> средства</a:t>
          </a:r>
          <a:endParaRPr lang="ru-RU" sz="1300" dirty="0">
            <a:solidFill>
              <a:srgbClr val="002060"/>
            </a:solidFill>
          </a:endParaRPr>
        </a:p>
      </dgm:t>
    </dgm:pt>
    <dgm:pt modelId="{0D0D0CBC-49A3-4AD3-A07F-430E5C2EAE35}" type="parTrans" cxnId="{8F498616-3DC7-4EA1-B494-F2E217D6FF87}">
      <dgm:prSet/>
      <dgm:spPr/>
      <dgm:t>
        <a:bodyPr/>
        <a:lstStyle/>
        <a:p>
          <a:endParaRPr lang="ru-RU"/>
        </a:p>
      </dgm:t>
    </dgm:pt>
    <dgm:pt modelId="{70C84CDB-1326-4199-90B6-AB5E5AD15C71}" type="sibTrans" cxnId="{8F498616-3DC7-4EA1-B494-F2E217D6FF87}">
      <dgm:prSet/>
      <dgm:spPr/>
      <dgm:t>
        <a:bodyPr/>
        <a:lstStyle/>
        <a:p>
          <a:endParaRPr lang="ru-RU"/>
        </a:p>
      </dgm:t>
    </dgm:pt>
    <dgm:pt modelId="{2CDABB83-18C2-4880-9C03-FD5E381FB1ED}">
      <dgm:prSet>
        <dgm:style>
          <a:lnRef idx="3">
            <a:schemeClr val="lt1"/>
          </a:lnRef>
          <a:fillRef idx="1">
            <a:schemeClr val="accent4"/>
          </a:fillRef>
          <a:effectRef idx="1">
            <a:schemeClr val="accent4"/>
          </a:effectRef>
          <a:fontRef idx="minor">
            <a:schemeClr val="lt1"/>
          </a:fontRef>
        </dgm:style>
      </dgm:prSet>
      <dgm:spPr/>
      <dgm:t>
        <a:bodyPr/>
        <a:lstStyle/>
        <a:p>
          <a:pPr rtl="0"/>
          <a:r>
            <a:rPr lang="ru-RU" b="1" u="sng" dirty="0" smtClean="0">
              <a:solidFill>
                <a:srgbClr val="002060"/>
              </a:solidFill>
            </a:rPr>
            <a:t>Дефицит бюджета </a:t>
          </a:r>
          <a:r>
            <a:rPr lang="ru-RU" b="1" dirty="0" smtClean="0">
              <a:solidFill>
                <a:srgbClr val="002060"/>
              </a:solidFill>
            </a:rPr>
            <a:t>– </a:t>
          </a:r>
          <a:r>
            <a:rPr lang="ru-RU" b="1" dirty="0" smtClean="0">
              <a:solidFill>
                <a:srgbClr val="002060"/>
              </a:solidFill>
              <a:latin typeface="Times New Roman" pitchFamily="18" charset="0"/>
              <a:cs typeface="Times New Roman" pitchFamily="18" charset="0"/>
            </a:rPr>
            <a:t>превышение</a:t>
          </a:r>
          <a:r>
            <a:rPr lang="ru-RU" b="1" dirty="0" smtClean="0">
              <a:solidFill>
                <a:srgbClr val="002060"/>
              </a:solidFill>
            </a:rPr>
            <a:t> расходов бюджета над  его доходами</a:t>
          </a:r>
          <a:endParaRPr lang="ru-RU" dirty="0">
            <a:solidFill>
              <a:srgbClr val="002060"/>
            </a:solidFill>
          </a:endParaRPr>
        </a:p>
      </dgm:t>
    </dgm:pt>
    <dgm:pt modelId="{903DCE3D-7C39-41E3-9770-DBF8CCD0E86E}" type="parTrans" cxnId="{ED0DD16E-6CE9-447B-AAC8-0859F170B867}">
      <dgm:prSet/>
      <dgm:spPr/>
      <dgm:t>
        <a:bodyPr/>
        <a:lstStyle/>
        <a:p>
          <a:endParaRPr lang="ru-RU"/>
        </a:p>
      </dgm:t>
    </dgm:pt>
    <dgm:pt modelId="{A7FE7756-07CB-433C-8907-7C8CAB465FCF}" type="sibTrans" cxnId="{ED0DD16E-6CE9-447B-AAC8-0859F170B867}">
      <dgm:prSet/>
      <dgm:spPr/>
      <dgm:t>
        <a:bodyPr/>
        <a:lstStyle/>
        <a:p>
          <a:endParaRPr lang="ru-RU"/>
        </a:p>
      </dgm:t>
    </dgm:pt>
    <dgm:pt modelId="{3764FDB3-87E8-428A-B57C-5F99A665435E}">
      <dgm:prSet>
        <dgm:style>
          <a:lnRef idx="3">
            <a:schemeClr val="lt1"/>
          </a:lnRef>
          <a:fillRef idx="1">
            <a:schemeClr val="accent4"/>
          </a:fillRef>
          <a:effectRef idx="1">
            <a:schemeClr val="accent4"/>
          </a:effectRef>
          <a:fontRef idx="minor">
            <a:schemeClr val="lt1"/>
          </a:fontRef>
        </dgm:style>
      </dgm:prSet>
      <dgm:spPr/>
      <dgm:t>
        <a:bodyPr/>
        <a:lstStyle/>
        <a:p>
          <a:pPr rtl="0"/>
          <a:r>
            <a:rPr lang="ru-RU" b="1" u="sng" dirty="0" smtClean="0">
              <a:solidFill>
                <a:srgbClr val="002060"/>
              </a:solidFill>
            </a:rPr>
            <a:t>Профицит бюджета  </a:t>
          </a:r>
          <a:r>
            <a:rPr lang="ru-RU" b="1" dirty="0" smtClean="0">
              <a:solidFill>
                <a:srgbClr val="002060"/>
              </a:solidFill>
            </a:rPr>
            <a:t>- превышение доходов  бюджета </a:t>
          </a:r>
          <a:r>
            <a:rPr lang="ru-RU" b="1" dirty="0" smtClean="0">
              <a:solidFill>
                <a:srgbClr val="002060"/>
              </a:solidFill>
              <a:latin typeface="Times New Roman" pitchFamily="18" charset="0"/>
              <a:cs typeface="Times New Roman" pitchFamily="18" charset="0"/>
            </a:rPr>
            <a:t>над</a:t>
          </a:r>
          <a:r>
            <a:rPr lang="ru-RU" b="1" dirty="0" smtClean="0">
              <a:solidFill>
                <a:srgbClr val="002060"/>
              </a:solidFill>
            </a:rPr>
            <a:t> его расходами</a:t>
          </a:r>
          <a:endParaRPr lang="ru-RU" dirty="0">
            <a:solidFill>
              <a:srgbClr val="002060"/>
            </a:solidFill>
          </a:endParaRPr>
        </a:p>
      </dgm:t>
    </dgm:pt>
    <dgm:pt modelId="{A5888672-2B15-46F6-A0F0-E6AF3B003A9E}" type="parTrans" cxnId="{F971D9B0-626E-4381-973A-CF01DA805F29}">
      <dgm:prSet/>
      <dgm:spPr/>
      <dgm:t>
        <a:bodyPr/>
        <a:lstStyle/>
        <a:p>
          <a:endParaRPr lang="ru-RU"/>
        </a:p>
      </dgm:t>
    </dgm:pt>
    <dgm:pt modelId="{8E524EA6-6315-4182-9D5A-C12893ABD36F}" type="sibTrans" cxnId="{F971D9B0-626E-4381-973A-CF01DA805F29}">
      <dgm:prSet/>
      <dgm:spPr/>
      <dgm:t>
        <a:bodyPr/>
        <a:lstStyle/>
        <a:p>
          <a:endParaRPr lang="ru-RU"/>
        </a:p>
      </dgm:t>
    </dgm:pt>
    <dgm:pt modelId="{E421ACFC-C764-4014-9000-51C0C57C1232}" type="pres">
      <dgm:prSet presAssocID="{A32D9B3C-69FB-46E5-93AE-048750096DCF}" presName="Name0" presStyleCnt="0">
        <dgm:presLayoutVars>
          <dgm:chPref val="3"/>
          <dgm:dir/>
          <dgm:animLvl val="lvl"/>
          <dgm:resizeHandles/>
        </dgm:presLayoutVars>
      </dgm:prSet>
      <dgm:spPr/>
      <dgm:t>
        <a:bodyPr/>
        <a:lstStyle/>
        <a:p>
          <a:endParaRPr lang="ru-RU"/>
        </a:p>
      </dgm:t>
    </dgm:pt>
    <dgm:pt modelId="{0EE9543D-D3F7-412F-8A94-1B8946F32A45}" type="pres">
      <dgm:prSet presAssocID="{2B2C4AD2-4778-484B-ABC0-2FBB422BA921}" presName="horFlow" presStyleCnt="0"/>
      <dgm:spPr/>
    </dgm:pt>
    <dgm:pt modelId="{B8BF4976-85ED-4D9B-B48F-35A4619A680F}" type="pres">
      <dgm:prSet presAssocID="{2B2C4AD2-4778-484B-ABC0-2FBB422BA921}" presName="bigChev" presStyleLbl="node1" presStyleIdx="0" presStyleCnt="5" custScaleX="153672"/>
      <dgm:spPr/>
      <dgm:t>
        <a:bodyPr/>
        <a:lstStyle/>
        <a:p>
          <a:endParaRPr lang="ru-RU"/>
        </a:p>
      </dgm:t>
    </dgm:pt>
    <dgm:pt modelId="{947C564B-7ABE-4364-B5F8-B30EC0615C5C}" type="pres">
      <dgm:prSet presAssocID="{2B2C4AD2-4778-484B-ABC0-2FBB422BA921}" presName="vSp" presStyleCnt="0"/>
      <dgm:spPr/>
    </dgm:pt>
    <dgm:pt modelId="{564AB39E-A209-40F3-9BFF-8E57E506FA93}" type="pres">
      <dgm:prSet presAssocID="{45460109-4ABB-4C43-9E1C-57AC4C6047C9}" presName="horFlow" presStyleCnt="0"/>
      <dgm:spPr/>
    </dgm:pt>
    <dgm:pt modelId="{FBB16FEA-7B74-43F4-96D0-9E756914C7A9}" type="pres">
      <dgm:prSet presAssocID="{45460109-4ABB-4C43-9E1C-57AC4C6047C9}" presName="bigChev" presStyleLbl="node1" presStyleIdx="1" presStyleCnt="5" custScaleX="104828"/>
      <dgm:spPr/>
      <dgm:t>
        <a:bodyPr/>
        <a:lstStyle/>
        <a:p>
          <a:endParaRPr lang="ru-RU"/>
        </a:p>
      </dgm:t>
    </dgm:pt>
    <dgm:pt modelId="{99EEA118-D426-4E8F-88B8-53B249A71F54}" type="pres">
      <dgm:prSet presAssocID="{45460109-4ABB-4C43-9E1C-57AC4C6047C9}" presName="vSp" presStyleCnt="0"/>
      <dgm:spPr/>
    </dgm:pt>
    <dgm:pt modelId="{2B0AD342-0633-49BC-90F7-8E000A3B4D6C}" type="pres">
      <dgm:prSet presAssocID="{264673CB-C206-4012-B9AB-A9143849A692}" presName="horFlow" presStyleCnt="0"/>
      <dgm:spPr/>
    </dgm:pt>
    <dgm:pt modelId="{43D92C47-2923-4219-A791-934BEA534DDC}" type="pres">
      <dgm:prSet presAssocID="{264673CB-C206-4012-B9AB-A9143849A692}" presName="bigChev" presStyleLbl="node1" presStyleIdx="2" presStyleCnt="5" custScaleX="108845" custLinFactNeighborX="1095" custLinFactNeighborY="2200"/>
      <dgm:spPr/>
      <dgm:t>
        <a:bodyPr/>
        <a:lstStyle/>
        <a:p>
          <a:endParaRPr lang="ru-RU"/>
        </a:p>
      </dgm:t>
    </dgm:pt>
    <dgm:pt modelId="{BABB5B51-1CA8-443B-9868-D85B2C944B32}" type="pres">
      <dgm:prSet presAssocID="{264673CB-C206-4012-B9AB-A9143849A692}" presName="vSp" presStyleCnt="0"/>
      <dgm:spPr/>
    </dgm:pt>
    <dgm:pt modelId="{E837F55E-3B10-4E6D-BE05-AB70C1B7061D}" type="pres">
      <dgm:prSet presAssocID="{2CDABB83-18C2-4880-9C03-FD5E381FB1ED}" presName="horFlow" presStyleCnt="0"/>
      <dgm:spPr/>
    </dgm:pt>
    <dgm:pt modelId="{DB79ADB2-34CA-438F-9F52-F03494AFC125}" type="pres">
      <dgm:prSet presAssocID="{2CDABB83-18C2-4880-9C03-FD5E381FB1ED}" presName="bigChev" presStyleLbl="node1" presStyleIdx="3" presStyleCnt="5" custScaleX="111035"/>
      <dgm:spPr/>
      <dgm:t>
        <a:bodyPr/>
        <a:lstStyle/>
        <a:p>
          <a:endParaRPr lang="ru-RU"/>
        </a:p>
      </dgm:t>
    </dgm:pt>
    <dgm:pt modelId="{09F1076F-8A29-4CBA-9C01-B6D6C78BC74B}" type="pres">
      <dgm:prSet presAssocID="{2CDABB83-18C2-4880-9C03-FD5E381FB1ED}" presName="vSp" presStyleCnt="0"/>
      <dgm:spPr/>
    </dgm:pt>
    <dgm:pt modelId="{97699662-8F4E-45C8-8190-BEB863E1EECF}" type="pres">
      <dgm:prSet presAssocID="{3764FDB3-87E8-428A-B57C-5F99A665435E}" presName="horFlow" presStyleCnt="0"/>
      <dgm:spPr/>
    </dgm:pt>
    <dgm:pt modelId="{F349A048-6B03-4EE2-9CCD-7AF5205EF273}" type="pres">
      <dgm:prSet presAssocID="{3764FDB3-87E8-428A-B57C-5F99A665435E}" presName="bigChev" presStyleLbl="node1" presStyleIdx="4" presStyleCnt="5" custScaleX="123449"/>
      <dgm:spPr/>
      <dgm:t>
        <a:bodyPr/>
        <a:lstStyle/>
        <a:p>
          <a:endParaRPr lang="ru-RU"/>
        </a:p>
      </dgm:t>
    </dgm:pt>
  </dgm:ptLst>
  <dgm:cxnLst>
    <dgm:cxn modelId="{186AACCB-00C3-4297-B5AB-D1F2C8535783}" srcId="{A32D9B3C-69FB-46E5-93AE-048750096DCF}" destId="{45460109-4ABB-4C43-9E1C-57AC4C6047C9}" srcOrd="1" destOrd="0" parTransId="{7CA4FB8A-3C56-4DE5-899C-CE7A140239BA}" sibTransId="{780D712D-ED36-4499-A601-F47B5D082D33}"/>
    <dgm:cxn modelId="{29341629-5496-4536-8FDE-EBF5D4F6436D}" type="presOf" srcId="{2B2C4AD2-4778-484B-ABC0-2FBB422BA921}" destId="{B8BF4976-85ED-4D9B-B48F-35A4619A680F}" srcOrd="0" destOrd="0" presId="urn:microsoft.com/office/officeart/2005/8/layout/lProcess3"/>
    <dgm:cxn modelId="{F971D9B0-626E-4381-973A-CF01DA805F29}" srcId="{A32D9B3C-69FB-46E5-93AE-048750096DCF}" destId="{3764FDB3-87E8-428A-B57C-5F99A665435E}" srcOrd="4" destOrd="0" parTransId="{A5888672-2B15-46F6-A0F0-E6AF3B003A9E}" sibTransId="{8E524EA6-6315-4182-9D5A-C12893ABD36F}"/>
    <dgm:cxn modelId="{52C5F5C6-D065-4D55-8CBB-11B3E4289802}" srcId="{A32D9B3C-69FB-46E5-93AE-048750096DCF}" destId="{2B2C4AD2-4778-484B-ABC0-2FBB422BA921}" srcOrd="0" destOrd="0" parTransId="{E1F66C77-ED53-4EF1-904A-4CD403E2B127}" sibTransId="{EA260699-2392-4D53-AD48-BD646827E39B}"/>
    <dgm:cxn modelId="{8F498616-3DC7-4EA1-B494-F2E217D6FF87}" srcId="{A32D9B3C-69FB-46E5-93AE-048750096DCF}" destId="{264673CB-C206-4012-B9AB-A9143849A692}" srcOrd="2" destOrd="0" parTransId="{0D0D0CBC-49A3-4AD3-A07F-430E5C2EAE35}" sibTransId="{70C84CDB-1326-4199-90B6-AB5E5AD15C71}"/>
    <dgm:cxn modelId="{329ED90A-FCB8-4F8E-A8F9-D28439C13048}" type="presOf" srcId="{2CDABB83-18C2-4880-9C03-FD5E381FB1ED}" destId="{DB79ADB2-34CA-438F-9F52-F03494AFC125}" srcOrd="0" destOrd="0" presId="urn:microsoft.com/office/officeart/2005/8/layout/lProcess3"/>
    <dgm:cxn modelId="{C6B79615-196C-458A-A92D-9AA3FB292FFD}" type="presOf" srcId="{45460109-4ABB-4C43-9E1C-57AC4C6047C9}" destId="{FBB16FEA-7B74-43F4-96D0-9E756914C7A9}" srcOrd="0" destOrd="0" presId="urn:microsoft.com/office/officeart/2005/8/layout/lProcess3"/>
    <dgm:cxn modelId="{0FBFF2B0-776A-4ED6-8017-EB6560B963DC}" type="presOf" srcId="{A32D9B3C-69FB-46E5-93AE-048750096DCF}" destId="{E421ACFC-C764-4014-9000-51C0C57C1232}" srcOrd="0" destOrd="0" presId="urn:microsoft.com/office/officeart/2005/8/layout/lProcess3"/>
    <dgm:cxn modelId="{86DFB7EF-5C78-4431-B7E9-4F87B3E1A8D7}" type="presOf" srcId="{3764FDB3-87E8-428A-B57C-5F99A665435E}" destId="{F349A048-6B03-4EE2-9CCD-7AF5205EF273}" srcOrd="0" destOrd="0" presId="urn:microsoft.com/office/officeart/2005/8/layout/lProcess3"/>
    <dgm:cxn modelId="{4B1799FA-5E37-48BB-91BB-088F4D15E58A}" type="presOf" srcId="{264673CB-C206-4012-B9AB-A9143849A692}" destId="{43D92C47-2923-4219-A791-934BEA534DDC}" srcOrd="0" destOrd="0" presId="urn:microsoft.com/office/officeart/2005/8/layout/lProcess3"/>
    <dgm:cxn modelId="{ED0DD16E-6CE9-447B-AAC8-0859F170B867}" srcId="{A32D9B3C-69FB-46E5-93AE-048750096DCF}" destId="{2CDABB83-18C2-4880-9C03-FD5E381FB1ED}" srcOrd="3" destOrd="0" parTransId="{903DCE3D-7C39-41E3-9770-DBF8CCD0E86E}" sibTransId="{A7FE7756-07CB-433C-8907-7C8CAB465FCF}"/>
    <dgm:cxn modelId="{FE3D5976-A698-446E-AAF0-59A6ABB868B3}" type="presParOf" srcId="{E421ACFC-C764-4014-9000-51C0C57C1232}" destId="{0EE9543D-D3F7-412F-8A94-1B8946F32A45}" srcOrd="0" destOrd="0" presId="urn:microsoft.com/office/officeart/2005/8/layout/lProcess3"/>
    <dgm:cxn modelId="{E20CD8FB-203E-4407-AF1C-45A681AC8DCF}" type="presParOf" srcId="{0EE9543D-D3F7-412F-8A94-1B8946F32A45}" destId="{B8BF4976-85ED-4D9B-B48F-35A4619A680F}" srcOrd="0" destOrd="0" presId="urn:microsoft.com/office/officeart/2005/8/layout/lProcess3"/>
    <dgm:cxn modelId="{FFBA5F11-C570-4D65-8C74-3A482699FE83}" type="presParOf" srcId="{E421ACFC-C764-4014-9000-51C0C57C1232}" destId="{947C564B-7ABE-4364-B5F8-B30EC0615C5C}" srcOrd="1" destOrd="0" presId="urn:microsoft.com/office/officeart/2005/8/layout/lProcess3"/>
    <dgm:cxn modelId="{F8E9F2FA-78ED-479E-A3D0-289FD465B190}" type="presParOf" srcId="{E421ACFC-C764-4014-9000-51C0C57C1232}" destId="{564AB39E-A209-40F3-9BFF-8E57E506FA93}" srcOrd="2" destOrd="0" presId="urn:microsoft.com/office/officeart/2005/8/layout/lProcess3"/>
    <dgm:cxn modelId="{0D3804D9-C79C-41D3-AB66-4F05C5DE220E}" type="presParOf" srcId="{564AB39E-A209-40F3-9BFF-8E57E506FA93}" destId="{FBB16FEA-7B74-43F4-96D0-9E756914C7A9}" srcOrd="0" destOrd="0" presId="urn:microsoft.com/office/officeart/2005/8/layout/lProcess3"/>
    <dgm:cxn modelId="{938655A6-0604-468C-9AB1-149BD685BA64}" type="presParOf" srcId="{E421ACFC-C764-4014-9000-51C0C57C1232}" destId="{99EEA118-D426-4E8F-88B8-53B249A71F54}" srcOrd="3" destOrd="0" presId="urn:microsoft.com/office/officeart/2005/8/layout/lProcess3"/>
    <dgm:cxn modelId="{88FF35CF-64B6-402B-BB1D-F88AE9435F20}" type="presParOf" srcId="{E421ACFC-C764-4014-9000-51C0C57C1232}" destId="{2B0AD342-0633-49BC-90F7-8E000A3B4D6C}" srcOrd="4" destOrd="0" presId="urn:microsoft.com/office/officeart/2005/8/layout/lProcess3"/>
    <dgm:cxn modelId="{599192A0-EFCF-412B-992D-A771D88AD2BF}" type="presParOf" srcId="{2B0AD342-0633-49BC-90F7-8E000A3B4D6C}" destId="{43D92C47-2923-4219-A791-934BEA534DDC}" srcOrd="0" destOrd="0" presId="urn:microsoft.com/office/officeart/2005/8/layout/lProcess3"/>
    <dgm:cxn modelId="{E2AEC5BB-C78C-43C7-B649-46EE3B996A82}" type="presParOf" srcId="{E421ACFC-C764-4014-9000-51C0C57C1232}" destId="{BABB5B51-1CA8-443B-9868-D85B2C944B32}" srcOrd="5" destOrd="0" presId="urn:microsoft.com/office/officeart/2005/8/layout/lProcess3"/>
    <dgm:cxn modelId="{B83027B5-FFFB-4D15-828C-BE4F3B5154BE}" type="presParOf" srcId="{E421ACFC-C764-4014-9000-51C0C57C1232}" destId="{E837F55E-3B10-4E6D-BE05-AB70C1B7061D}" srcOrd="6" destOrd="0" presId="urn:microsoft.com/office/officeart/2005/8/layout/lProcess3"/>
    <dgm:cxn modelId="{102A62C1-722F-4396-BAA9-D7997A017A73}" type="presParOf" srcId="{E837F55E-3B10-4E6D-BE05-AB70C1B7061D}" destId="{DB79ADB2-34CA-438F-9F52-F03494AFC125}" srcOrd="0" destOrd="0" presId="urn:microsoft.com/office/officeart/2005/8/layout/lProcess3"/>
    <dgm:cxn modelId="{5E80D743-5238-4D1A-874F-9C98D5A9C815}" type="presParOf" srcId="{E421ACFC-C764-4014-9000-51C0C57C1232}" destId="{09F1076F-8A29-4CBA-9C01-B6D6C78BC74B}" srcOrd="7" destOrd="0" presId="urn:microsoft.com/office/officeart/2005/8/layout/lProcess3"/>
    <dgm:cxn modelId="{9F544B1F-E99D-4C15-8EB6-B59367204EAF}" type="presParOf" srcId="{E421ACFC-C764-4014-9000-51C0C57C1232}" destId="{97699662-8F4E-45C8-8190-BEB863E1EECF}" srcOrd="8" destOrd="0" presId="urn:microsoft.com/office/officeart/2005/8/layout/lProcess3"/>
    <dgm:cxn modelId="{E4C31F74-0A27-488B-BA61-1944757594C2}" type="presParOf" srcId="{97699662-8F4E-45C8-8190-BEB863E1EECF}" destId="{F349A048-6B03-4EE2-9CCD-7AF5205EF273}"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84DEB2-2C3E-4FB0-915B-C299A8C99BEC}" type="doc">
      <dgm:prSet loTypeId="urn:microsoft.com/office/officeart/2005/8/layout/arrow3" loCatId="relationship" qsTypeId="urn:microsoft.com/office/officeart/2005/8/quickstyle/3d2#1" qsCatId="3D" csTypeId="urn:microsoft.com/office/officeart/2005/8/colors/accent5_2" csCatId="accent5" phldr="1"/>
      <dgm:spPr/>
      <dgm:t>
        <a:bodyPr/>
        <a:lstStyle/>
        <a:p>
          <a:endParaRPr lang="ru-RU"/>
        </a:p>
      </dgm:t>
    </dgm:pt>
    <dgm:pt modelId="{9CE8BB0D-90B1-4AC2-B830-4CF5A5BC7020}">
      <dgm:prSet phldrT="[Текст]" custT="1"/>
      <dgm:spPr/>
      <dgm:t>
        <a:bodyPr/>
        <a:lstStyle/>
        <a:p>
          <a:pPr>
            <a:lnSpc>
              <a:spcPct val="100000"/>
            </a:lnSpc>
          </a:pPr>
          <a:r>
            <a:rPr lang="ru-RU" sz="3600" b="1" dirty="0" smtClean="0">
              <a:solidFill>
                <a:srgbClr val="002060"/>
              </a:solidFill>
              <a:latin typeface="Times New Roman" pitchFamily="18" charset="0"/>
              <a:cs typeface="Times New Roman" pitchFamily="18" charset="0"/>
            </a:rPr>
            <a:t>ДОХОДЫ</a:t>
          </a:r>
          <a:endParaRPr lang="ru-RU" sz="3600" b="1" dirty="0">
            <a:solidFill>
              <a:srgbClr val="002060"/>
            </a:solidFill>
            <a:latin typeface="Times New Roman" pitchFamily="18" charset="0"/>
            <a:cs typeface="Times New Roman" pitchFamily="18" charset="0"/>
          </a:endParaRPr>
        </a:p>
        <a:p>
          <a:pPr>
            <a:lnSpc>
              <a:spcPct val="90000"/>
            </a:lnSpc>
          </a:pPr>
          <a:r>
            <a:rPr lang="ru-RU" sz="3600" b="1" dirty="0" smtClean="0">
              <a:solidFill>
                <a:srgbClr val="002060"/>
              </a:solidFill>
              <a:latin typeface="Times New Roman" pitchFamily="18" charset="0"/>
              <a:cs typeface="Times New Roman" pitchFamily="18" charset="0"/>
            </a:rPr>
            <a:t>2 981 709,0</a:t>
          </a:r>
          <a:endParaRPr lang="ru-RU" sz="3600" b="1" dirty="0">
            <a:solidFill>
              <a:srgbClr val="002060"/>
            </a:solidFill>
            <a:latin typeface="Times New Roman" pitchFamily="18" charset="0"/>
            <a:cs typeface="Times New Roman" pitchFamily="18" charset="0"/>
          </a:endParaRPr>
        </a:p>
      </dgm:t>
    </dgm:pt>
    <dgm:pt modelId="{9F47FFAC-3916-4D2F-829D-307097075C94}" type="parTrans" cxnId="{5BAE077D-CFCE-48D3-9ED4-3B1D9411D4A7}">
      <dgm:prSet/>
      <dgm:spPr/>
      <dgm:t>
        <a:bodyPr/>
        <a:lstStyle/>
        <a:p>
          <a:endParaRPr lang="ru-RU">
            <a:latin typeface="Arial Black" panose="020B0A04020102020204" pitchFamily="34" charset="0"/>
          </a:endParaRPr>
        </a:p>
      </dgm:t>
    </dgm:pt>
    <dgm:pt modelId="{0F4E1B73-D4D2-43DD-ACDC-60AAF95FC5BB}" type="sibTrans" cxnId="{5BAE077D-CFCE-48D3-9ED4-3B1D9411D4A7}">
      <dgm:prSet/>
      <dgm:spPr/>
      <dgm:t>
        <a:bodyPr/>
        <a:lstStyle/>
        <a:p>
          <a:endParaRPr lang="ru-RU">
            <a:latin typeface="Arial Black" panose="020B0A04020102020204" pitchFamily="34" charset="0"/>
          </a:endParaRPr>
        </a:p>
      </dgm:t>
    </dgm:pt>
    <dgm:pt modelId="{EF8CC377-B54A-4737-AA68-5F13EC47DE1F}">
      <dgm:prSet phldrT="[Текст]" custT="1"/>
      <dgm:spPr/>
      <dgm:t>
        <a:bodyPr/>
        <a:lstStyle/>
        <a:p>
          <a:pPr>
            <a:lnSpc>
              <a:spcPct val="100000"/>
            </a:lnSpc>
          </a:pPr>
          <a:r>
            <a:rPr lang="ru-RU" sz="3600" b="1" dirty="0" smtClean="0">
              <a:solidFill>
                <a:srgbClr val="002060"/>
              </a:solidFill>
              <a:latin typeface="Times New Roman" pitchFamily="18" charset="0"/>
              <a:cs typeface="Times New Roman" pitchFamily="18" charset="0"/>
            </a:rPr>
            <a:t>РАСХОДЫ</a:t>
          </a:r>
          <a:endParaRPr lang="ru-RU" sz="3600" b="1" dirty="0">
            <a:solidFill>
              <a:srgbClr val="002060"/>
            </a:solidFill>
            <a:latin typeface="Times New Roman" pitchFamily="18" charset="0"/>
            <a:cs typeface="Times New Roman" pitchFamily="18" charset="0"/>
          </a:endParaRPr>
        </a:p>
        <a:p>
          <a:pPr>
            <a:lnSpc>
              <a:spcPct val="90000"/>
            </a:lnSpc>
          </a:pPr>
          <a:r>
            <a:rPr lang="ru-RU" sz="3600" b="1" dirty="0" smtClean="0">
              <a:solidFill>
                <a:srgbClr val="002060"/>
              </a:solidFill>
              <a:latin typeface="Times New Roman" pitchFamily="18" charset="0"/>
              <a:cs typeface="Times New Roman" pitchFamily="18" charset="0"/>
            </a:rPr>
            <a:t>2 974 102,0</a:t>
          </a:r>
          <a:endParaRPr lang="ru-RU" sz="3600" b="1" dirty="0">
            <a:solidFill>
              <a:srgbClr val="002060"/>
            </a:solidFill>
            <a:latin typeface="Times New Roman" pitchFamily="18" charset="0"/>
            <a:cs typeface="Times New Roman" pitchFamily="18" charset="0"/>
          </a:endParaRPr>
        </a:p>
      </dgm:t>
    </dgm:pt>
    <dgm:pt modelId="{37AA8C97-FCAA-4A9B-8CC0-0D403DD2F37A}" type="parTrans" cxnId="{2B508786-938D-4FC9-BE57-ACF63C3B1EE0}">
      <dgm:prSet/>
      <dgm:spPr/>
      <dgm:t>
        <a:bodyPr/>
        <a:lstStyle/>
        <a:p>
          <a:endParaRPr lang="ru-RU">
            <a:latin typeface="Arial Black" panose="020B0A04020102020204" pitchFamily="34" charset="0"/>
          </a:endParaRPr>
        </a:p>
      </dgm:t>
    </dgm:pt>
    <dgm:pt modelId="{2A542CBB-C107-4391-B2E7-343AF17E4496}" type="sibTrans" cxnId="{2B508786-938D-4FC9-BE57-ACF63C3B1EE0}">
      <dgm:prSet/>
      <dgm:spPr/>
      <dgm:t>
        <a:bodyPr/>
        <a:lstStyle/>
        <a:p>
          <a:endParaRPr lang="ru-RU">
            <a:latin typeface="Arial Black" panose="020B0A04020102020204" pitchFamily="34" charset="0"/>
          </a:endParaRPr>
        </a:p>
      </dgm:t>
    </dgm:pt>
    <dgm:pt modelId="{7425494F-B78A-4B5C-9CEF-FF7C78256447}" type="pres">
      <dgm:prSet presAssocID="{4684DEB2-2C3E-4FB0-915B-C299A8C99BEC}" presName="compositeShape" presStyleCnt="0">
        <dgm:presLayoutVars>
          <dgm:chMax val="2"/>
          <dgm:dir/>
          <dgm:resizeHandles val="exact"/>
        </dgm:presLayoutVars>
      </dgm:prSet>
      <dgm:spPr/>
      <dgm:t>
        <a:bodyPr/>
        <a:lstStyle/>
        <a:p>
          <a:endParaRPr lang="ru-RU"/>
        </a:p>
      </dgm:t>
    </dgm:pt>
    <dgm:pt modelId="{4FF69784-781A-4CBB-A0E9-E60F3DEF44EB}" type="pres">
      <dgm:prSet presAssocID="{4684DEB2-2C3E-4FB0-915B-C299A8C99BEC}" presName="divider" presStyleLbl="fgShp" presStyleIdx="0" presStyleCnt="1" custAng="659751" custScaleX="99983" custScaleY="175398"/>
      <dgm:spPr/>
    </dgm:pt>
    <dgm:pt modelId="{96901AFF-8552-4F9B-B0C9-753A81E9CAD3}" type="pres">
      <dgm:prSet presAssocID="{9CE8BB0D-90B1-4AC2-B830-4CF5A5BC7020}" presName="downArrow" presStyleLbl="node1" presStyleIdx="0" presStyleCnt="2" custScaleX="90487" custScaleY="69355" custLinFactNeighborX="2455" custLinFactNeighborY="-12500">
        <dgm:style>
          <a:lnRef idx="1">
            <a:schemeClr val="accent4"/>
          </a:lnRef>
          <a:fillRef idx="2">
            <a:schemeClr val="accent4"/>
          </a:fillRef>
          <a:effectRef idx="1">
            <a:schemeClr val="accent4"/>
          </a:effectRef>
          <a:fontRef idx="minor">
            <a:schemeClr val="dk1"/>
          </a:fontRef>
        </dgm:style>
      </dgm:prSet>
      <dgm:spPr/>
      <dgm:t>
        <a:bodyPr/>
        <a:lstStyle/>
        <a:p>
          <a:endParaRPr lang="ru-RU"/>
        </a:p>
      </dgm:t>
    </dgm:pt>
    <dgm:pt modelId="{7E117E76-7464-4252-8559-203CADA26109}" type="pres">
      <dgm:prSet presAssocID="{9CE8BB0D-90B1-4AC2-B830-4CF5A5BC7020}" presName="downArrowText" presStyleLbl="revTx" presStyleIdx="0" presStyleCnt="2" custLinFactX="-16170" custLinFactY="34409" custLinFactNeighborX="-100000" custLinFactNeighborY="100000">
        <dgm:presLayoutVars>
          <dgm:bulletEnabled val="1"/>
        </dgm:presLayoutVars>
      </dgm:prSet>
      <dgm:spPr/>
      <dgm:t>
        <a:bodyPr/>
        <a:lstStyle/>
        <a:p>
          <a:endParaRPr lang="ru-RU"/>
        </a:p>
      </dgm:t>
    </dgm:pt>
    <dgm:pt modelId="{75DC0107-61C7-4D27-8B36-520863606167}" type="pres">
      <dgm:prSet presAssocID="{EF8CC377-B54A-4737-AA68-5F13EC47DE1F}" presName="upArrow" presStyleLbl="node1" presStyleIdx="1" presStyleCnt="2" custScaleX="89703" custScaleY="75807" custLinFactNeighborX="-4152" custLinFactNeighborY="11694">
        <dgm:style>
          <a:lnRef idx="1">
            <a:schemeClr val="accent4"/>
          </a:lnRef>
          <a:fillRef idx="2">
            <a:schemeClr val="accent4"/>
          </a:fillRef>
          <a:effectRef idx="1">
            <a:schemeClr val="accent4"/>
          </a:effectRef>
          <a:fontRef idx="minor">
            <a:schemeClr val="dk1"/>
          </a:fontRef>
        </dgm:style>
      </dgm:prSet>
      <dgm:spPr/>
      <dgm:t>
        <a:bodyPr/>
        <a:lstStyle/>
        <a:p>
          <a:endParaRPr lang="ru-RU"/>
        </a:p>
      </dgm:t>
    </dgm:pt>
    <dgm:pt modelId="{79EABB3A-8D21-419C-8294-55CF48AE6DC5}" type="pres">
      <dgm:prSet presAssocID="{EF8CC377-B54A-4737-AA68-5F13EC47DE1F}" presName="upArrowText" presStyleLbl="revTx" presStyleIdx="1" presStyleCnt="2" custLinFactX="27503" custLinFactY="-38095" custLinFactNeighborX="100000" custLinFactNeighborY="-100000">
        <dgm:presLayoutVars>
          <dgm:bulletEnabled val="1"/>
        </dgm:presLayoutVars>
      </dgm:prSet>
      <dgm:spPr/>
      <dgm:t>
        <a:bodyPr/>
        <a:lstStyle/>
        <a:p>
          <a:endParaRPr lang="ru-RU"/>
        </a:p>
      </dgm:t>
    </dgm:pt>
  </dgm:ptLst>
  <dgm:cxnLst>
    <dgm:cxn modelId="{CDD67F8D-5FC2-4517-933D-DE396CBBE136}" type="presOf" srcId="{9CE8BB0D-90B1-4AC2-B830-4CF5A5BC7020}" destId="{7E117E76-7464-4252-8559-203CADA26109}" srcOrd="0" destOrd="0" presId="urn:microsoft.com/office/officeart/2005/8/layout/arrow3"/>
    <dgm:cxn modelId="{2B508786-938D-4FC9-BE57-ACF63C3B1EE0}" srcId="{4684DEB2-2C3E-4FB0-915B-C299A8C99BEC}" destId="{EF8CC377-B54A-4737-AA68-5F13EC47DE1F}" srcOrd="1" destOrd="0" parTransId="{37AA8C97-FCAA-4A9B-8CC0-0D403DD2F37A}" sibTransId="{2A542CBB-C107-4391-B2E7-343AF17E4496}"/>
    <dgm:cxn modelId="{1D7C0B5E-EBD7-4C85-9109-5AF5D97DF2BD}" type="presOf" srcId="{EF8CC377-B54A-4737-AA68-5F13EC47DE1F}" destId="{79EABB3A-8D21-419C-8294-55CF48AE6DC5}" srcOrd="0" destOrd="0" presId="urn:microsoft.com/office/officeart/2005/8/layout/arrow3"/>
    <dgm:cxn modelId="{5BAE077D-CFCE-48D3-9ED4-3B1D9411D4A7}" srcId="{4684DEB2-2C3E-4FB0-915B-C299A8C99BEC}" destId="{9CE8BB0D-90B1-4AC2-B830-4CF5A5BC7020}" srcOrd="0" destOrd="0" parTransId="{9F47FFAC-3916-4D2F-829D-307097075C94}" sibTransId="{0F4E1B73-D4D2-43DD-ACDC-60AAF95FC5BB}"/>
    <dgm:cxn modelId="{B8D1ED32-BF7E-478E-93F3-D8CE2356BED8}" type="presOf" srcId="{4684DEB2-2C3E-4FB0-915B-C299A8C99BEC}" destId="{7425494F-B78A-4B5C-9CEF-FF7C78256447}" srcOrd="0" destOrd="0" presId="urn:microsoft.com/office/officeart/2005/8/layout/arrow3"/>
    <dgm:cxn modelId="{3F2C15C4-F71B-4BA4-A813-880873452D08}" type="presParOf" srcId="{7425494F-B78A-4B5C-9CEF-FF7C78256447}" destId="{4FF69784-781A-4CBB-A0E9-E60F3DEF44EB}" srcOrd="0" destOrd="0" presId="urn:microsoft.com/office/officeart/2005/8/layout/arrow3"/>
    <dgm:cxn modelId="{7470A5E0-32B4-43B3-B7AE-2420EDEAAE7B}" type="presParOf" srcId="{7425494F-B78A-4B5C-9CEF-FF7C78256447}" destId="{96901AFF-8552-4F9B-B0C9-753A81E9CAD3}" srcOrd="1" destOrd="0" presId="urn:microsoft.com/office/officeart/2005/8/layout/arrow3"/>
    <dgm:cxn modelId="{91EB2DDD-787C-45C2-866B-A98E6A873E75}" type="presParOf" srcId="{7425494F-B78A-4B5C-9CEF-FF7C78256447}" destId="{7E117E76-7464-4252-8559-203CADA26109}" srcOrd="2" destOrd="0" presId="urn:microsoft.com/office/officeart/2005/8/layout/arrow3"/>
    <dgm:cxn modelId="{C5421D5E-1D45-4CBC-945F-535EF7BC625C}" type="presParOf" srcId="{7425494F-B78A-4B5C-9CEF-FF7C78256447}" destId="{75DC0107-61C7-4D27-8B36-520863606167}" srcOrd="3" destOrd="0" presId="urn:microsoft.com/office/officeart/2005/8/layout/arrow3"/>
    <dgm:cxn modelId="{D904C234-E546-4E69-A757-6EE081AD4A62}" type="presParOf" srcId="{7425494F-B78A-4B5C-9CEF-FF7C78256447}" destId="{79EABB3A-8D21-419C-8294-55CF48AE6DC5}"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F4976-85ED-4D9B-B48F-35A4619A680F}">
      <dsp:nvSpPr>
        <dsp:cNvPr id="0" name=""/>
        <dsp:cNvSpPr/>
      </dsp:nvSpPr>
      <dsp:spPr>
        <a:xfrm>
          <a:off x="1224728" y="359"/>
          <a:ext cx="3565580" cy="928101"/>
        </a:xfrm>
        <a:prstGeom prst="chevron">
          <a:avLst/>
        </a:prstGeom>
        <a:solidFill>
          <a:schemeClr val="accent4"/>
        </a:solidFill>
        <a:ln w="25400" cap="flat" cmpd="sng" algn="ctr">
          <a:solidFill>
            <a:schemeClr val="lt1"/>
          </a:solidFill>
          <a:prstDash val="solid"/>
        </a:ln>
        <a:effectLst>
          <a:outerShdw blurRad="63500" dist="50800" dir="5400000" sx="98000" sy="98000" rotWithShape="0">
            <a:srgbClr val="000000">
              <a:alpha val="20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ru-RU" sz="1400" b="1" kern="1200" dirty="0" smtClean="0">
              <a:solidFill>
                <a:srgbClr val="002060"/>
              </a:solidFill>
            </a:rPr>
            <a:t>ОСНОВНЫЕ </a:t>
          </a:r>
          <a:r>
            <a:rPr lang="ru-RU" sz="1400" b="1" kern="1200" dirty="0" smtClean="0">
              <a:solidFill>
                <a:srgbClr val="002060"/>
              </a:solidFill>
              <a:latin typeface="Times New Roman" pitchFamily="18" charset="0"/>
              <a:cs typeface="Times New Roman" pitchFamily="18" charset="0"/>
            </a:rPr>
            <a:t>ПОНЯТИЯ</a:t>
          </a:r>
          <a:endParaRPr lang="ru-RU" sz="1400" kern="1200" dirty="0">
            <a:solidFill>
              <a:srgbClr val="002060"/>
            </a:solidFill>
            <a:latin typeface="Times New Roman" pitchFamily="18" charset="0"/>
            <a:cs typeface="Times New Roman" pitchFamily="18" charset="0"/>
          </a:endParaRPr>
        </a:p>
      </dsp:txBody>
      <dsp:txXfrm>
        <a:off x="1688779" y="359"/>
        <a:ext cx="2637479" cy="928101"/>
      </dsp:txXfrm>
    </dsp:sp>
    <dsp:sp modelId="{FBB16FEA-7B74-43F4-96D0-9E756914C7A9}">
      <dsp:nvSpPr>
        <dsp:cNvPr id="0" name=""/>
        <dsp:cNvSpPr/>
      </dsp:nvSpPr>
      <dsp:spPr>
        <a:xfrm>
          <a:off x="1224728" y="1058394"/>
          <a:ext cx="2432275" cy="928101"/>
        </a:xfrm>
        <a:prstGeom prst="chevron">
          <a:avLst/>
        </a:prstGeom>
        <a:solidFill>
          <a:schemeClr val="accent4"/>
        </a:solidFill>
        <a:ln w="25400" cap="flat" cmpd="sng" algn="ctr">
          <a:solidFill>
            <a:schemeClr val="lt1"/>
          </a:solidFill>
          <a:prstDash val="solid"/>
        </a:ln>
        <a:effectLst>
          <a:outerShdw blurRad="63500" dist="50800" dir="5400000" sx="98000" sy="98000" rotWithShape="0">
            <a:srgbClr val="000000">
              <a:alpha val="20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16510" tIns="8255" rIns="0" bIns="8255" numCol="1" spcCol="1270" anchor="ctr" anchorCtr="0">
          <a:noAutofit/>
        </a:bodyPr>
        <a:lstStyle/>
        <a:p>
          <a:pPr lvl="0" algn="ctr" defTabSz="577850" rtl="0">
            <a:lnSpc>
              <a:spcPct val="90000"/>
            </a:lnSpc>
            <a:spcBef>
              <a:spcPct val="0"/>
            </a:spcBef>
            <a:spcAft>
              <a:spcPct val="35000"/>
            </a:spcAft>
          </a:pPr>
          <a:r>
            <a:rPr lang="ru-RU" sz="1300" b="1" u="sng" kern="1200" dirty="0" smtClean="0">
              <a:solidFill>
                <a:srgbClr val="002060"/>
              </a:solidFill>
            </a:rPr>
            <a:t>Доходы бюджета </a:t>
          </a:r>
          <a:r>
            <a:rPr lang="ru-RU" sz="1300" b="1" kern="1200" dirty="0" smtClean="0">
              <a:solidFill>
                <a:srgbClr val="002060"/>
              </a:solidFill>
            </a:rPr>
            <a:t>– </a:t>
          </a:r>
          <a:r>
            <a:rPr lang="ru-RU" sz="1400" b="1" kern="1200" dirty="0" smtClean="0">
              <a:solidFill>
                <a:srgbClr val="002060"/>
              </a:solidFill>
              <a:latin typeface="Times New Roman" pitchFamily="18" charset="0"/>
              <a:cs typeface="Times New Roman" pitchFamily="18" charset="0"/>
            </a:rPr>
            <a:t>поступающие</a:t>
          </a:r>
          <a:r>
            <a:rPr lang="ru-RU" sz="1300" b="1" kern="1200" dirty="0" smtClean="0">
              <a:solidFill>
                <a:srgbClr val="002060"/>
              </a:solidFill>
            </a:rPr>
            <a:t> в </a:t>
          </a:r>
          <a:r>
            <a:rPr lang="ru-RU" sz="1300" b="1" kern="1200" dirty="0" smtClean="0">
              <a:solidFill>
                <a:srgbClr val="002060"/>
              </a:solidFill>
              <a:latin typeface="Times New Roman" pitchFamily="18" charset="0"/>
              <a:cs typeface="Times New Roman" pitchFamily="18" charset="0"/>
            </a:rPr>
            <a:t>бюджет</a:t>
          </a:r>
          <a:r>
            <a:rPr lang="ru-RU" sz="1300" b="1" kern="1200" dirty="0" smtClean="0">
              <a:solidFill>
                <a:srgbClr val="002060"/>
              </a:solidFill>
            </a:rPr>
            <a:t> денежные средства </a:t>
          </a:r>
          <a:endParaRPr lang="ru-RU" sz="1300" kern="1200" dirty="0">
            <a:solidFill>
              <a:srgbClr val="002060"/>
            </a:solidFill>
          </a:endParaRPr>
        </a:p>
      </dsp:txBody>
      <dsp:txXfrm>
        <a:off x="1688779" y="1058394"/>
        <a:ext cx="1504174" cy="928101"/>
      </dsp:txXfrm>
    </dsp:sp>
    <dsp:sp modelId="{43D92C47-2923-4219-A791-934BEA534DDC}">
      <dsp:nvSpPr>
        <dsp:cNvPr id="0" name=""/>
        <dsp:cNvSpPr/>
      </dsp:nvSpPr>
      <dsp:spPr>
        <a:xfrm>
          <a:off x="1250135" y="2136848"/>
          <a:ext cx="2525479" cy="928101"/>
        </a:xfrm>
        <a:prstGeom prst="chevron">
          <a:avLst/>
        </a:prstGeom>
        <a:solidFill>
          <a:schemeClr val="accent4"/>
        </a:solidFill>
        <a:ln w="25400" cap="flat" cmpd="sng" algn="ctr">
          <a:solidFill>
            <a:schemeClr val="lt1"/>
          </a:solidFill>
          <a:prstDash val="solid"/>
        </a:ln>
        <a:effectLst>
          <a:outerShdw blurRad="63500" dist="50800" dir="5400000" sx="98000" sy="98000" rotWithShape="0">
            <a:srgbClr val="000000">
              <a:alpha val="20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16510" tIns="8255" rIns="0" bIns="8255" numCol="1" spcCol="1270" anchor="ctr" anchorCtr="0">
          <a:noAutofit/>
        </a:bodyPr>
        <a:lstStyle/>
        <a:p>
          <a:pPr lvl="0" algn="ctr" defTabSz="577850" rtl="0">
            <a:lnSpc>
              <a:spcPct val="90000"/>
            </a:lnSpc>
            <a:spcBef>
              <a:spcPct val="0"/>
            </a:spcBef>
            <a:spcAft>
              <a:spcPct val="35000"/>
            </a:spcAft>
          </a:pPr>
          <a:r>
            <a:rPr lang="ru-RU" sz="1300" b="1" u="sng" kern="1200" dirty="0" smtClean="0">
              <a:solidFill>
                <a:srgbClr val="002060"/>
              </a:solidFill>
            </a:rPr>
            <a:t>Расходы бюджета </a:t>
          </a:r>
          <a:r>
            <a:rPr lang="ru-RU" sz="1300" kern="1200" dirty="0" smtClean="0">
              <a:solidFill>
                <a:srgbClr val="002060"/>
              </a:solidFill>
            </a:rPr>
            <a:t>– </a:t>
          </a:r>
          <a:r>
            <a:rPr lang="ru-RU" sz="1300" b="1" kern="1200" dirty="0" smtClean="0">
              <a:solidFill>
                <a:srgbClr val="002060"/>
              </a:solidFill>
            </a:rPr>
            <a:t>выплачиваемые из бюджета  </a:t>
          </a:r>
          <a:r>
            <a:rPr lang="ru-RU" sz="1400" b="1" kern="1200" dirty="0" smtClean="0">
              <a:solidFill>
                <a:srgbClr val="002060"/>
              </a:solidFill>
              <a:latin typeface="Times New Roman" pitchFamily="18" charset="0"/>
              <a:cs typeface="Times New Roman" pitchFamily="18" charset="0"/>
            </a:rPr>
            <a:t>денежные</a:t>
          </a:r>
          <a:r>
            <a:rPr lang="ru-RU" sz="1300" b="1" kern="1200" dirty="0" smtClean="0">
              <a:solidFill>
                <a:srgbClr val="002060"/>
              </a:solidFill>
            </a:rPr>
            <a:t> средства</a:t>
          </a:r>
          <a:endParaRPr lang="ru-RU" sz="1300" kern="1200" dirty="0">
            <a:solidFill>
              <a:srgbClr val="002060"/>
            </a:solidFill>
          </a:endParaRPr>
        </a:p>
      </dsp:txBody>
      <dsp:txXfrm>
        <a:off x="1714186" y="2136848"/>
        <a:ext cx="1597378" cy="928101"/>
      </dsp:txXfrm>
    </dsp:sp>
    <dsp:sp modelId="{DB79ADB2-34CA-438F-9F52-F03494AFC125}">
      <dsp:nvSpPr>
        <dsp:cNvPr id="0" name=""/>
        <dsp:cNvSpPr/>
      </dsp:nvSpPr>
      <dsp:spPr>
        <a:xfrm>
          <a:off x="1224728" y="3174465"/>
          <a:ext cx="2576293" cy="928101"/>
        </a:xfrm>
        <a:prstGeom prst="chevron">
          <a:avLst/>
        </a:prstGeom>
        <a:solidFill>
          <a:schemeClr val="accent4"/>
        </a:solidFill>
        <a:ln w="25400" cap="flat" cmpd="sng" algn="ctr">
          <a:solidFill>
            <a:schemeClr val="lt1"/>
          </a:solidFill>
          <a:prstDash val="solid"/>
        </a:ln>
        <a:effectLst>
          <a:outerShdw blurRad="63500" dist="50800" dir="5400000" sx="98000" sy="98000" rotWithShape="0">
            <a:srgbClr val="000000">
              <a:alpha val="20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ru-RU" sz="1400" b="1" u="sng" kern="1200" dirty="0" smtClean="0">
              <a:solidFill>
                <a:srgbClr val="002060"/>
              </a:solidFill>
            </a:rPr>
            <a:t>Дефицит бюджета </a:t>
          </a:r>
          <a:r>
            <a:rPr lang="ru-RU" sz="1400" b="1" kern="1200" dirty="0" smtClean="0">
              <a:solidFill>
                <a:srgbClr val="002060"/>
              </a:solidFill>
            </a:rPr>
            <a:t>– </a:t>
          </a:r>
          <a:r>
            <a:rPr lang="ru-RU" sz="1400" b="1" kern="1200" dirty="0" smtClean="0">
              <a:solidFill>
                <a:srgbClr val="002060"/>
              </a:solidFill>
              <a:latin typeface="Times New Roman" pitchFamily="18" charset="0"/>
              <a:cs typeface="Times New Roman" pitchFamily="18" charset="0"/>
            </a:rPr>
            <a:t>превышение</a:t>
          </a:r>
          <a:r>
            <a:rPr lang="ru-RU" sz="1400" b="1" kern="1200" dirty="0" smtClean="0">
              <a:solidFill>
                <a:srgbClr val="002060"/>
              </a:solidFill>
            </a:rPr>
            <a:t> расходов бюджета над  его доходами</a:t>
          </a:r>
          <a:endParaRPr lang="ru-RU" sz="1400" kern="1200" dirty="0">
            <a:solidFill>
              <a:srgbClr val="002060"/>
            </a:solidFill>
          </a:endParaRPr>
        </a:p>
      </dsp:txBody>
      <dsp:txXfrm>
        <a:off x="1688779" y="3174465"/>
        <a:ext cx="1648192" cy="928101"/>
      </dsp:txXfrm>
    </dsp:sp>
    <dsp:sp modelId="{F349A048-6B03-4EE2-9CCD-7AF5205EF273}">
      <dsp:nvSpPr>
        <dsp:cNvPr id="0" name=""/>
        <dsp:cNvSpPr/>
      </dsp:nvSpPr>
      <dsp:spPr>
        <a:xfrm>
          <a:off x="1224728" y="4232501"/>
          <a:ext cx="2864329" cy="928101"/>
        </a:xfrm>
        <a:prstGeom prst="chevron">
          <a:avLst/>
        </a:prstGeom>
        <a:solidFill>
          <a:schemeClr val="accent4"/>
        </a:solidFill>
        <a:ln w="25400" cap="flat" cmpd="sng" algn="ctr">
          <a:solidFill>
            <a:schemeClr val="lt1"/>
          </a:solidFill>
          <a:prstDash val="solid"/>
        </a:ln>
        <a:effectLst>
          <a:outerShdw blurRad="63500" dist="50800" dir="5400000" sx="98000" sy="98000" rotWithShape="0">
            <a:srgbClr val="000000">
              <a:alpha val="20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ru-RU" sz="1400" b="1" u="sng" kern="1200" dirty="0" smtClean="0">
              <a:solidFill>
                <a:srgbClr val="002060"/>
              </a:solidFill>
            </a:rPr>
            <a:t>Профицит бюджета  </a:t>
          </a:r>
          <a:r>
            <a:rPr lang="ru-RU" sz="1400" b="1" kern="1200" dirty="0" smtClean="0">
              <a:solidFill>
                <a:srgbClr val="002060"/>
              </a:solidFill>
            </a:rPr>
            <a:t>- превышение доходов  бюджета </a:t>
          </a:r>
          <a:r>
            <a:rPr lang="ru-RU" sz="1400" b="1" kern="1200" dirty="0" smtClean="0">
              <a:solidFill>
                <a:srgbClr val="002060"/>
              </a:solidFill>
              <a:latin typeface="Times New Roman" pitchFamily="18" charset="0"/>
              <a:cs typeface="Times New Roman" pitchFamily="18" charset="0"/>
            </a:rPr>
            <a:t>над</a:t>
          </a:r>
          <a:r>
            <a:rPr lang="ru-RU" sz="1400" b="1" kern="1200" dirty="0" smtClean="0">
              <a:solidFill>
                <a:srgbClr val="002060"/>
              </a:solidFill>
            </a:rPr>
            <a:t> его расходами</a:t>
          </a:r>
          <a:endParaRPr lang="ru-RU" sz="1400" kern="1200" dirty="0">
            <a:solidFill>
              <a:srgbClr val="002060"/>
            </a:solidFill>
          </a:endParaRPr>
        </a:p>
      </dsp:txBody>
      <dsp:txXfrm>
        <a:off x="1688779" y="4232501"/>
        <a:ext cx="1936228" cy="9281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69784-781A-4CBB-A0E9-E60F3DEF44EB}">
      <dsp:nvSpPr>
        <dsp:cNvPr id="0" name=""/>
        <dsp:cNvSpPr/>
      </dsp:nvSpPr>
      <dsp:spPr>
        <a:xfrm rot="359751">
          <a:off x="85496" y="1060553"/>
          <a:ext cx="9153534" cy="2343388"/>
        </a:xfrm>
        <a:prstGeom prst="mathMinus">
          <a:avLst/>
        </a:prstGeom>
        <a:solidFill>
          <a:schemeClr val="accent5">
            <a:tint val="60000"/>
            <a:hueOff val="0"/>
            <a:satOff val="0"/>
            <a:lumOff val="0"/>
            <a:alphaOff val="0"/>
          </a:schemeClr>
        </a:solidFill>
        <a:ln>
          <a:noFill/>
        </a:ln>
        <a:effectLst>
          <a:outerShdw blurRad="40005" dist="22984" dir="5400000" rotWithShape="0">
            <a:srgbClr val="000000">
              <a:alpha val="4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6901AFF-8552-4F9B-B0C9-753A81E9CAD3}">
      <dsp:nvSpPr>
        <dsp:cNvPr id="0" name=""/>
        <dsp:cNvSpPr/>
      </dsp:nvSpPr>
      <dsp:spPr>
        <a:xfrm>
          <a:off x="1320674" y="273628"/>
          <a:ext cx="2531245" cy="1238540"/>
        </a:xfrm>
        <a:prstGeom prst="downArrow">
          <a:avLst/>
        </a:prstGeom>
        <a:gradFill rotWithShape="1">
          <a:gsLst>
            <a:gs pos="28000">
              <a:schemeClr val="accent4">
                <a:tint val="18000"/>
                <a:satMod val="120000"/>
                <a:lumMod val="88000"/>
              </a:schemeClr>
            </a:gs>
            <a:gs pos="100000">
              <a:schemeClr val="accent4">
                <a:tint val="40000"/>
                <a:satMod val="100000"/>
                <a:lumMod val="78000"/>
              </a:schemeClr>
            </a:gs>
          </a:gsLst>
          <a:lin ang="5400000" scaled="0"/>
        </a:gradFill>
        <a:ln w="9525" cap="flat" cmpd="sng" algn="ctr">
          <a:solidFill>
            <a:schemeClr val="accent4"/>
          </a:solidFill>
          <a:prstDash val="solid"/>
        </a:ln>
        <a:effectLst>
          <a:outerShdw blurRad="63500" dist="50800" dir="5400000" sx="98000" sy="98000" rotWithShape="0">
            <a:srgbClr val="000000">
              <a:alpha val="20000"/>
            </a:srgbClr>
          </a:outerShdw>
        </a:effectLst>
        <a:scene3d>
          <a:camera prst="orthographicFront"/>
          <a:lightRig rig="threePt" dir="t">
            <a:rot lat="0" lon="0" rev="7500000"/>
          </a:lightRig>
        </a:scene3d>
        <a:sp3d/>
      </dsp:spPr>
      <dsp:style>
        <a:lnRef idx="1">
          <a:schemeClr val="accent4"/>
        </a:lnRef>
        <a:fillRef idx="2">
          <a:schemeClr val="accent4"/>
        </a:fillRef>
        <a:effectRef idx="1">
          <a:schemeClr val="accent4"/>
        </a:effectRef>
        <a:fontRef idx="minor">
          <a:schemeClr val="dk1"/>
        </a:fontRef>
      </dsp:style>
    </dsp:sp>
    <dsp:sp modelId="{7E117E76-7464-4252-8559-203CADA26109}">
      <dsp:nvSpPr>
        <dsp:cNvPr id="0" name=""/>
        <dsp:cNvSpPr/>
      </dsp:nvSpPr>
      <dsp:spPr>
        <a:xfrm>
          <a:off x="1475662" y="2520287"/>
          <a:ext cx="2983848" cy="1875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100000"/>
            </a:lnSpc>
            <a:spcBef>
              <a:spcPct val="0"/>
            </a:spcBef>
            <a:spcAft>
              <a:spcPct val="35000"/>
            </a:spcAft>
          </a:pPr>
          <a:r>
            <a:rPr lang="ru-RU" sz="3600" b="1" kern="1200" dirty="0" smtClean="0">
              <a:solidFill>
                <a:srgbClr val="002060"/>
              </a:solidFill>
              <a:latin typeface="Times New Roman" pitchFamily="18" charset="0"/>
              <a:cs typeface="Times New Roman" pitchFamily="18" charset="0"/>
            </a:rPr>
            <a:t>ДОХОДЫ</a:t>
          </a:r>
          <a:endParaRPr lang="ru-RU" sz="3600" b="1" kern="1200" dirty="0">
            <a:solidFill>
              <a:srgbClr val="002060"/>
            </a:solidFill>
            <a:latin typeface="Times New Roman" pitchFamily="18" charset="0"/>
            <a:cs typeface="Times New Roman" pitchFamily="18" charset="0"/>
          </a:endParaRPr>
        </a:p>
        <a:p>
          <a:pPr lvl="0" algn="ctr" defTabSz="1600200">
            <a:lnSpc>
              <a:spcPct val="90000"/>
            </a:lnSpc>
            <a:spcBef>
              <a:spcPct val="0"/>
            </a:spcBef>
            <a:spcAft>
              <a:spcPct val="35000"/>
            </a:spcAft>
          </a:pPr>
          <a:r>
            <a:rPr lang="ru-RU" sz="3600" b="1" kern="1200" dirty="0" smtClean="0">
              <a:solidFill>
                <a:srgbClr val="002060"/>
              </a:solidFill>
              <a:latin typeface="Times New Roman" pitchFamily="18" charset="0"/>
              <a:cs typeface="Times New Roman" pitchFamily="18" charset="0"/>
            </a:rPr>
            <a:t>2 981 709,0</a:t>
          </a:r>
          <a:endParaRPr lang="ru-RU" sz="3600" b="1" kern="1200" dirty="0">
            <a:solidFill>
              <a:srgbClr val="002060"/>
            </a:solidFill>
            <a:latin typeface="Times New Roman" pitchFamily="18" charset="0"/>
            <a:cs typeface="Times New Roman" pitchFamily="18" charset="0"/>
          </a:endParaRPr>
        </a:p>
      </dsp:txBody>
      <dsp:txXfrm>
        <a:off x="1475662" y="2520287"/>
        <a:ext cx="2983848" cy="1875088"/>
      </dsp:txXfrm>
    </dsp:sp>
    <dsp:sp modelId="{75DC0107-61C7-4D27-8B36-520863606167}">
      <dsp:nvSpPr>
        <dsp:cNvPr id="0" name=""/>
        <dsp:cNvSpPr/>
      </dsp:nvSpPr>
      <dsp:spPr>
        <a:xfrm>
          <a:off x="5436101" y="2880323"/>
          <a:ext cx="2509314" cy="1353760"/>
        </a:xfrm>
        <a:prstGeom prst="upArrow">
          <a:avLst/>
        </a:prstGeom>
        <a:gradFill rotWithShape="1">
          <a:gsLst>
            <a:gs pos="28000">
              <a:schemeClr val="accent4">
                <a:tint val="18000"/>
                <a:satMod val="120000"/>
                <a:lumMod val="88000"/>
              </a:schemeClr>
            </a:gs>
            <a:gs pos="100000">
              <a:schemeClr val="accent4">
                <a:tint val="40000"/>
                <a:satMod val="100000"/>
                <a:lumMod val="78000"/>
              </a:schemeClr>
            </a:gs>
          </a:gsLst>
          <a:lin ang="5400000" scaled="0"/>
        </a:gradFill>
        <a:ln w="9525" cap="flat" cmpd="sng" algn="ctr">
          <a:solidFill>
            <a:schemeClr val="accent4"/>
          </a:solidFill>
          <a:prstDash val="solid"/>
        </a:ln>
        <a:effectLst>
          <a:outerShdw blurRad="63500" dist="50800" dir="5400000" sx="98000" sy="98000" rotWithShape="0">
            <a:srgbClr val="000000">
              <a:alpha val="20000"/>
            </a:srgbClr>
          </a:outerShdw>
        </a:effectLst>
        <a:scene3d>
          <a:camera prst="orthographicFront"/>
          <a:lightRig rig="threePt" dir="t">
            <a:rot lat="0" lon="0" rev="7500000"/>
          </a:lightRig>
        </a:scene3d>
        <a:sp3d/>
      </dsp:spPr>
      <dsp:style>
        <a:lnRef idx="1">
          <a:schemeClr val="accent4"/>
        </a:lnRef>
        <a:fillRef idx="2">
          <a:schemeClr val="accent4"/>
        </a:fillRef>
        <a:effectRef idx="1">
          <a:schemeClr val="accent4"/>
        </a:effectRef>
        <a:fontRef idx="minor">
          <a:schemeClr val="dk1"/>
        </a:fontRef>
      </dsp:style>
    </dsp:sp>
    <dsp:sp modelId="{79EABB3A-8D21-419C-8294-55CF48AE6DC5}">
      <dsp:nvSpPr>
        <dsp:cNvPr id="0" name=""/>
        <dsp:cNvSpPr/>
      </dsp:nvSpPr>
      <dsp:spPr>
        <a:xfrm>
          <a:off x="5203176" y="4"/>
          <a:ext cx="2983848" cy="1875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100000"/>
            </a:lnSpc>
            <a:spcBef>
              <a:spcPct val="0"/>
            </a:spcBef>
            <a:spcAft>
              <a:spcPct val="35000"/>
            </a:spcAft>
          </a:pPr>
          <a:r>
            <a:rPr lang="ru-RU" sz="3600" b="1" kern="1200" dirty="0" smtClean="0">
              <a:solidFill>
                <a:srgbClr val="002060"/>
              </a:solidFill>
              <a:latin typeface="Times New Roman" pitchFamily="18" charset="0"/>
              <a:cs typeface="Times New Roman" pitchFamily="18" charset="0"/>
            </a:rPr>
            <a:t>РАСХОДЫ</a:t>
          </a:r>
          <a:endParaRPr lang="ru-RU" sz="3600" b="1" kern="1200" dirty="0">
            <a:solidFill>
              <a:srgbClr val="002060"/>
            </a:solidFill>
            <a:latin typeface="Times New Roman" pitchFamily="18" charset="0"/>
            <a:cs typeface="Times New Roman" pitchFamily="18" charset="0"/>
          </a:endParaRPr>
        </a:p>
        <a:p>
          <a:pPr lvl="0" algn="ctr" defTabSz="1600200">
            <a:lnSpc>
              <a:spcPct val="90000"/>
            </a:lnSpc>
            <a:spcBef>
              <a:spcPct val="0"/>
            </a:spcBef>
            <a:spcAft>
              <a:spcPct val="35000"/>
            </a:spcAft>
          </a:pPr>
          <a:r>
            <a:rPr lang="ru-RU" sz="3600" b="1" kern="1200" dirty="0" smtClean="0">
              <a:solidFill>
                <a:srgbClr val="002060"/>
              </a:solidFill>
              <a:latin typeface="Times New Roman" pitchFamily="18" charset="0"/>
              <a:cs typeface="Times New Roman" pitchFamily="18" charset="0"/>
            </a:rPr>
            <a:t>2 974 102,0</a:t>
          </a:r>
          <a:endParaRPr lang="ru-RU" sz="3600" b="1" kern="1200" dirty="0">
            <a:solidFill>
              <a:srgbClr val="002060"/>
            </a:solidFill>
            <a:latin typeface="Times New Roman" pitchFamily="18" charset="0"/>
            <a:cs typeface="Times New Roman" pitchFamily="18" charset="0"/>
          </a:endParaRPr>
        </a:p>
      </dsp:txBody>
      <dsp:txXfrm>
        <a:off x="5203176" y="4"/>
        <a:ext cx="2983848" cy="187508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4.png"/></Relationships>
</file>

<file path=ppt/drawings/drawing1.xml><?xml version="1.0" encoding="utf-8"?>
<c:userShapes xmlns:c="http://schemas.openxmlformats.org/drawingml/2006/chart">
  <cdr:relSizeAnchor xmlns:cdr="http://schemas.openxmlformats.org/drawingml/2006/chartDrawing">
    <cdr:from>
      <cdr:x>0</cdr:x>
      <cdr:y>0</cdr:y>
    </cdr:from>
    <cdr:to>
      <cdr:x>1</cdr:x>
      <cdr:y>0.04873</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11028572" cy="200000"/>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A908FA42-7BDB-4002-8C9D-520D6B7237A2}" type="datetimeFigureOut">
              <a:rPr lang="ru-RU" smtClean="0"/>
              <a:pPr/>
              <a:t>07.06.2021</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604DD3D5-91CE-40C8-AF9C-B5E2F48F31B5}" type="slidenum">
              <a:rPr lang="ru-RU" smtClean="0"/>
              <a:pPr/>
              <a:t>‹#›</a:t>
            </a:fld>
            <a:endParaRPr lang="ru-RU"/>
          </a:p>
        </p:txBody>
      </p:sp>
    </p:spTree>
    <p:extLst>
      <p:ext uri="{BB962C8B-B14F-4D97-AF65-F5344CB8AC3E}">
        <p14:creationId xmlns:p14="http://schemas.microsoft.com/office/powerpoint/2010/main" val="1601842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04DD3D5-91CE-40C8-AF9C-B5E2F48F31B5}" type="slidenum">
              <a:rPr lang="ru-RU" smtClean="0"/>
              <a:pPr/>
              <a:t>30</a:t>
            </a:fld>
            <a:endParaRPr lang="ru-RU"/>
          </a:p>
        </p:txBody>
      </p:sp>
    </p:spTree>
    <p:extLst>
      <p:ext uri="{BB962C8B-B14F-4D97-AF65-F5344CB8AC3E}">
        <p14:creationId xmlns:p14="http://schemas.microsoft.com/office/powerpoint/2010/main" val="3069192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04DD3D5-91CE-40C8-AF9C-B5E2F48F31B5}" type="slidenum">
              <a:rPr lang="ru-RU" smtClean="0"/>
              <a:pPr/>
              <a:t>31</a:t>
            </a:fld>
            <a:endParaRPr lang="ru-RU"/>
          </a:p>
        </p:txBody>
      </p:sp>
    </p:spTree>
    <p:extLst>
      <p:ext uri="{BB962C8B-B14F-4D97-AF65-F5344CB8AC3E}">
        <p14:creationId xmlns:p14="http://schemas.microsoft.com/office/powerpoint/2010/main" val="1149191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04DD3D5-91CE-40C8-AF9C-B5E2F48F31B5}" type="slidenum">
              <a:rPr lang="ru-RU" smtClean="0"/>
              <a:pPr/>
              <a:t>40</a:t>
            </a:fld>
            <a:endParaRPr lang="ru-RU"/>
          </a:p>
        </p:txBody>
      </p:sp>
    </p:spTree>
    <p:extLst>
      <p:ext uri="{BB962C8B-B14F-4D97-AF65-F5344CB8AC3E}">
        <p14:creationId xmlns:p14="http://schemas.microsoft.com/office/powerpoint/2010/main" val="1656886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3A2AA3B-9506-4498-B131-29B63443F7C4}" type="datetimeFigureOut">
              <a:rPr lang="ru-RU" smtClean="0"/>
              <a:pPr/>
              <a:t>07.06.2021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85102B-23FD-4835-BC5B-10178B798EDC}"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3A2AA3B-9506-4498-B131-29B63443F7C4}" type="datetimeFigureOut">
              <a:rPr lang="ru-RU" smtClean="0"/>
              <a:pPr/>
              <a:t>07.06.2021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3A2AA3B-9506-4498-B131-29B63443F7C4}" type="datetimeFigureOut">
              <a:rPr lang="ru-RU" smtClean="0"/>
              <a:pPr/>
              <a:t>07.06.2021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A2AA3B-9506-4498-B131-29B63443F7C4}" type="datetimeFigureOut">
              <a:rPr lang="ru-RU" smtClean="0"/>
              <a:pPr/>
              <a:t>07.06.2021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85102B-23FD-4835-BC5B-10178B798EDC}"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3A2AA3B-9506-4498-B131-29B63443F7C4}" type="datetimeFigureOut">
              <a:rPr lang="ru-RU" smtClean="0"/>
              <a:pPr/>
              <a:t>07.06.2021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A2AA3B-9506-4498-B131-29B63443F7C4}" type="datetimeFigureOut">
              <a:rPr lang="ru-RU" smtClean="0"/>
              <a:pPr/>
              <a:t>07.06.2021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85102B-23FD-4835-BC5B-10178B798EDC}"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3A2AA3B-9506-4498-B131-29B63443F7C4}" type="datetimeFigureOut">
              <a:rPr lang="ru-RU" smtClean="0"/>
              <a:pPr/>
              <a:t>07.06.2021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985102B-23FD-4835-BC5B-10178B798EDC}"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3A2AA3B-9506-4498-B131-29B63443F7C4}" type="datetimeFigureOut">
              <a:rPr lang="ru-RU" smtClean="0"/>
              <a:pPr/>
              <a:t>07.06.2021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2AA3B-9506-4498-B131-29B63443F7C4}" type="datetimeFigureOut">
              <a:rPr lang="ru-RU" smtClean="0"/>
              <a:pPr/>
              <a:t>07.06.2021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3A2AA3B-9506-4498-B131-29B63443F7C4}" type="datetimeFigureOut">
              <a:rPr lang="ru-RU" smtClean="0"/>
              <a:pPr/>
              <a:t>07.06.2021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3A2AA3B-9506-4498-B131-29B63443F7C4}" type="datetimeFigureOut">
              <a:rPr lang="ru-RU" smtClean="0"/>
              <a:pPr/>
              <a:t>07.06.2021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85102B-23FD-4835-BC5B-10178B798EDC}"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3A2AA3B-9506-4498-B131-29B63443F7C4}" type="datetimeFigureOut">
              <a:rPr lang="ru-RU" smtClean="0"/>
              <a:pPr/>
              <a:t>07.06.2021</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985102B-23FD-4835-BC5B-10178B798ED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4249"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58" r:id="rId10"/>
    <p:sldLayoutId id="214748425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mailto:Fu_krymsk@mail.r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259632" y="3539864"/>
            <a:ext cx="7209588" cy="1101248"/>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ru-RU" sz="24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endParaRPr lang="ru-RU" sz="24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r>
              <a:rPr lang="ru-RU" sz="2400" b="1" i="1" spc="50" dirty="0" smtClean="0">
                <a:ln w="11430"/>
                <a:solidFill>
                  <a:schemeClr val="accent4">
                    <a:lumMod val="50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НА </a:t>
            </a:r>
            <a:r>
              <a:rPr lang="ru-RU" sz="2400" b="1" i="1" spc="50" dirty="0">
                <a:ln w="11430"/>
                <a:solidFill>
                  <a:schemeClr val="accent4">
                    <a:lumMod val="50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ОСНОВЕ РЕШЕНИЯ </a:t>
            </a:r>
            <a:endParaRPr lang="ru-RU" sz="2400" b="1" i="1" spc="50" dirty="0" smtClean="0">
              <a:ln w="11430"/>
              <a:solidFill>
                <a:schemeClr val="accent4">
                  <a:lumMod val="50000"/>
                </a:schemeClr>
              </a:soli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r>
              <a:rPr lang="ru-RU" sz="2400" b="1" i="1" spc="50" dirty="0" smtClean="0">
                <a:ln w="11430"/>
                <a:solidFill>
                  <a:schemeClr val="accent4">
                    <a:lumMod val="50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ОБ  ИСПОЛНЕНИИ БЮДЖЕТА </a:t>
            </a:r>
            <a:endParaRPr lang="ru-RU" sz="2400" b="1" i="1" spc="50" dirty="0">
              <a:ln w="11430"/>
              <a:solidFill>
                <a:schemeClr val="accent4">
                  <a:lumMod val="50000"/>
                </a:schemeClr>
              </a:soli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r>
              <a:rPr lang="ru-RU" sz="2400" b="1" i="1" spc="50" dirty="0">
                <a:ln w="11430"/>
                <a:solidFill>
                  <a:schemeClr val="accent4">
                    <a:lumMod val="50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МУНИЦИПАЛЬНОГО ОБРАЗОВАНИЯ КРЫМСКИЙ РАЙОН </a:t>
            </a:r>
          </a:p>
          <a:p>
            <a:pPr algn="ctr"/>
            <a:r>
              <a:rPr lang="ru-RU" sz="2400" b="1" i="1" spc="50" dirty="0" smtClean="0">
                <a:ln w="11430"/>
                <a:solidFill>
                  <a:schemeClr val="accent4">
                    <a:lumMod val="50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ЗА 2020 ГОД</a:t>
            </a:r>
            <a:endParaRPr lang="ru-RU" sz="2400" b="1" i="1" spc="50" dirty="0">
              <a:ln w="11430"/>
              <a:solidFill>
                <a:schemeClr val="accent4">
                  <a:lumMod val="50000"/>
                </a:schemeClr>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2" name="Заголовок 1"/>
          <p:cNvSpPr>
            <a:spLocks noGrp="1"/>
          </p:cNvSpPr>
          <p:nvPr>
            <p:ph type="ctrTitle"/>
          </p:nvPr>
        </p:nvSpPr>
        <p:spPr>
          <a:xfrm>
            <a:off x="683568" y="533400"/>
            <a:ext cx="7788700" cy="2868168"/>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pc="50" dirty="0" smtClean="0">
                <a:ln w="11430"/>
                <a:solidFill>
                  <a:schemeClr val="accent4">
                    <a:lumMod val="50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БЮДЖЕТ </a:t>
            </a:r>
            <a:r>
              <a:rPr lang="ru-RU" spc="50" dirty="0">
                <a:ln w="11430"/>
                <a:solidFill>
                  <a:schemeClr val="accent4">
                    <a:lumMod val="50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ДЛЯ ГРАЖДАН</a:t>
            </a:r>
            <a:r>
              <a:rPr lang="ru-RU"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r>
            <a:br>
              <a:rPr lang="ru-RU"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br>
            <a:endParaRPr lang="ru-RU"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pic>
        <p:nvPicPr>
          <p:cNvPr id="1027" name="Picture 3" descr="C:\Users\SchenstnayaTU\Desktop\герб_2020-08-04-09-51-01-22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0450" y="2457450"/>
            <a:ext cx="1943100"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0011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5047536"/>
          </a:xfrm>
          <a:prstGeom prst="rect">
            <a:avLst/>
          </a:prstGeom>
        </p:spPr>
        <p:txBody>
          <a:bodyPr wrap="square">
            <a:spAutoFit/>
          </a:bodyPr>
          <a:lstStyle/>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строительство пристройки к детскому саду №2 на 40 дополнительных мест для детей раннего и дошкольного возраста – 2,0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пристройку пищеблока в СОШ № 11 – 0,3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строительство блока начального образования на 400 мест в                                х. </a:t>
            </a:r>
            <a:r>
              <a:rPr lang="ru-RU" sz="1400" b="1" dirty="0" err="1">
                <a:solidFill>
                  <a:schemeClr val="accent1">
                    <a:lumMod val="50000"/>
                  </a:schemeClr>
                </a:solidFill>
                <a:latin typeface="Times New Roman" pitchFamily="18" charset="0"/>
                <a:cs typeface="Times New Roman" pitchFamily="18" charset="0"/>
              </a:rPr>
              <a:t>Новоукраинском</a:t>
            </a:r>
            <a:r>
              <a:rPr lang="ru-RU" sz="1400" b="1" dirty="0">
                <a:solidFill>
                  <a:schemeClr val="accent1">
                    <a:lumMod val="50000"/>
                  </a:schemeClr>
                </a:solidFill>
                <a:latin typeface="Times New Roman" pitchFamily="18" charset="0"/>
                <a:cs typeface="Times New Roman" pitchFamily="18" charset="0"/>
              </a:rPr>
              <a:t> – 21,9 млн. рублей;</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капитальный ремонт зданий и сооружений, благоустройство территорий, прилегающих к зданиям и сооружениям муниципальных образовательных организаций (д/с № 6, 42, 14, ООШ № 1, 7, 24, 58, 66, 10, 6  на условиях </a:t>
            </a:r>
            <a:r>
              <a:rPr lang="ru-RU" sz="1400" b="1" dirty="0" err="1">
                <a:solidFill>
                  <a:schemeClr val="accent1">
                    <a:lumMod val="50000"/>
                  </a:schemeClr>
                </a:solidFill>
                <a:latin typeface="Times New Roman" pitchFamily="18" charset="0"/>
                <a:cs typeface="Times New Roman" pitchFamily="18" charset="0"/>
              </a:rPr>
              <a:t>софинансирования</a:t>
            </a:r>
            <a:r>
              <a:rPr lang="ru-RU" sz="1400" b="1" dirty="0">
                <a:solidFill>
                  <a:schemeClr val="accent1">
                    <a:lumMod val="50000"/>
                  </a:schemeClr>
                </a:solidFill>
                <a:latin typeface="Times New Roman" pitchFamily="18" charset="0"/>
                <a:cs typeface="Times New Roman" pitchFamily="18" charset="0"/>
              </a:rPr>
              <a:t>) – 2,6 млн. руб.;</a:t>
            </a:r>
          </a:p>
          <a:p>
            <a:pPr marL="285750" indent="-285750" algn="just">
              <a:buFont typeface="Arial" pitchFamily="34" charset="0"/>
              <a:buChar char="•"/>
            </a:pPr>
            <a:r>
              <a:rPr lang="ru-RU" sz="1400" b="1" dirty="0" smtClean="0">
                <a:solidFill>
                  <a:schemeClr val="accent1">
                    <a:lumMod val="50000"/>
                  </a:schemeClr>
                </a:solidFill>
                <a:latin typeface="Times New Roman" pitchFamily="18" charset="0"/>
                <a:cs typeface="Times New Roman" pitchFamily="18" charset="0"/>
              </a:rPr>
              <a:t>- на </a:t>
            </a:r>
            <a:r>
              <a:rPr lang="ru-RU" sz="1400" b="1" dirty="0">
                <a:solidFill>
                  <a:schemeClr val="accent1">
                    <a:lumMod val="50000"/>
                  </a:schemeClr>
                </a:solidFill>
                <a:latin typeface="Times New Roman" pitchFamily="18" charset="0"/>
                <a:cs typeface="Times New Roman" pitchFamily="18" charset="0"/>
              </a:rPr>
              <a:t>приобретение автобусов и микроавтобусов для МБОУ СОШ № 58, 25 – 1,1 млн. руб</a:t>
            </a:r>
            <a:r>
              <a:rPr lang="ru-RU" sz="1400" b="1" dirty="0" smtClean="0">
                <a:solidFill>
                  <a:schemeClr val="accent1">
                    <a:lumMod val="50000"/>
                  </a:schemeClr>
                </a:solidFill>
                <a:latin typeface="Times New Roman" pitchFamily="18" charset="0"/>
                <a:cs typeface="Times New Roman" pitchFamily="18" charset="0"/>
              </a:rPr>
              <a:t>.;</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обновление материально-технической базы для формирования у обучающихся современных навыков по предметной области «Технология» и других предметных областей (в рамках регионального проекта «Современная школа) в МБОУ СОШ № 3, 41 – 0,4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организацию и обеспечение бесплатным горячим питанием обучающихся 1-4 классов – 1,4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приобретение движимого имущества для оснащения вновь созданных мест в муниципальных общеобразовательных организациях – 0,2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строительство, реконструкцию, капитальный и текущий ремонты, благоустройство территории, материально-техническое обеспечение учреждений (д/с №1, СОШ №11) – 49,9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частичную компенсацию удорожания стоимости питания учащихся – 5,3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обеспечение молоком и молочными продуктами учащихся общеобразовательных организаций – 1,7 млн. руб.;</a:t>
            </a:r>
          </a:p>
          <a:p>
            <a:pPr marL="285750" indent="-285750" algn="just">
              <a:buFontTx/>
              <a:buChar char="-"/>
            </a:pPr>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834860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4401205"/>
          </a:xfrm>
          <a:prstGeom prst="rect">
            <a:avLst/>
          </a:prstGeom>
        </p:spPr>
        <p:txBody>
          <a:bodyPr wrap="square">
            <a:spAutoFit/>
          </a:bodyPr>
          <a:lstStyle/>
          <a:p>
            <a:pPr marL="285750" indent="-285750" algn="just">
              <a:buFont typeface="Arial" pitchFamily="34" charset="0"/>
              <a:buChar char="•"/>
            </a:pPr>
            <a:r>
              <a:rPr lang="ru-RU" sz="1400" b="1" dirty="0" smtClean="0">
                <a:solidFill>
                  <a:schemeClr val="accent1">
                    <a:lumMod val="50000"/>
                  </a:schemeClr>
                </a:solidFill>
                <a:latin typeface="Times New Roman" pitchFamily="18" charset="0"/>
                <a:cs typeface="Times New Roman" pitchFamily="18" charset="0"/>
              </a:rPr>
              <a:t>- </a:t>
            </a:r>
            <a:r>
              <a:rPr lang="ru-RU" sz="1400" b="1" dirty="0">
                <a:solidFill>
                  <a:schemeClr val="accent1">
                    <a:lumMod val="50000"/>
                  </a:schemeClr>
                </a:solidFill>
                <a:latin typeface="Times New Roman" pitchFamily="18" charset="0"/>
                <a:cs typeface="Times New Roman" pitchFamily="18" charset="0"/>
              </a:rPr>
              <a:t>на приобретение мебели для оснащения профильных кабинетов в рамках регионального проекта «Современная школа» - 1,8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организацию бесплатного двухразового питания обучающихся с ограниченными возможностями здоровья (ОВЗ) в муниципальных общеобразовательных  организациях – 4,3 млн. руб. (с 1 сентября 2020 года);</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содержание казенных учреждений управления образования (заработная плата) (ЦОКО, ИМЦ. ХЭС) – 29,4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приобретение товаров, работ и услуг для муниципальных нужд – 18,9 млн. руб. и т.д</a:t>
            </a:r>
            <a:r>
              <a:rPr lang="ru-RU" sz="1400" b="1" dirty="0" smtClean="0">
                <a:solidFill>
                  <a:schemeClr val="accent1">
                    <a:lumMod val="50000"/>
                  </a:schemeClr>
                </a:solidFill>
                <a:latin typeface="Times New Roman" pitchFamily="18" charset="0"/>
                <a:cs typeface="Times New Roman" pitchFamily="18" charset="0"/>
              </a:rPr>
              <a:t>.</a:t>
            </a:r>
          </a:p>
          <a:p>
            <a:pPr marL="285750" indent="-285750" algn="just">
              <a:buFont typeface="Arial" pitchFamily="34" charset="0"/>
              <a:buChar char="•"/>
            </a:pPr>
            <a:endParaRPr lang="ru-RU" sz="1400" b="1" dirty="0" smtClean="0">
              <a:solidFill>
                <a:schemeClr val="accent1">
                  <a:lumMod val="50000"/>
                </a:schemeClr>
              </a:solidFill>
              <a:latin typeface="Times New Roman" pitchFamily="18" charset="0"/>
              <a:cs typeface="Times New Roman" pitchFamily="18" charset="0"/>
            </a:endParaRPr>
          </a:p>
          <a:p>
            <a:pPr algn="ctr"/>
            <a:r>
              <a:rPr lang="ru-RU" sz="1400" b="1" dirty="0">
                <a:solidFill>
                  <a:schemeClr val="accent1">
                    <a:lumMod val="50000"/>
                  </a:schemeClr>
                </a:solidFill>
                <a:latin typeface="Times New Roman" pitchFamily="18" charset="0"/>
                <a:cs typeface="Times New Roman" pitchFamily="18" charset="0"/>
              </a:rPr>
              <a:t>Муниципальная программа</a:t>
            </a:r>
          </a:p>
          <a:p>
            <a:pPr algn="ctr"/>
            <a:r>
              <a:rPr lang="ru-RU" sz="1400" b="1" dirty="0">
                <a:solidFill>
                  <a:schemeClr val="accent1">
                    <a:lumMod val="50000"/>
                  </a:schemeClr>
                </a:solidFill>
                <a:latin typeface="Times New Roman" pitchFamily="18" charset="0"/>
                <a:cs typeface="Times New Roman" pitchFamily="18" charset="0"/>
              </a:rPr>
              <a:t>«Социальная поддержка граждан»</a:t>
            </a:r>
          </a:p>
          <a:p>
            <a:r>
              <a:rPr lang="ru-RU" sz="1400" b="1" dirty="0">
                <a:solidFill>
                  <a:schemeClr val="accent1">
                    <a:lumMod val="50000"/>
                  </a:schemeClr>
                </a:solidFill>
                <a:latin typeface="Times New Roman" pitchFamily="18" charset="0"/>
                <a:cs typeface="Times New Roman" pitchFamily="18" charset="0"/>
              </a:rPr>
              <a:t> </a:t>
            </a:r>
          </a:p>
          <a:p>
            <a:r>
              <a:rPr lang="ru-RU" sz="1400" b="1" dirty="0" smtClean="0">
                <a:solidFill>
                  <a:schemeClr val="accent1">
                    <a:lumMod val="50000"/>
                  </a:schemeClr>
                </a:solidFill>
                <a:latin typeface="Times New Roman" pitchFamily="18" charset="0"/>
                <a:cs typeface="Times New Roman" pitchFamily="18" charset="0"/>
              </a:rPr>
              <a:t>           Общий </a:t>
            </a:r>
            <a:r>
              <a:rPr lang="ru-RU" sz="1400" b="1" dirty="0">
                <a:solidFill>
                  <a:schemeClr val="accent1">
                    <a:lumMod val="50000"/>
                  </a:schemeClr>
                </a:solidFill>
                <a:latin typeface="Times New Roman" pitchFamily="18" charset="0"/>
                <a:cs typeface="Times New Roman" pitchFamily="18" charset="0"/>
              </a:rPr>
              <a:t>объем расходов на реализацию данной программы составил 5,3 млн. руб. из районного бюджета или 109,0% к уровню 2019 года. </a:t>
            </a:r>
          </a:p>
          <a:p>
            <a:r>
              <a:rPr lang="ru-RU" sz="1400" b="1" dirty="0" smtClean="0">
                <a:solidFill>
                  <a:schemeClr val="accent1">
                    <a:lumMod val="50000"/>
                  </a:schemeClr>
                </a:solidFill>
                <a:latin typeface="Times New Roman" pitchFamily="18" charset="0"/>
                <a:cs typeface="Times New Roman" pitchFamily="18" charset="0"/>
              </a:rPr>
              <a:t>           В </a:t>
            </a:r>
            <a:r>
              <a:rPr lang="ru-RU" sz="1400" b="1" dirty="0">
                <a:solidFill>
                  <a:schemeClr val="accent1">
                    <a:lumMod val="50000"/>
                  </a:schemeClr>
                </a:solidFill>
                <a:latin typeface="Times New Roman" pitchFamily="18" charset="0"/>
                <a:cs typeface="Times New Roman" pitchFamily="18" charset="0"/>
              </a:rPr>
              <a:t>рамках данной программы профинансированы мероприятия:</a:t>
            </a:r>
          </a:p>
          <a:p>
            <a:pPr marL="285750" indent="-285750">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оказание адресной социальной помощи 64 гражданам на сумму 0,1 млн. руб.;</a:t>
            </a:r>
          </a:p>
          <a:p>
            <a:pPr marL="285750" indent="-285750">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выплаты дополнительного материального обеспечения лицам, замещавшим муниципальные должности и должности муниципальной службы в органах местного самоуправления 5,2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a:t>
            </a:r>
          </a:p>
          <a:p>
            <a:pPr marL="285750" indent="-285750" algn="just">
              <a:buFont typeface="Arial" pitchFamily="34" charset="0"/>
              <a:buChar char="•"/>
            </a:pPr>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740992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4616648"/>
          </a:xfrm>
          <a:prstGeom prst="rect">
            <a:avLst/>
          </a:prstGeom>
        </p:spPr>
        <p:txBody>
          <a:bodyPr wrap="square">
            <a:spAutoFit/>
          </a:bodyPr>
          <a:lstStyle/>
          <a:p>
            <a:pPr algn="ctr"/>
            <a:r>
              <a:rPr lang="ru-RU" sz="1400" b="1" dirty="0">
                <a:solidFill>
                  <a:schemeClr val="accent1">
                    <a:lumMod val="50000"/>
                  </a:schemeClr>
                </a:solidFill>
                <a:latin typeface="Times New Roman" pitchFamily="18" charset="0"/>
                <a:cs typeface="Times New Roman" pitchFamily="18" charset="0"/>
              </a:rPr>
              <a:t>Муниципальная программа</a:t>
            </a:r>
          </a:p>
          <a:p>
            <a:pPr algn="ctr"/>
            <a:r>
              <a:rPr lang="ru-RU" sz="1400" b="1" dirty="0">
                <a:solidFill>
                  <a:schemeClr val="accent1">
                    <a:lumMod val="50000"/>
                  </a:schemeClr>
                </a:solidFill>
                <a:latin typeface="Times New Roman" pitchFamily="18" charset="0"/>
                <a:cs typeface="Times New Roman" pitchFamily="18" charset="0"/>
              </a:rPr>
              <a:t>«Доступная среда».</a:t>
            </a:r>
          </a:p>
          <a:p>
            <a:pPr algn="ctr"/>
            <a:r>
              <a:rPr lang="ru-RU" sz="1400" b="1" dirty="0">
                <a:solidFill>
                  <a:schemeClr val="accent1">
                    <a:lumMod val="50000"/>
                  </a:schemeClr>
                </a:solidFill>
                <a:latin typeface="Times New Roman" pitchFamily="18" charset="0"/>
                <a:cs typeface="Times New Roman" pitchFamily="18" charset="0"/>
              </a:rPr>
              <a:t> </a:t>
            </a:r>
          </a:p>
          <a:p>
            <a:r>
              <a:rPr lang="ru-RU" sz="1400" b="1" dirty="0" smtClean="0">
                <a:solidFill>
                  <a:schemeClr val="accent1">
                    <a:lumMod val="50000"/>
                  </a:schemeClr>
                </a:solidFill>
                <a:latin typeface="Times New Roman" pitchFamily="18" charset="0"/>
                <a:cs typeface="Times New Roman" pitchFamily="18" charset="0"/>
              </a:rPr>
              <a:t>              Общий </a:t>
            </a:r>
            <a:r>
              <a:rPr lang="ru-RU" sz="1400" b="1" dirty="0">
                <a:solidFill>
                  <a:schemeClr val="accent1">
                    <a:lumMod val="50000"/>
                  </a:schemeClr>
                </a:solidFill>
                <a:latin typeface="Times New Roman" pitchFamily="18" charset="0"/>
                <a:cs typeface="Times New Roman" pitchFamily="18" charset="0"/>
              </a:rPr>
              <a:t>объем расходов по данной программе составил 0,7 млн. руб. из средств местного бюджета. Исполнение Программы составило 100%.</a:t>
            </a:r>
          </a:p>
          <a:p>
            <a:r>
              <a:rPr lang="ru-RU" sz="1400" b="1" dirty="0" smtClean="0">
                <a:solidFill>
                  <a:schemeClr val="accent1">
                    <a:lumMod val="50000"/>
                  </a:schemeClr>
                </a:solidFill>
                <a:latin typeface="Times New Roman" pitchFamily="18" charset="0"/>
                <a:cs typeface="Times New Roman" pitchFamily="18" charset="0"/>
              </a:rPr>
              <a:t>              Средства </a:t>
            </a:r>
            <a:r>
              <a:rPr lang="ru-RU" sz="1400" b="1" dirty="0">
                <a:solidFill>
                  <a:schemeClr val="accent1">
                    <a:lumMod val="50000"/>
                  </a:schemeClr>
                </a:solidFill>
                <a:latin typeface="Times New Roman" pitchFamily="18" charset="0"/>
                <a:cs typeface="Times New Roman" pitchFamily="18" charset="0"/>
              </a:rPr>
              <a:t>программы были направлены на:</a:t>
            </a:r>
          </a:p>
          <a:p>
            <a:pPr marL="285750" indent="-285750">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ремонт входного крыльца и устройство пандуса при входе в МБОУ гимназия № 7 г. Крымска – 0,6 млн. руб.;</a:t>
            </a:r>
          </a:p>
          <a:p>
            <a:pPr marL="285750" indent="-285750">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приобретение оборудования для инклюзивного обслуживания инвалидов МБУ «Крымская МРБ»– 0,1 млн. руб.  </a:t>
            </a:r>
            <a:endParaRPr lang="ru-RU" sz="1400" b="1" dirty="0" smtClean="0">
              <a:solidFill>
                <a:schemeClr val="accent1">
                  <a:lumMod val="50000"/>
                </a:schemeClr>
              </a:solidFill>
              <a:latin typeface="Times New Roman" pitchFamily="18" charset="0"/>
              <a:cs typeface="Times New Roman" pitchFamily="18" charset="0"/>
            </a:endParaRPr>
          </a:p>
          <a:p>
            <a:pPr algn="ctr"/>
            <a:r>
              <a:rPr lang="ru-RU" sz="1400" b="1" dirty="0">
                <a:solidFill>
                  <a:schemeClr val="accent1">
                    <a:lumMod val="50000"/>
                  </a:schemeClr>
                </a:solidFill>
                <a:latin typeface="Times New Roman" pitchFamily="18" charset="0"/>
                <a:cs typeface="Times New Roman" pitchFamily="18" charset="0"/>
              </a:rPr>
              <a:t>Муниципальная программа </a:t>
            </a:r>
          </a:p>
          <a:p>
            <a:pPr algn="ctr"/>
            <a:r>
              <a:rPr lang="ru-RU" sz="1400" b="1" dirty="0">
                <a:solidFill>
                  <a:schemeClr val="accent1">
                    <a:lumMod val="50000"/>
                  </a:schemeClr>
                </a:solidFill>
                <a:latin typeface="Times New Roman" pitchFamily="18" charset="0"/>
                <a:cs typeface="Times New Roman" pitchFamily="18" charset="0"/>
              </a:rPr>
              <a:t>«Дети Крымского района».</a:t>
            </a:r>
          </a:p>
          <a:p>
            <a:r>
              <a:rPr lang="ru-RU" sz="1400" b="1" dirty="0">
                <a:solidFill>
                  <a:schemeClr val="accent1">
                    <a:lumMod val="50000"/>
                  </a:schemeClr>
                </a:solidFill>
                <a:latin typeface="Times New Roman" pitchFamily="18" charset="0"/>
                <a:cs typeface="Times New Roman" pitchFamily="18" charset="0"/>
              </a:rPr>
              <a:t> </a:t>
            </a:r>
          </a:p>
          <a:p>
            <a:pPr algn="just"/>
            <a:r>
              <a:rPr lang="ru-RU" sz="1400" b="1" dirty="0" smtClean="0">
                <a:solidFill>
                  <a:schemeClr val="accent1">
                    <a:lumMod val="50000"/>
                  </a:schemeClr>
                </a:solidFill>
                <a:latin typeface="Times New Roman" pitchFamily="18" charset="0"/>
                <a:cs typeface="Times New Roman" pitchFamily="18" charset="0"/>
              </a:rPr>
              <a:t>               Объем </a:t>
            </a:r>
            <a:r>
              <a:rPr lang="ru-RU" sz="1400" b="1" dirty="0">
                <a:solidFill>
                  <a:schemeClr val="accent1">
                    <a:lumMod val="50000"/>
                  </a:schemeClr>
                </a:solidFill>
                <a:latin typeface="Times New Roman" pitchFamily="18" charset="0"/>
                <a:cs typeface="Times New Roman" pitchFamily="18" charset="0"/>
              </a:rPr>
              <a:t>расходов на реализацию программы составил – 52,9 млн. руб. или 111,6% к уровню 2019 года, из них: средства краевого бюджета – 52,6 млн. руб., районного бюджета – 0,3 млн. руб. </a:t>
            </a:r>
          </a:p>
          <a:p>
            <a:pPr algn="just"/>
            <a:r>
              <a:rPr lang="ru-RU" sz="1400" b="1" dirty="0" smtClean="0">
                <a:solidFill>
                  <a:schemeClr val="accent1">
                    <a:lumMod val="50000"/>
                  </a:schemeClr>
                </a:solidFill>
                <a:latin typeface="Times New Roman" pitchFamily="18" charset="0"/>
                <a:cs typeface="Times New Roman" pitchFamily="18" charset="0"/>
              </a:rPr>
              <a:t>               В </a:t>
            </a:r>
            <a:r>
              <a:rPr lang="ru-RU" sz="1400" b="1" dirty="0">
                <a:solidFill>
                  <a:schemeClr val="accent1">
                    <a:lumMod val="50000"/>
                  </a:schemeClr>
                </a:solidFill>
                <a:latin typeface="Times New Roman" pitchFamily="18" charset="0"/>
                <a:cs typeface="Times New Roman" pitchFamily="18" charset="0"/>
              </a:rPr>
              <a:t>рамках программы профинансированы следующие основные мероприятия:</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приобретение 34 квартир детям-сиротам на сумму 52,6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организацию отдыха детей, оздоровления одаренных детей учреждений культуры и детских школ искусств – (приобретено 6 путевок в ФГБОУ ВДЦ «Смена») на сумму 0,3 млн. руб. </a:t>
            </a:r>
          </a:p>
          <a:p>
            <a:pPr marL="285750" indent="-285750">
              <a:buFont typeface="Arial" pitchFamily="34" charset="0"/>
              <a:buChar char="•"/>
            </a:pPr>
            <a:endParaRPr lang="ru-RU" sz="1400" b="1" dirty="0">
              <a:solidFill>
                <a:schemeClr val="accent1">
                  <a:lumMod val="50000"/>
                </a:schemeClr>
              </a:solidFill>
              <a:latin typeface="Times New Roman" pitchFamily="18" charset="0"/>
              <a:cs typeface="Times New Roman" pitchFamily="18" charset="0"/>
            </a:endParaRPr>
          </a:p>
          <a:p>
            <a:pPr marL="285750" indent="-285750" algn="just">
              <a:buFont typeface="Arial" pitchFamily="34" charset="0"/>
              <a:buChar char="•"/>
            </a:pPr>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742696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4616648"/>
          </a:xfrm>
          <a:prstGeom prst="rect">
            <a:avLst/>
          </a:prstGeom>
        </p:spPr>
        <p:txBody>
          <a:bodyPr wrap="square">
            <a:spAutoFit/>
          </a:bodyPr>
          <a:lstStyle/>
          <a:p>
            <a:pPr algn="ctr"/>
            <a:r>
              <a:rPr lang="ru-RU" sz="1400" b="1" dirty="0">
                <a:solidFill>
                  <a:schemeClr val="accent1">
                    <a:lumMod val="50000"/>
                  </a:schemeClr>
                </a:solidFill>
                <a:latin typeface="Times New Roman" pitchFamily="18" charset="0"/>
                <a:cs typeface="Times New Roman" pitchFamily="18" charset="0"/>
              </a:rPr>
              <a:t>Муниципальная программа</a:t>
            </a:r>
          </a:p>
          <a:p>
            <a:pPr algn="ctr"/>
            <a:r>
              <a:rPr lang="ru-RU" sz="1400" b="1" dirty="0">
                <a:solidFill>
                  <a:schemeClr val="accent1">
                    <a:lumMod val="50000"/>
                  </a:schemeClr>
                </a:solidFill>
                <a:latin typeface="Times New Roman" pitchFamily="18" charset="0"/>
                <a:cs typeface="Times New Roman" pitchFamily="18" charset="0"/>
              </a:rPr>
              <a:t> «Комплексное и устойчивое развитие Крымского района в сфере строительства, </a:t>
            </a:r>
            <a:endParaRPr lang="ru-RU" sz="1400" b="1" dirty="0" smtClean="0">
              <a:solidFill>
                <a:schemeClr val="accent1">
                  <a:lumMod val="50000"/>
                </a:schemeClr>
              </a:solidFill>
              <a:latin typeface="Times New Roman" pitchFamily="18" charset="0"/>
              <a:cs typeface="Times New Roman" pitchFamily="18" charset="0"/>
            </a:endParaRPr>
          </a:p>
          <a:p>
            <a:pPr algn="ctr"/>
            <a:r>
              <a:rPr lang="ru-RU" sz="1400" b="1" dirty="0" smtClean="0">
                <a:solidFill>
                  <a:schemeClr val="accent1">
                    <a:lumMod val="50000"/>
                  </a:schemeClr>
                </a:solidFill>
                <a:latin typeface="Times New Roman" pitchFamily="18" charset="0"/>
                <a:cs typeface="Times New Roman" pitchFamily="18" charset="0"/>
              </a:rPr>
              <a:t>архитектуры </a:t>
            </a:r>
            <a:r>
              <a:rPr lang="ru-RU" sz="1400" b="1" dirty="0">
                <a:solidFill>
                  <a:schemeClr val="accent1">
                    <a:lumMod val="50000"/>
                  </a:schemeClr>
                </a:solidFill>
                <a:latin typeface="Times New Roman" pitchFamily="18" charset="0"/>
                <a:cs typeface="Times New Roman" pitchFamily="18" charset="0"/>
              </a:rPr>
              <a:t>и дорожного хозяйства».</a:t>
            </a:r>
          </a:p>
          <a:p>
            <a:pPr algn="ctr"/>
            <a:r>
              <a:rPr lang="ru-RU" sz="1400" b="1" dirty="0"/>
              <a:t> </a:t>
            </a:r>
            <a:endParaRPr lang="ru-RU" sz="1400" dirty="0"/>
          </a:p>
          <a:p>
            <a:pPr algn="just"/>
            <a:r>
              <a:rPr lang="ru-RU" sz="1400" b="1" dirty="0" smtClean="0">
                <a:solidFill>
                  <a:schemeClr val="accent1">
                    <a:lumMod val="50000"/>
                  </a:schemeClr>
                </a:solidFill>
                <a:latin typeface="Times New Roman" pitchFamily="18" charset="0"/>
                <a:cs typeface="Times New Roman" pitchFamily="18" charset="0"/>
              </a:rPr>
              <a:t>               Объем </a:t>
            </a:r>
            <a:r>
              <a:rPr lang="ru-RU" sz="1400" b="1" dirty="0">
                <a:solidFill>
                  <a:schemeClr val="accent1">
                    <a:lumMod val="50000"/>
                  </a:schemeClr>
                </a:solidFill>
                <a:latin typeface="Times New Roman" pitchFamily="18" charset="0"/>
                <a:cs typeface="Times New Roman" pitchFamily="18" charset="0"/>
              </a:rPr>
              <a:t>средств на реализацию программы составил 17,0 млн. руб. или 38,8% к уровню 2019 года, из них: средства федерального и краевого бюджета 3,3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 районного бюджета 13,7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a:t>
            </a:r>
          </a:p>
          <a:p>
            <a:pPr algn="just"/>
            <a:r>
              <a:rPr lang="ru-RU" sz="1400" b="1" dirty="0" smtClean="0">
                <a:solidFill>
                  <a:schemeClr val="accent1">
                    <a:lumMod val="50000"/>
                  </a:schemeClr>
                </a:solidFill>
                <a:latin typeface="Times New Roman" pitchFamily="18" charset="0"/>
                <a:cs typeface="Times New Roman" pitchFamily="18" charset="0"/>
              </a:rPr>
              <a:t>               Уменьшение </a:t>
            </a:r>
            <a:r>
              <a:rPr lang="ru-RU" sz="1400" b="1" dirty="0">
                <a:solidFill>
                  <a:schemeClr val="accent1">
                    <a:lumMod val="50000"/>
                  </a:schemeClr>
                </a:solidFill>
                <a:latin typeface="Times New Roman" pitchFamily="18" charset="0"/>
                <a:cs typeface="Times New Roman" pitchFamily="18" charset="0"/>
              </a:rPr>
              <a:t>объема расходов связано с тем, что в 2019 году в рамках программы проводились расходы по разработке комплексной схемы движения, строительство </a:t>
            </a:r>
            <a:r>
              <a:rPr lang="ru-RU" sz="1400" b="1" dirty="0" err="1">
                <a:solidFill>
                  <a:schemeClr val="accent1">
                    <a:lumMod val="50000"/>
                  </a:schemeClr>
                </a:solidFill>
                <a:latin typeface="Times New Roman" pitchFamily="18" charset="0"/>
                <a:cs typeface="Times New Roman" pitchFamily="18" charset="0"/>
              </a:rPr>
              <a:t>ФАПа</a:t>
            </a:r>
            <a:r>
              <a:rPr lang="ru-RU" sz="1400" b="1" dirty="0">
                <a:solidFill>
                  <a:schemeClr val="accent1">
                    <a:lumMod val="50000"/>
                  </a:schemeClr>
                </a:solidFill>
                <a:latin typeface="Times New Roman" pitchFamily="18" charset="0"/>
                <a:cs typeface="Times New Roman" pitchFamily="18" charset="0"/>
              </a:rPr>
              <a:t> в </a:t>
            </a:r>
            <a:r>
              <a:rPr lang="ru-RU" sz="1400" b="1" dirty="0" err="1">
                <a:solidFill>
                  <a:schemeClr val="accent1">
                    <a:lumMod val="50000"/>
                  </a:schemeClr>
                </a:solidFill>
                <a:latin typeface="Times New Roman" pitchFamily="18" charset="0"/>
                <a:cs typeface="Times New Roman" pitchFamily="18" charset="0"/>
              </a:rPr>
              <a:t>г.Крымске</a:t>
            </a:r>
            <a:r>
              <a:rPr lang="ru-RU" sz="1400" b="1" dirty="0">
                <a:solidFill>
                  <a:schemeClr val="accent1">
                    <a:lumMod val="50000"/>
                  </a:schemeClr>
                </a:solidFill>
                <a:latin typeface="Times New Roman" pitchFamily="18" charset="0"/>
                <a:cs typeface="Times New Roman" pitchFamily="18" charset="0"/>
              </a:rPr>
              <a:t>, переселение из аварийного жилья 14 квартир. </a:t>
            </a:r>
          </a:p>
          <a:p>
            <a:pPr algn="just"/>
            <a:r>
              <a:rPr lang="ru-RU" sz="1400" b="1" dirty="0" smtClean="0">
                <a:solidFill>
                  <a:schemeClr val="accent1">
                    <a:lumMod val="50000"/>
                  </a:schemeClr>
                </a:solidFill>
                <a:latin typeface="Times New Roman" pitchFamily="18" charset="0"/>
                <a:cs typeface="Times New Roman" pitchFamily="18" charset="0"/>
              </a:rPr>
              <a:t>              В </a:t>
            </a:r>
            <a:r>
              <a:rPr lang="ru-RU" sz="1400" b="1" dirty="0">
                <a:solidFill>
                  <a:schemeClr val="accent1">
                    <a:lumMod val="50000"/>
                  </a:schemeClr>
                </a:solidFill>
                <a:latin typeface="Times New Roman" pitchFamily="18" charset="0"/>
                <a:cs typeface="Times New Roman" pitchFamily="18" charset="0"/>
              </a:rPr>
              <a:t>рамках программы было профинансировано 3 подпрограммы: «Жилище», «Строительство и реконструкция объектов, капитальный ремонт и ремонт автомобильных дорог местного значения муниципального образования Крымский район», «Отдельные мероприятия по управлению реализацией муниципальной программы муниципального образования Крымский район». </a:t>
            </a:r>
            <a:endParaRPr lang="ru-RU" sz="1400" b="1" dirty="0" smtClean="0">
              <a:solidFill>
                <a:schemeClr val="accent1">
                  <a:lumMod val="50000"/>
                </a:schemeClr>
              </a:solidFill>
              <a:latin typeface="Times New Roman" pitchFamily="18" charset="0"/>
              <a:cs typeface="Times New Roman" pitchFamily="18" charset="0"/>
            </a:endParaRPr>
          </a:p>
          <a:p>
            <a:pPr algn="just"/>
            <a:r>
              <a:rPr lang="ru-RU" sz="1400" b="1" dirty="0" smtClean="0">
                <a:solidFill>
                  <a:schemeClr val="accent1">
                    <a:lumMod val="50000"/>
                  </a:schemeClr>
                </a:solidFill>
                <a:latin typeface="Times New Roman" pitchFamily="18" charset="0"/>
                <a:cs typeface="Times New Roman" pitchFamily="18" charset="0"/>
              </a:rPr>
              <a:t>             Средства </a:t>
            </a:r>
            <a:r>
              <a:rPr lang="ru-RU" sz="1400" b="1" dirty="0">
                <a:solidFill>
                  <a:schemeClr val="accent1">
                    <a:lumMod val="50000"/>
                  </a:schemeClr>
                </a:solidFill>
                <a:latin typeface="Times New Roman" pitchFamily="18" charset="0"/>
                <a:cs typeface="Times New Roman" pitchFamily="18" charset="0"/>
              </a:rPr>
              <a:t>по программе направлены на :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социальные выплаты молодым семьям для приобретения жилья (3 семьи) – 3,1 млн. руб., федеральный и краевой бюджет 1,6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 районный бюджет 1,5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оплату взносов на капительный ремонт многоквартирных домов или нежилых помещений, находящихся в муниципальной собственности – 0,6 млн. руб.; </a:t>
            </a:r>
          </a:p>
          <a:p>
            <a:pPr algn="just"/>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576378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4832092"/>
          </a:xfrm>
          <a:prstGeom prst="rect">
            <a:avLst/>
          </a:prstGeom>
        </p:spPr>
        <p:txBody>
          <a:bodyPr wrap="square">
            <a:spAutoFit/>
          </a:bodyPr>
          <a:lstStyle/>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переселение граждан из аварийного жилищного фонда (2 квартиры), 1,9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 в том числе: федеральный бюджет 1,4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 краевой 0,3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 районный 0,2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содержание и ремонт автомобильных дорог местного значения – 2,0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завершение строительства офиса врача общей практики – 0,1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содержание МКУ «Управление строительного контроля» 9,5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a:t>
            </a:r>
          </a:p>
          <a:p>
            <a:r>
              <a:rPr lang="ru-RU" sz="1400" dirty="0"/>
              <a:t> </a:t>
            </a:r>
          </a:p>
          <a:p>
            <a:pPr algn="ctr"/>
            <a:r>
              <a:rPr lang="ru-RU" sz="1400" b="1" dirty="0">
                <a:solidFill>
                  <a:schemeClr val="accent1">
                    <a:lumMod val="50000"/>
                  </a:schemeClr>
                </a:solidFill>
                <a:latin typeface="Times New Roman" pitchFamily="18" charset="0"/>
                <a:cs typeface="Times New Roman" pitchFamily="18" charset="0"/>
              </a:rPr>
              <a:t>Муниципальная программа</a:t>
            </a:r>
          </a:p>
          <a:p>
            <a:pPr algn="ctr"/>
            <a:r>
              <a:rPr lang="ru-RU" sz="1400" b="1" dirty="0">
                <a:solidFill>
                  <a:schemeClr val="accent1">
                    <a:lumMod val="50000"/>
                  </a:schemeClr>
                </a:solidFill>
                <a:latin typeface="Times New Roman" pitchFamily="18" charset="0"/>
                <a:cs typeface="Times New Roman" pitchFamily="18" charset="0"/>
              </a:rPr>
              <a:t>«Повышение безопасности дорожного движения на территории </a:t>
            </a:r>
            <a:endParaRPr lang="ru-RU" sz="1400" b="1" dirty="0" smtClean="0">
              <a:solidFill>
                <a:schemeClr val="accent1">
                  <a:lumMod val="50000"/>
                </a:schemeClr>
              </a:solidFill>
              <a:latin typeface="Times New Roman" pitchFamily="18" charset="0"/>
              <a:cs typeface="Times New Roman" pitchFamily="18" charset="0"/>
            </a:endParaRPr>
          </a:p>
          <a:p>
            <a:pPr algn="ctr"/>
            <a:r>
              <a:rPr lang="ru-RU" sz="1400" b="1" dirty="0" smtClean="0">
                <a:solidFill>
                  <a:schemeClr val="accent1">
                    <a:lumMod val="50000"/>
                  </a:schemeClr>
                </a:solidFill>
                <a:latin typeface="Times New Roman" pitchFamily="18" charset="0"/>
                <a:cs typeface="Times New Roman" pitchFamily="18" charset="0"/>
              </a:rPr>
              <a:t>муниципального </a:t>
            </a:r>
            <a:r>
              <a:rPr lang="ru-RU" sz="1400" b="1" dirty="0">
                <a:solidFill>
                  <a:schemeClr val="accent1">
                    <a:lumMod val="50000"/>
                  </a:schemeClr>
                </a:solidFill>
                <a:latin typeface="Times New Roman" pitchFamily="18" charset="0"/>
                <a:cs typeface="Times New Roman" pitchFamily="18" charset="0"/>
              </a:rPr>
              <a:t>образования Крымский район»</a:t>
            </a:r>
          </a:p>
          <a:p>
            <a:r>
              <a:rPr lang="ru-RU" sz="1400" dirty="0"/>
              <a:t> </a:t>
            </a:r>
          </a:p>
          <a:p>
            <a:r>
              <a:rPr lang="ru-RU" sz="1400" dirty="0"/>
              <a:t> </a:t>
            </a:r>
            <a:r>
              <a:rPr lang="ru-RU" sz="1400" dirty="0" smtClean="0"/>
              <a:t>            </a:t>
            </a:r>
            <a:r>
              <a:rPr lang="ru-RU" sz="1400" b="1" dirty="0" smtClean="0">
                <a:solidFill>
                  <a:schemeClr val="accent1">
                    <a:lumMod val="50000"/>
                  </a:schemeClr>
                </a:solidFill>
                <a:latin typeface="Times New Roman" pitchFamily="18" charset="0"/>
                <a:cs typeface="Times New Roman" pitchFamily="18" charset="0"/>
              </a:rPr>
              <a:t>Программа </a:t>
            </a:r>
            <a:r>
              <a:rPr lang="ru-RU" sz="1400" b="1" dirty="0">
                <a:solidFill>
                  <a:schemeClr val="accent1">
                    <a:lumMod val="50000"/>
                  </a:schemeClr>
                </a:solidFill>
                <a:latin typeface="Times New Roman" pitchFamily="18" charset="0"/>
                <a:cs typeface="Times New Roman" pitchFamily="18" charset="0"/>
              </a:rPr>
              <a:t>действует с 2020 года, объем финансирования составляет 50,0 </a:t>
            </a:r>
            <a:r>
              <a:rPr lang="ru-RU" sz="1400" b="1" dirty="0" err="1">
                <a:solidFill>
                  <a:schemeClr val="accent1">
                    <a:lumMod val="50000"/>
                  </a:schemeClr>
                </a:solidFill>
                <a:latin typeface="Times New Roman" pitchFamily="18" charset="0"/>
                <a:cs typeface="Times New Roman" pitchFamily="18" charset="0"/>
              </a:rPr>
              <a:t>тыс.руб</a:t>
            </a:r>
            <a:r>
              <a:rPr lang="ru-RU" sz="1400" b="1" dirty="0">
                <a:solidFill>
                  <a:schemeClr val="accent1">
                    <a:lumMod val="50000"/>
                  </a:schemeClr>
                </a:solidFill>
                <a:latin typeface="Times New Roman" pitchFamily="18" charset="0"/>
                <a:cs typeface="Times New Roman" pitchFamily="18" charset="0"/>
              </a:rPr>
              <a:t>.</a:t>
            </a:r>
          </a:p>
          <a:p>
            <a:r>
              <a:rPr lang="ru-RU" sz="1400" b="1" dirty="0" smtClean="0">
                <a:solidFill>
                  <a:schemeClr val="accent1">
                    <a:lumMod val="50000"/>
                  </a:schemeClr>
                </a:solidFill>
                <a:latin typeface="Times New Roman" pitchFamily="18" charset="0"/>
                <a:cs typeface="Times New Roman" pitchFamily="18" charset="0"/>
              </a:rPr>
              <a:t>                В </a:t>
            </a:r>
            <a:r>
              <a:rPr lang="ru-RU" sz="1400" b="1" dirty="0">
                <a:solidFill>
                  <a:schemeClr val="accent1">
                    <a:lumMod val="50000"/>
                  </a:schemeClr>
                </a:solidFill>
                <a:latin typeface="Times New Roman" pitchFamily="18" charset="0"/>
                <a:cs typeface="Times New Roman" pitchFamily="18" charset="0"/>
              </a:rPr>
              <a:t>рамках программы приобретены светоотражающие значки</a:t>
            </a:r>
            <a:r>
              <a:rPr lang="ru-RU" sz="1400" b="1" dirty="0" smtClean="0">
                <a:solidFill>
                  <a:schemeClr val="accent1">
                    <a:lumMod val="50000"/>
                  </a:schemeClr>
                </a:solidFill>
                <a:latin typeface="Times New Roman" pitchFamily="18" charset="0"/>
                <a:cs typeface="Times New Roman" pitchFamily="18" charset="0"/>
              </a:rPr>
              <a:t>.</a:t>
            </a:r>
          </a:p>
          <a:p>
            <a:endParaRPr lang="ru-RU" sz="1400" b="1" dirty="0">
              <a:solidFill>
                <a:schemeClr val="accent1">
                  <a:lumMod val="50000"/>
                </a:schemeClr>
              </a:solidFill>
              <a:latin typeface="Times New Roman" pitchFamily="18" charset="0"/>
              <a:cs typeface="Times New Roman" pitchFamily="18" charset="0"/>
            </a:endParaRPr>
          </a:p>
          <a:p>
            <a:pPr algn="ctr"/>
            <a:r>
              <a:rPr lang="ru-RU" sz="1400" dirty="0"/>
              <a:t> </a:t>
            </a:r>
            <a:r>
              <a:rPr lang="ru-RU" sz="1400" b="1" dirty="0">
                <a:solidFill>
                  <a:schemeClr val="accent1">
                    <a:lumMod val="50000"/>
                  </a:schemeClr>
                </a:solidFill>
                <a:latin typeface="Times New Roman" pitchFamily="18" charset="0"/>
                <a:cs typeface="Times New Roman" pitchFamily="18" charset="0"/>
              </a:rPr>
              <a:t>Муниципальная программа</a:t>
            </a:r>
            <a:endParaRPr lang="ru-RU" sz="1400" dirty="0">
              <a:solidFill>
                <a:schemeClr val="accent1">
                  <a:lumMod val="50000"/>
                </a:schemeClr>
              </a:solidFill>
              <a:latin typeface="Times New Roman" pitchFamily="18" charset="0"/>
              <a:cs typeface="Times New Roman" pitchFamily="18" charset="0"/>
            </a:endParaRPr>
          </a:p>
          <a:p>
            <a:pPr algn="ctr"/>
            <a:r>
              <a:rPr lang="ru-RU" sz="1400" b="1" dirty="0">
                <a:solidFill>
                  <a:schemeClr val="accent1">
                    <a:lumMod val="50000"/>
                  </a:schemeClr>
                </a:solidFill>
                <a:latin typeface="Times New Roman" pitchFamily="18" charset="0"/>
                <a:cs typeface="Times New Roman" pitchFamily="18" charset="0"/>
              </a:rPr>
              <a:t>«Обеспечение безопасности населения»</a:t>
            </a:r>
            <a:endParaRPr lang="ru-RU" sz="1400" dirty="0">
              <a:solidFill>
                <a:schemeClr val="accent1">
                  <a:lumMod val="50000"/>
                </a:schemeClr>
              </a:solidFill>
              <a:latin typeface="Times New Roman" pitchFamily="18" charset="0"/>
              <a:cs typeface="Times New Roman" pitchFamily="18" charset="0"/>
            </a:endParaRPr>
          </a:p>
          <a:p>
            <a:r>
              <a:rPr lang="ru-RU" sz="1400" b="1" dirty="0"/>
              <a:t> </a:t>
            </a:r>
            <a:endParaRPr lang="ru-RU" sz="1400" dirty="0"/>
          </a:p>
          <a:p>
            <a:pPr algn="just"/>
            <a:r>
              <a:rPr lang="ru-RU" sz="1400" b="1" dirty="0" smtClean="0">
                <a:solidFill>
                  <a:schemeClr val="accent1">
                    <a:lumMod val="50000"/>
                  </a:schemeClr>
                </a:solidFill>
                <a:latin typeface="Times New Roman" pitchFamily="18" charset="0"/>
                <a:cs typeface="Times New Roman" pitchFamily="18" charset="0"/>
              </a:rPr>
              <a:t>            Общий </a:t>
            </a:r>
            <a:r>
              <a:rPr lang="ru-RU" sz="1400" b="1" dirty="0">
                <a:solidFill>
                  <a:schemeClr val="accent1">
                    <a:lumMod val="50000"/>
                  </a:schemeClr>
                </a:solidFill>
                <a:latin typeface="Times New Roman" pitchFamily="18" charset="0"/>
                <a:cs typeface="Times New Roman" pitchFamily="18" charset="0"/>
              </a:rPr>
              <a:t>объем расходов составил 33,0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 или 86,1% к уровню 2019 года (снижение расходов связано с тем, что в 2019 годы для спасательного отряда был построен гараж, а также в рамках программы приобретен  комплекс ПАК «Система 112», в 2020 году расходы по строительству и приобретению дорогостоящих комплексов не проводились).</a:t>
            </a:r>
          </a:p>
          <a:p>
            <a:endParaRPr lang="ru-RU" sz="1400" dirty="0"/>
          </a:p>
          <a:p>
            <a:pPr algn="just"/>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170531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5047536"/>
          </a:xfrm>
          <a:prstGeom prst="rect">
            <a:avLst/>
          </a:prstGeom>
        </p:spPr>
        <p:txBody>
          <a:bodyPr wrap="square">
            <a:spAutoFit/>
          </a:bodyPr>
          <a:lstStyle/>
          <a:p>
            <a:pPr algn="just"/>
            <a:r>
              <a:rPr lang="ru-RU" sz="1400" b="1" dirty="0" smtClean="0">
                <a:latin typeface="Times New Roman" pitchFamily="18" charset="0"/>
                <a:cs typeface="Times New Roman" pitchFamily="18" charset="0"/>
              </a:rPr>
              <a:t>            </a:t>
            </a:r>
            <a:r>
              <a:rPr lang="ru-RU" sz="1400" b="1" dirty="0" smtClean="0">
                <a:solidFill>
                  <a:schemeClr val="accent1">
                    <a:lumMod val="50000"/>
                  </a:schemeClr>
                </a:solidFill>
                <a:latin typeface="Times New Roman" pitchFamily="18" charset="0"/>
                <a:cs typeface="Times New Roman" pitchFamily="18" charset="0"/>
              </a:rPr>
              <a:t>Средства </a:t>
            </a:r>
            <a:r>
              <a:rPr lang="ru-RU" sz="1400" b="1" dirty="0">
                <a:solidFill>
                  <a:schemeClr val="accent1">
                    <a:lumMod val="50000"/>
                  </a:schemeClr>
                </a:solidFill>
                <a:latin typeface="Times New Roman" pitchFamily="18" charset="0"/>
                <a:cs typeface="Times New Roman" pitchFamily="18" charset="0"/>
              </a:rPr>
              <a:t>программы израсходованы на:</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организацию деятельности аварийно-спасательного отряда и совершенствование его материально-технической базы – 8,9 млн. руб.;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мероприятия по обеспечению безопасности  муниципального образования – 0,4 млн. руб. (страхование волонтеров, компенсация питания добровольцам, приобретение медицинских масок и т.д. в период карантина)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содержание МКУ «УЧСГЗ МО Крымский район» - 21,1 млн. руб.;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развитие и содержание АПК «Безопасный Город» - 0,4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поощрение сотрудников и ветеранов МВД России по Крымскому району;</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ремонт автоматической  пожарной сигнализации, замену внутреннего водопровода в дошкольных и общеобразовательных учреждениях – 0,5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монтаж системы оповещения в образовательных учреждениях – 1,5 млн. руб</a:t>
            </a:r>
            <a:r>
              <a:rPr lang="ru-RU" sz="1400" b="1" dirty="0" smtClean="0">
                <a:solidFill>
                  <a:schemeClr val="accent1">
                    <a:lumMod val="50000"/>
                  </a:schemeClr>
                </a:solidFill>
                <a:latin typeface="Times New Roman" pitchFamily="18" charset="0"/>
                <a:cs typeface="Times New Roman" pitchFamily="18" charset="0"/>
              </a:rPr>
              <a:t>.</a:t>
            </a:r>
          </a:p>
          <a:p>
            <a:endParaRPr lang="ru-RU" sz="1400" b="1" dirty="0" smtClean="0"/>
          </a:p>
          <a:p>
            <a:pPr algn="ctr"/>
            <a:r>
              <a:rPr lang="ru-RU" sz="1400" b="1" dirty="0" smtClean="0">
                <a:solidFill>
                  <a:schemeClr val="accent1">
                    <a:lumMod val="50000"/>
                  </a:schemeClr>
                </a:solidFill>
                <a:latin typeface="Times New Roman" pitchFamily="18" charset="0"/>
                <a:cs typeface="Times New Roman" pitchFamily="18" charset="0"/>
              </a:rPr>
              <a:t>Муниципальная </a:t>
            </a:r>
            <a:r>
              <a:rPr lang="ru-RU" sz="1400" b="1" dirty="0">
                <a:solidFill>
                  <a:schemeClr val="accent1">
                    <a:lumMod val="50000"/>
                  </a:schemeClr>
                </a:solidFill>
                <a:latin typeface="Times New Roman" pitchFamily="18" charset="0"/>
                <a:cs typeface="Times New Roman" pitchFamily="18" charset="0"/>
              </a:rPr>
              <a:t>программа</a:t>
            </a:r>
          </a:p>
          <a:p>
            <a:pPr algn="ctr"/>
            <a:r>
              <a:rPr lang="ru-RU" sz="1400" b="1" dirty="0">
                <a:solidFill>
                  <a:schemeClr val="accent1">
                    <a:lumMod val="50000"/>
                  </a:schemeClr>
                </a:solidFill>
                <a:latin typeface="Times New Roman" pitchFamily="18" charset="0"/>
                <a:cs typeface="Times New Roman" pitchFamily="18" charset="0"/>
              </a:rPr>
              <a:t>«Развитие культуры»</a:t>
            </a:r>
          </a:p>
          <a:p>
            <a:r>
              <a:rPr lang="ru-RU" sz="1400" b="1" dirty="0"/>
              <a:t> </a:t>
            </a:r>
            <a:endParaRPr lang="ru-RU" sz="1400" dirty="0"/>
          </a:p>
          <a:p>
            <a:r>
              <a:rPr lang="ru-RU" sz="1400" b="1" dirty="0" smtClean="0">
                <a:solidFill>
                  <a:schemeClr val="accent1">
                    <a:lumMod val="50000"/>
                  </a:schemeClr>
                </a:solidFill>
                <a:latin typeface="Times New Roman" pitchFamily="18" charset="0"/>
                <a:cs typeface="Times New Roman" pitchFamily="18" charset="0"/>
              </a:rPr>
              <a:t>          Общий </a:t>
            </a:r>
            <a:r>
              <a:rPr lang="ru-RU" sz="1400" b="1" dirty="0">
                <a:solidFill>
                  <a:schemeClr val="accent1">
                    <a:lumMod val="50000"/>
                  </a:schemeClr>
                </a:solidFill>
                <a:latin typeface="Times New Roman" pitchFamily="18" charset="0"/>
                <a:cs typeface="Times New Roman" pitchFamily="18" charset="0"/>
              </a:rPr>
              <a:t>объем расходов по программе 121,5 млн. руб. или 119,3% к уровню 2019 года, в том числе: средства федерального и краевого бюджета – 4,1 млн. руб., районного бюджета – 117,4 млн. руб. </a:t>
            </a:r>
          </a:p>
          <a:p>
            <a:r>
              <a:rPr lang="ru-RU" sz="1400" b="1" dirty="0" smtClean="0">
                <a:solidFill>
                  <a:schemeClr val="accent1">
                    <a:lumMod val="50000"/>
                  </a:schemeClr>
                </a:solidFill>
                <a:latin typeface="Times New Roman" pitchFamily="18" charset="0"/>
                <a:cs typeface="Times New Roman" pitchFamily="18" charset="0"/>
              </a:rPr>
              <a:t>          В </a:t>
            </a:r>
            <a:r>
              <a:rPr lang="ru-RU" sz="1400" b="1" dirty="0">
                <a:solidFill>
                  <a:schemeClr val="accent1">
                    <a:lumMod val="50000"/>
                  </a:schemeClr>
                </a:solidFill>
                <a:latin typeface="Times New Roman" pitchFamily="18" charset="0"/>
                <a:cs typeface="Times New Roman" pitchFamily="18" charset="0"/>
              </a:rPr>
              <a:t>рамках реализации программы профинансированы следующие основные мероприятия: </a:t>
            </a:r>
          </a:p>
          <a:p>
            <a:pPr marL="285750" indent="-285750" algn="just">
              <a:buFont typeface="Arial" pitchFamily="34" charset="0"/>
              <a:buChar char="•"/>
            </a:pPr>
            <a:endParaRPr lang="ru-RU" sz="1400" b="1" dirty="0">
              <a:solidFill>
                <a:schemeClr val="accent1">
                  <a:lumMod val="50000"/>
                </a:schemeClr>
              </a:solidFill>
              <a:latin typeface="Times New Roman" pitchFamily="18" charset="0"/>
              <a:cs typeface="Times New Roman" pitchFamily="18" charset="0"/>
            </a:endParaRPr>
          </a:p>
          <a:p>
            <a:endParaRPr lang="ru-RU" sz="1400" b="1" dirty="0">
              <a:solidFill>
                <a:schemeClr val="accent1">
                  <a:lumMod val="50000"/>
                </a:schemeClr>
              </a:solidFill>
              <a:latin typeface="Times New Roman" pitchFamily="18" charset="0"/>
              <a:cs typeface="Times New Roman" pitchFamily="18" charset="0"/>
            </a:endParaRPr>
          </a:p>
          <a:p>
            <a:pPr algn="just"/>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798786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5693866"/>
          </a:xfrm>
          <a:prstGeom prst="rect">
            <a:avLst/>
          </a:prstGeom>
        </p:spPr>
        <p:txBody>
          <a:bodyPr wrap="square">
            <a:spAutoFit/>
          </a:bodyPr>
          <a:lstStyle/>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организация и проведение районных мероприятий – 7,6 млн. руб.;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оснащение образовательных организаций в сфере культуры музыкальными инструментами, оборудованием, учебными материалами -4,3 тыс. руб., из них за счет средств федерального и краевого бюджета 3,7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 районного бюджета 0,6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техническое оснащение, обеспечение безопасности учреждений культуры – 3,4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выполнение ремонтных, строительных работ, благоустройство территорий учреждений культуры – 2,6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финансовое обеспечение деятельности 7 подведомственных учреждений культуры (на выплату заработной платы, коммунальных услуг, содержание учреждений) 101,3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комплектование библиотечного фонда – 0,6 млн. руб. </a:t>
            </a:r>
            <a:endParaRPr lang="ru-RU" sz="1400" b="1" dirty="0" smtClean="0">
              <a:solidFill>
                <a:schemeClr val="accent1">
                  <a:lumMod val="50000"/>
                </a:schemeClr>
              </a:solidFill>
              <a:latin typeface="Times New Roman" pitchFamily="18" charset="0"/>
              <a:cs typeface="Times New Roman" pitchFamily="18" charset="0"/>
            </a:endParaRPr>
          </a:p>
          <a:p>
            <a:pPr marL="285750" indent="-285750" algn="just">
              <a:buFont typeface="Arial" pitchFamily="34" charset="0"/>
              <a:buChar char="•"/>
            </a:pPr>
            <a:endParaRPr lang="ru-RU" sz="1400" b="1" dirty="0" smtClean="0">
              <a:solidFill>
                <a:schemeClr val="accent1">
                  <a:lumMod val="50000"/>
                </a:schemeClr>
              </a:solidFill>
              <a:latin typeface="Times New Roman" pitchFamily="18" charset="0"/>
              <a:cs typeface="Times New Roman" pitchFamily="18" charset="0"/>
            </a:endParaRPr>
          </a:p>
          <a:p>
            <a:pPr algn="ctr"/>
            <a:r>
              <a:rPr lang="ru-RU" sz="1400" b="1" dirty="0">
                <a:solidFill>
                  <a:schemeClr val="accent1">
                    <a:lumMod val="50000"/>
                  </a:schemeClr>
                </a:solidFill>
                <a:latin typeface="Times New Roman" pitchFamily="18" charset="0"/>
                <a:cs typeface="Times New Roman" pitchFamily="18" charset="0"/>
              </a:rPr>
              <a:t>Муниципальная программа </a:t>
            </a:r>
          </a:p>
          <a:p>
            <a:pPr algn="ctr"/>
            <a:r>
              <a:rPr lang="ru-RU" sz="1400" b="1" dirty="0">
                <a:solidFill>
                  <a:schemeClr val="accent1">
                    <a:lumMod val="50000"/>
                  </a:schemeClr>
                </a:solidFill>
                <a:latin typeface="Times New Roman" pitchFamily="18" charset="0"/>
                <a:cs typeface="Times New Roman" pitchFamily="18" charset="0"/>
              </a:rPr>
              <a:t>«Развитие физической культуры и спорта</a:t>
            </a:r>
            <a:r>
              <a:rPr lang="ru-RU" sz="1400" b="1" dirty="0" smtClean="0">
                <a:solidFill>
                  <a:schemeClr val="accent1">
                    <a:lumMod val="50000"/>
                  </a:schemeClr>
                </a:solidFill>
                <a:latin typeface="Times New Roman" pitchFamily="18" charset="0"/>
                <a:cs typeface="Times New Roman" pitchFamily="18" charset="0"/>
              </a:rPr>
              <a:t>».</a:t>
            </a:r>
          </a:p>
          <a:p>
            <a:pPr algn="ctr"/>
            <a:endParaRPr lang="ru-RU" sz="1400" dirty="0"/>
          </a:p>
          <a:p>
            <a:r>
              <a:rPr lang="ru-RU" sz="1400" dirty="0" smtClean="0"/>
              <a:t>           </a:t>
            </a:r>
            <a:r>
              <a:rPr lang="ru-RU" sz="1400" b="1" dirty="0" smtClean="0">
                <a:solidFill>
                  <a:schemeClr val="accent1">
                    <a:lumMod val="50000"/>
                  </a:schemeClr>
                </a:solidFill>
                <a:latin typeface="Times New Roman" pitchFamily="18" charset="0"/>
                <a:cs typeface="Times New Roman" pitchFamily="18" charset="0"/>
              </a:rPr>
              <a:t>Общий </a:t>
            </a:r>
            <a:r>
              <a:rPr lang="ru-RU" sz="1400" b="1" dirty="0">
                <a:solidFill>
                  <a:schemeClr val="accent1">
                    <a:lumMod val="50000"/>
                  </a:schemeClr>
                </a:solidFill>
                <a:latin typeface="Times New Roman" pitchFamily="18" charset="0"/>
                <a:cs typeface="Times New Roman" pitchFamily="18" charset="0"/>
              </a:rPr>
              <a:t>объем расходов по программе составил 112,1 млн. руб. или 122,0% к уровню 2019 года, в том числе: краевой бюджет 22,0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 районный бюджет 90,1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a:t>
            </a:r>
          </a:p>
          <a:p>
            <a:r>
              <a:rPr lang="ru-RU" sz="1400" b="1" dirty="0" smtClean="0">
                <a:solidFill>
                  <a:schemeClr val="accent1">
                    <a:lumMod val="50000"/>
                  </a:schemeClr>
                </a:solidFill>
                <a:latin typeface="Times New Roman" pitchFamily="18" charset="0"/>
                <a:cs typeface="Times New Roman" pitchFamily="18" charset="0"/>
              </a:rPr>
              <a:t>           В </a:t>
            </a:r>
            <a:r>
              <a:rPr lang="ru-RU" sz="1400" b="1" dirty="0">
                <a:solidFill>
                  <a:schemeClr val="accent1">
                    <a:lumMod val="50000"/>
                  </a:schemeClr>
                </a:solidFill>
                <a:latin typeface="Times New Roman" pitchFamily="18" charset="0"/>
                <a:cs typeface="Times New Roman" pitchFamily="18" charset="0"/>
              </a:rPr>
              <a:t>рамках программы профинансированы следующие мероприятия:</a:t>
            </a:r>
          </a:p>
          <a:p>
            <a:pPr marL="285750" indent="-285750">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организация и проведение физкультурных и спортивных мероприятий, участие спортсменов и сборных команд в районных, краевых и всероссийских мероприятиях 1,0 млн. руб.;</a:t>
            </a:r>
          </a:p>
          <a:p>
            <a:pPr marL="285750" indent="-285750">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выполнение муниципального задания 4х подведомственных учреждений (оплата за коммунальные услуги, выплата заработной платы, приобретение наградного материала, расходы на содержание транспорта, приобретение ГСМ) 80,5 млн. руб.;</a:t>
            </a:r>
          </a:p>
          <a:p>
            <a:pPr marL="285750" indent="-285750" algn="just">
              <a:buFont typeface="Arial" pitchFamily="34" charset="0"/>
              <a:buChar char="•"/>
            </a:pPr>
            <a:endParaRPr lang="ru-RU" sz="1400" b="1" dirty="0">
              <a:solidFill>
                <a:schemeClr val="accent1">
                  <a:lumMod val="50000"/>
                </a:schemeClr>
              </a:solidFill>
              <a:latin typeface="Times New Roman" pitchFamily="18" charset="0"/>
              <a:cs typeface="Times New Roman" pitchFamily="18" charset="0"/>
            </a:endParaRPr>
          </a:p>
          <a:p>
            <a:endParaRPr lang="ru-RU" sz="1400" b="1" dirty="0">
              <a:solidFill>
                <a:schemeClr val="accent1">
                  <a:lumMod val="50000"/>
                </a:schemeClr>
              </a:solidFill>
              <a:latin typeface="Times New Roman" pitchFamily="18" charset="0"/>
              <a:cs typeface="Times New Roman" pitchFamily="18" charset="0"/>
            </a:endParaRPr>
          </a:p>
          <a:p>
            <a:pPr algn="just"/>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805871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5047536"/>
          </a:xfrm>
          <a:prstGeom prst="rect">
            <a:avLst/>
          </a:prstGeom>
        </p:spPr>
        <p:txBody>
          <a:bodyPr wrap="square">
            <a:spAutoFit/>
          </a:bodyPr>
          <a:lstStyle/>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прохождение углубленного медицинского – 2,5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капитальный ремонт фасада здания МБУ СШ «Урожай» ст. Варениковской – 1,5 млн. руб., в том числе, из краевого бюджета -1,3 млн. руб., районного бюджета 0,2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строительство центра единоборств – 17,8 млн. руб., в том числе, из краевого бюджета -17,0 млн. руб., районного бюджета 0,8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капитальный ремонт футбольного поля МБУ СШОР «Ровесник» - 2,6 млн. руб., в том числе, из краевого бюджета -2,6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составление проектно-сметной документации, инженерные изыскания по спортивному залу ул. Синева – 3,5 млн. руб. </a:t>
            </a:r>
          </a:p>
          <a:p>
            <a:pPr algn="ctr"/>
            <a:r>
              <a:rPr lang="ru-RU" sz="1400" b="1" dirty="0">
                <a:solidFill>
                  <a:schemeClr val="accent1">
                    <a:lumMod val="50000"/>
                  </a:schemeClr>
                </a:solidFill>
                <a:latin typeface="Times New Roman" pitchFamily="18" charset="0"/>
                <a:cs typeface="Times New Roman" pitchFamily="18" charset="0"/>
              </a:rPr>
              <a:t>Муниципальная программа</a:t>
            </a:r>
          </a:p>
          <a:p>
            <a:pPr algn="ctr"/>
            <a:r>
              <a:rPr lang="ru-RU" sz="1400" b="1" dirty="0">
                <a:solidFill>
                  <a:schemeClr val="accent1">
                    <a:lumMod val="50000"/>
                  </a:schemeClr>
                </a:solidFill>
                <a:latin typeface="Times New Roman" pitchFamily="18" charset="0"/>
                <a:cs typeface="Times New Roman" pitchFamily="18" charset="0"/>
              </a:rPr>
              <a:t>«Экономическое развитие и инновационная экономика» </a:t>
            </a:r>
            <a:endParaRPr lang="ru-RU" sz="1400" b="1" dirty="0" smtClean="0">
              <a:solidFill>
                <a:schemeClr val="accent1">
                  <a:lumMod val="50000"/>
                </a:schemeClr>
              </a:solidFill>
              <a:latin typeface="Times New Roman" pitchFamily="18" charset="0"/>
              <a:cs typeface="Times New Roman" pitchFamily="18" charset="0"/>
            </a:endParaRPr>
          </a:p>
          <a:p>
            <a:pPr algn="ctr"/>
            <a:endParaRPr lang="ru-RU" sz="1400" dirty="0"/>
          </a:p>
          <a:p>
            <a:pPr algn="just"/>
            <a:r>
              <a:rPr lang="ru-RU" sz="1400" dirty="0" smtClean="0"/>
              <a:t>          </a:t>
            </a:r>
            <a:r>
              <a:rPr lang="ru-RU" sz="1400" b="1" dirty="0" smtClean="0">
                <a:solidFill>
                  <a:schemeClr val="accent1">
                    <a:lumMod val="50000"/>
                  </a:schemeClr>
                </a:solidFill>
                <a:latin typeface="Times New Roman" pitchFamily="18" charset="0"/>
                <a:cs typeface="Times New Roman" pitchFamily="18" charset="0"/>
              </a:rPr>
              <a:t>Объем </a:t>
            </a:r>
            <a:r>
              <a:rPr lang="ru-RU" sz="1400" b="1" dirty="0">
                <a:solidFill>
                  <a:schemeClr val="accent1">
                    <a:lumMod val="50000"/>
                  </a:schemeClr>
                </a:solidFill>
                <a:latin typeface="Times New Roman" pitchFamily="18" charset="0"/>
                <a:cs typeface="Times New Roman" pitchFamily="18" charset="0"/>
              </a:rPr>
              <a:t>финансирования составил 0,5 млн. рублей или 30,7% к уровню 2019 года (резкое снижение расходов связано с отменой экономического форума в Сочи).</a:t>
            </a:r>
          </a:p>
          <a:p>
            <a:pPr algn="just"/>
            <a:r>
              <a:rPr lang="ru-RU" sz="1400" b="1" dirty="0" smtClean="0">
                <a:solidFill>
                  <a:schemeClr val="accent1">
                    <a:lumMod val="50000"/>
                  </a:schemeClr>
                </a:solidFill>
                <a:latin typeface="Times New Roman" pitchFamily="18" charset="0"/>
                <a:cs typeface="Times New Roman" pitchFamily="18" charset="0"/>
              </a:rPr>
              <a:t>           В </a:t>
            </a:r>
            <a:r>
              <a:rPr lang="ru-RU" sz="1400" b="1" dirty="0">
                <a:solidFill>
                  <a:schemeClr val="accent1">
                    <a:lumMod val="50000"/>
                  </a:schemeClr>
                </a:solidFill>
                <a:latin typeface="Times New Roman" pitchFamily="18" charset="0"/>
                <a:cs typeface="Times New Roman" pitchFamily="18" charset="0"/>
              </a:rPr>
              <a:t>рамках программы были профинансированы мероприятия: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оказание консультационных услуг, проведение семинаров для малого и среднего предпринимательства 0,1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информационно-техническое обеспечение выставочных мероприятий в рамках инвестиционной привлекательности – 0,3 млн. руб.,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обеспечение работы инвестиционного портала-0,1 млн. руб.).</a:t>
            </a:r>
          </a:p>
          <a:p>
            <a:pPr marL="285750" indent="-285750" algn="just">
              <a:buFont typeface="Arial" pitchFamily="34" charset="0"/>
              <a:buChar char="•"/>
            </a:pPr>
            <a:endParaRPr lang="ru-RU" sz="1400" b="1" dirty="0">
              <a:solidFill>
                <a:schemeClr val="accent1">
                  <a:lumMod val="50000"/>
                </a:schemeClr>
              </a:solidFill>
              <a:latin typeface="Times New Roman" pitchFamily="18" charset="0"/>
              <a:cs typeface="Times New Roman" pitchFamily="18" charset="0"/>
            </a:endParaRPr>
          </a:p>
          <a:p>
            <a:endParaRPr lang="ru-RU" sz="1400" b="1" dirty="0">
              <a:solidFill>
                <a:schemeClr val="accent1">
                  <a:lumMod val="50000"/>
                </a:schemeClr>
              </a:solidFill>
              <a:latin typeface="Times New Roman" pitchFamily="18" charset="0"/>
              <a:cs typeface="Times New Roman" pitchFamily="18" charset="0"/>
            </a:endParaRPr>
          </a:p>
          <a:p>
            <a:pPr algn="just"/>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486584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6124754"/>
          </a:xfrm>
          <a:prstGeom prst="rect">
            <a:avLst/>
          </a:prstGeom>
        </p:spPr>
        <p:txBody>
          <a:bodyPr wrap="square">
            <a:spAutoFit/>
          </a:bodyPr>
          <a:lstStyle/>
          <a:p>
            <a:pPr algn="ctr"/>
            <a:r>
              <a:rPr lang="ru-RU" sz="1400" b="1" dirty="0">
                <a:solidFill>
                  <a:schemeClr val="accent1">
                    <a:lumMod val="50000"/>
                  </a:schemeClr>
                </a:solidFill>
                <a:latin typeface="Times New Roman" pitchFamily="18" charset="0"/>
                <a:cs typeface="Times New Roman" pitchFamily="18" charset="0"/>
              </a:rPr>
              <a:t>Муниципальная программа</a:t>
            </a:r>
          </a:p>
          <a:p>
            <a:pPr algn="ctr"/>
            <a:r>
              <a:rPr lang="ru-RU" sz="1400" b="1" dirty="0">
                <a:solidFill>
                  <a:schemeClr val="accent1">
                    <a:lumMod val="50000"/>
                  </a:schemeClr>
                </a:solidFill>
                <a:latin typeface="Times New Roman" pitchFamily="18" charset="0"/>
                <a:cs typeface="Times New Roman" pitchFamily="18" charset="0"/>
              </a:rPr>
              <a:t>«Молодежь Крымского района» </a:t>
            </a:r>
            <a:endParaRPr lang="ru-RU" sz="1400" b="1" dirty="0" smtClean="0">
              <a:solidFill>
                <a:schemeClr val="accent1">
                  <a:lumMod val="50000"/>
                </a:schemeClr>
              </a:solidFill>
              <a:latin typeface="Times New Roman" pitchFamily="18" charset="0"/>
              <a:cs typeface="Times New Roman" pitchFamily="18" charset="0"/>
            </a:endParaRPr>
          </a:p>
          <a:p>
            <a:pPr algn="ctr"/>
            <a:endParaRPr lang="ru-RU" sz="1400" dirty="0"/>
          </a:p>
          <a:p>
            <a:pPr algn="just"/>
            <a:r>
              <a:rPr lang="ru-RU" sz="1400" b="1" dirty="0" smtClean="0">
                <a:solidFill>
                  <a:schemeClr val="accent1">
                    <a:lumMod val="50000"/>
                  </a:schemeClr>
                </a:solidFill>
                <a:latin typeface="Times New Roman" pitchFamily="18" charset="0"/>
                <a:cs typeface="Times New Roman" pitchFamily="18" charset="0"/>
              </a:rPr>
              <a:t>           Объем </a:t>
            </a:r>
            <a:r>
              <a:rPr lang="ru-RU" sz="1400" b="1" dirty="0">
                <a:solidFill>
                  <a:schemeClr val="accent1">
                    <a:lumMod val="50000"/>
                  </a:schemeClr>
                </a:solidFill>
                <a:latin typeface="Times New Roman" pitchFamily="18" charset="0"/>
                <a:cs typeface="Times New Roman" pitchFamily="18" charset="0"/>
              </a:rPr>
              <a:t>расходов составил 5,4 млн. руб. или 93,4% к уровню 2019 года (снижение расходов связано со снижением количества проводимых мероприятий в условиях ограничительных мер).</a:t>
            </a:r>
          </a:p>
          <a:p>
            <a:pPr algn="just"/>
            <a:r>
              <a:rPr lang="ru-RU" sz="1400" b="1" dirty="0" smtClean="0">
                <a:solidFill>
                  <a:schemeClr val="accent1">
                    <a:lumMod val="50000"/>
                  </a:schemeClr>
                </a:solidFill>
                <a:latin typeface="Times New Roman" pitchFamily="18" charset="0"/>
                <a:cs typeface="Times New Roman" pitchFamily="18" charset="0"/>
              </a:rPr>
              <a:t>           В </a:t>
            </a:r>
            <a:r>
              <a:rPr lang="ru-RU" sz="1400" b="1" dirty="0">
                <a:solidFill>
                  <a:schemeClr val="accent1">
                    <a:lumMod val="50000"/>
                  </a:schemeClr>
                </a:solidFill>
                <a:latin typeface="Times New Roman" pitchFamily="18" charset="0"/>
                <a:cs typeface="Times New Roman" pitchFamily="18" charset="0"/>
              </a:rPr>
              <a:t>рамках программы были профинансированы следующие мероприятия:</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обеспечение деятельности клубов по месту жительства, проведение мероприятий по гражданскому и патриотическому воспитанию молодежи -0,4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развитие волонтерского движения, студенческих трудовых отрядов – 0,1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обеспечение деятельности МКУ «Центр молодежной политики» - 4,7 млн. рублей и т.д</a:t>
            </a:r>
            <a:r>
              <a:rPr lang="ru-RU" sz="1400" b="1" dirty="0" smtClean="0">
                <a:solidFill>
                  <a:schemeClr val="accent1">
                    <a:lumMod val="50000"/>
                  </a:schemeClr>
                </a:solidFill>
                <a:latin typeface="Times New Roman" pitchFamily="18" charset="0"/>
                <a:cs typeface="Times New Roman" pitchFamily="18" charset="0"/>
              </a:rPr>
              <a:t>.</a:t>
            </a:r>
            <a:endParaRPr lang="ru-RU" sz="1400" b="1" dirty="0">
              <a:solidFill>
                <a:schemeClr val="accent1">
                  <a:lumMod val="50000"/>
                </a:schemeClr>
              </a:solidFill>
              <a:latin typeface="Times New Roman" pitchFamily="18" charset="0"/>
              <a:cs typeface="Times New Roman" pitchFamily="18" charset="0"/>
            </a:endParaRPr>
          </a:p>
          <a:p>
            <a:r>
              <a:rPr lang="ru-RU" sz="1400" b="1" dirty="0">
                <a:solidFill>
                  <a:schemeClr val="accent1">
                    <a:lumMod val="50000"/>
                  </a:schemeClr>
                </a:solidFill>
                <a:latin typeface="Times New Roman" pitchFamily="18" charset="0"/>
                <a:cs typeface="Times New Roman" pitchFamily="18" charset="0"/>
              </a:rPr>
              <a:t> </a:t>
            </a:r>
          </a:p>
          <a:p>
            <a:pPr algn="ctr"/>
            <a:r>
              <a:rPr lang="ru-RU" sz="1400" b="1" dirty="0">
                <a:solidFill>
                  <a:schemeClr val="accent1">
                    <a:lumMod val="50000"/>
                  </a:schemeClr>
                </a:solidFill>
                <a:latin typeface="Times New Roman" pitchFamily="18" charset="0"/>
                <a:cs typeface="Times New Roman" pitchFamily="18" charset="0"/>
              </a:rPr>
              <a:t>Муниципальная программа </a:t>
            </a:r>
          </a:p>
          <a:p>
            <a:pPr algn="ctr"/>
            <a:r>
              <a:rPr lang="ru-RU" sz="1400" b="1" dirty="0">
                <a:solidFill>
                  <a:schemeClr val="accent1">
                    <a:lumMod val="50000"/>
                  </a:schemeClr>
                </a:solidFill>
                <a:latin typeface="Times New Roman" pitchFamily="18" charset="0"/>
                <a:cs typeface="Times New Roman" pitchFamily="18" charset="0"/>
              </a:rPr>
              <a:t>«Муниципальная политика и развитие гражданского общества</a:t>
            </a:r>
            <a:r>
              <a:rPr lang="ru-RU" sz="1400" b="1" dirty="0" smtClean="0">
                <a:solidFill>
                  <a:schemeClr val="accent1">
                    <a:lumMod val="50000"/>
                  </a:schemeClr>
                </a:solidFill>
                <a:latin typeface="Times New Roman" pitchFamily="18" charset="0"/>
                <a:cs typeface="Times New Roman" pitchFamily="18" charset="0"/>
              </a:rPr>
              <a:t>»</a:t>
            </a:r>
            <a:endParaRPr lang="ru-RU" sz="1400" b="1" dirty="0">
              <a:solidFill>
                <a:schemeClr val="accent1">
                  <a:lumMod val="50000"/>
                </a:schemeClr>
              </a:solidFill>
              <a:latin typeface="Times New Roman" pitchFamily="18" charset="0"/>
              <a:cs typeface="Times New Roman" pitchFamily="18" charset="0"/>
            </a:endParaRPr>
          </a:p>
          <a:p>
            <a:r>
              <a:rPr lang="ru-RU" sz="1400" dirty="0"/>
              <a:t> </a:t>
            </a:r>
          </a:p>
          <a:p>
            <a:pPr algn="just"/>
            <a:r>
              <a:rPr lang="ru-RU" sz="1400" dirty="0" smtClean="0"/>
              <a:t>          </a:t>
            </a:r>
            <a:r>
              <a:rPr lang="ru-RU" sz="1400" b="1" dirty="0" smtClean="0">
                <a:solidFill>
                  <a:schemeClr val="accent1">
                    <a:lumMod val="50000"/>
                  </a:schemeClr>
                </a:solidFill>
                <a:latin typeface="Times New Roman" pitchFamily="18" charset="0"/>
                <a:cs typeface="Times New Roman" pitchFamily="18" charset="0"/>
              </a:rPr>
              <a:t>Объем </a:t>
            </a:r>
            <a:r>
              <a:rPr lang="ru-RU" sz="1400" b="1" dirty="0">
                <a:solidFill>
                  <a:schemeClr val="accent1">
                    <a:lumMod val="50000"/>
                  </a:schemeClr>
                </a:solidFill>
                <a:latin typeface="Times New Roman" pitchFamily="18" charset="0"/>
                <a:cs typeface="Times New Roman" pitchFamily="18" charset="0"/>
              </a:rPr>
              <a:t>расходов составляет 13,3 млн. руб. </a:t>
            </a:r>
          </a:p>
          <a:p>
            <a:pPr algn="just"/>
            <a:r>
              <a:rPr lang="ru-RU" sz="1400" b="1" dirty="0" smtClean="0">
                <a:solidFill>
                  <a:schemeClr val="accent1">
                    <a:lumMod val="50000"/>
                  </a:schemeClr>
                </a:solidFill>
                <a:latin typeface="Times New Roman" pitchFamily="18" charset="0"/>
                <a:cs typeface="Times New Roman" pitchFamily="18" charset="0"/>
              </a:rPr>
              <a:t>            В </a:t>
            </a:r>
            <a:r>
              <a:rPr lang="ru-RU" sz="1400" b="1" dirty="0">
                <a:solidFill>
                  <a:schemeClr val="accent1">
                    <a:lumMod val="50000"/>
                  </a:schemeClr>
                </a:solidFill>
                <a:latin typeface="Times New Roman" pitchFamily="18" charset="0"/>
                <a:cs typeface="Times New Roman" pitchFamily="18" charset="0"/>
              </a:rPr>
              <a:t>рамках программы были реализованы следующие мероприятия: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поддержка местных инициатив граждан по вопросам развития территорий, победившим в краевом конкурсе в сумме 11,1 млн. руб., за счет средств краевого бюджета. Сумма была перечислена в бюджеты поселений победивших в краевом конкурсе как межбюджетные трансферты;</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укрепление базы архивов – 2,2 млн. руб., из них: краевые средства 1,5 млн. руб., районные средства 0,7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мероприятия по гармонизации межнациональных отношений -0,1 млн. руб. (изготовление баннеров к памятным датам).</a:t>
            </a:r>
          </a:p>
          <a:p>
            <a:pPr marL="285750" indent="-285750" algn="just">
              <a:buFont typeface="Arial" pitchFamily="34" charset="0"/>
              <a:buChar char="•"/>
            </a:pPr>
            <a:endParaRPr lang="ru-RU" sz="1400" b="1" dirty="0">
              <a:solidFill>
                <a:schemeClr val="accent1">
                  <a:lumMod val="50000"/>
                </a:schemeClr>
              </a:solidFill>
              <a:latin typeface="Times New Roman" pitchFamily="18" charset="0"/>
              <a:cs typeface="Times New Roman" pitchFamily="18" charset="0"/>
            </a:endParaRPr>
          </a:p>
          <a:p>
            <a:endParaRPr lang="ru-RU" sz="1400" b="1" dirty="0">
              <a:solidFill>
                <a:schemeClr val="accent1">
                  <a:lumMod val="50000"/>
                </a:schemeClr>
              </a:solidFill>
              <a:latin typeface="Times New Roman" pitchFamily="18" charset="0"/>
              <a:cs typeface="Times New Roman" pitchFamily="18" charset="0"/>
            </a:endParaRPr>
          </a:p>
          <a:p>
            <a:pPr algn="just"/>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543900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4616648"/>
          </a:xfrm>
          <a:prstGeom prst="rect">
            <a:avLst/>
          </a:prstGeom>
        </p:spPr>
        <p:txBody>
          <a:bodyPr wrap="square">
            <a:spAutoFit/>
          </a:bodyPr>
          <a:lstStyle/>
          <a:p>
            <a:pPr algn="ctr"/>
            <a:r>
              <a:rPr lang="ru-RU" sz="1400" b="1" dirty="0">
                <a:solidFill>
                  <a:schemeClr val="accent1">
                    <a:lumMod val="50000"/>
                  </a:schemeClr>
                </a:solidFill>
                <a:latin typeface="Times New Roman" pitchFamily="18" charset="0"/>
                <a:cs typeface="Times New Roman" pitchFamily="18" charset="0"/>
              </a:rPr>
              <a:t>Муниципальная программа</a:t>
            </a:r>
          </a:p>
          <a:p>
            <a:pPr algn="ctr"/>
            <a:r>
              <a:rPr lang="ru-RU" sz="1400" b="1" dirty="0">
                <a:solidFill>
                  <a:schemeClr val="accent1">
                    <a:lumMod val="50000"/>
                  </a:schemeClr>
                </a:solidFill>
                <a:latin typeface="Times New Roman" pitchFamily="18" charset="0"/>
                <a:cs typeface="Times New Roman" pitchFamily="18" charset="0"/>
              </a:rPr>
              <a:t>«Казачество Крымского района»</a:t>
            </a:r>
          </a:p>
          <a:p>
            <a:r>
              <a:rPr lang="ru-RU" sz="1400" b="1" dirty="0">
                <a:solidFill>
                  <a:schemeClr val="accent1">
                    <a:lumMod val="50000"/>
                  </a:schemeClr>
                </a:solidFill>
                <a:latin typeface="Times New Roman" pitchFamily="18" charset="0"/>
                <a:cs typeface="Times New Roman" pitchFamily="18" charset="0"/>
              </a:rPr>
              <a:t> </a:t>
            </a:r>
          </a:p>
          <a:p>
            <a:pPr algn="just"/>
            <a:r>
              <a:rPr lang="ru-RU" sz="1400" b="1" dirty="0" smtClean="0">
                <a:solidFill>
                  <a:schemeClr val="accent1">
                    <a:lumMod val="50000"/>
                  </a:schemeClr>
                </a:solidFill>
                <a:latin typeface="Times New Roman" pitchFamily="18" charset="0"/>
                <a:cs typeface="Times New Roman" pitchFamily="18" charset="0"/>
              </a:rPr>
              <a:t>           Объем </a:t>
            </a:r>
            <a:r>
              <a:rPr lang="ru-RU" sz="1400" b="1" dirty="0">
                <a:solidFill>
                  <a:schemeClr val="accent1">
                    <a:lumMod val="50000"/>
                  </a:schemeClr>
                </a:solidFill>
                <a:latin typeface="Times New Roman" pitchFamily="18" charset="0"/>
                <a:cs typeface="Times New Roman" pitchFamily="18" charset="0"/>
              </a:rPr>
              <a:t>финансирования составил 3,1 млн. руб. или 134,8% к уровню 2019 года.</a:t>
            </a:r>
          </a:p>
          <a:p>
            <a:pPr algn="just"/>
            <a:r>
              <a:rPr lang="ru-RU" sz="1400" b="1" dirty="0" smtClean="0">
                <a:solidFill>
                  <a:schemeClr val="accent1">
                    <a:lumMod val="50000"/>
                  </a:schemeClr>
                </a:solidFill>
                <a:latin typeface="Times New Roman" pitchFamily="18" charset="0"/>
                <a:cs typeface="Times New Roman" pitchFamily="18" charset="0"/>
              </a:rPr>
              <a:t>           В </a:t>
            </a:r>
            <a:r>
              <a:rPr lang="ru-RU" sz="1400" b="1" dirty="0">
                <a:solidFill>
                  <a:schemeClr val="accent1">
                    <a:lumMod val="50000"/>
                  </a:schemeClr>
                </a:solidFill>
                <a:latin typeface="Times New Roman" pitchFamily="18" charset="0"/>
                <a:cs typeface="Times New Roman" pitchFamily="18" charset="0"/>
              </a:rPr>
              <a:t>рамках программы финансировались следующие мероприятия:</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проведение мероприятий, направленных на воспитание молодежи в казачьих обществах – 0,5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обеспечение условий для деятельности казачьего общества – 1,1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финансовая поддержка по осуществлению деятельности в охране общественного порядка в период введения ограничительных мер (карантина) -1,1 млн. руб. </a:t>
            </a:r>
          </a:p>
          <a:p>
            <a:pPr algn="just"/>
            <a:r>
              <a:rPr lang="ru-RU" sz="1400" b="1" dirty="0">
                <a:solidFill>
                  <a:schemeClr val="accent1">
                    <a:lumMod val="50000"/>
                  </a:schemeClr>
                </a:solidFill>
                <a:latin typeface="Times New Roman" pitchFamily="18" charset="0"/>
                <a:cs typeface="Times New Roman" pitchFamily="18" charset="0"/>
              </a:rPr>
              <a:t> </a:t>
            </a:r>
          </a:p>
          <a:p>
            <a:pPr algn="ctr"/>
            <a:r>
              <a:rPr lang="ru-RU" sz="1400" b="1" dirty="0">
                <a:solidFill>
                  <a:schemeClr val="accent1">
                    <a:lumMod val="50000"/>
                  </a:schemeClr>
                </a:solidFill>
                <a:latin typeface="Times New Roman" pitchFamily="18" charset="0"/>
                <a:cs typeface="Times New Roman" pitchFamily="18" charset="0"/>
              </a:rPr>
              <a:t>Муниципальная программа</a:t>
            </a:r>
          </a:p>
          <a:p>
            <a:pPr algn="ctr"/>
            <a:r>
              <a:rPr lang="ru-RU" sz="1400" b="1" dirty="0">
                <a:solidFill>
                  <a:schemeClr val="accent1">
                    <a:lumMod val="50000"/>
                  </a:schemeClr>
                </a:solidFill>
                <a:latin typeface="Times New Roman" pitchFamily="18" charset="0"/>
                <a:cs typeface="Times New Roman" pitchFamily="18" charset="0"/>
              </a:rPr>
              <a:t>«Формирование условий для духовно-нравственного развития граждан» </a:t>
            </a:r>
          </a:p>
          <a:p>
            <a:r>
              <a:rPr lang="ru-RU" sz="1400" b="1" dirty="0">
                <a:solidFill>
                  <a:schemeClr val="accent1">
                    <a:lumMod val="50000"/>
                  </a:schemeClr>
                </a:solidFill>
                <a:latin typeface="Times New Roman" pitchFamily="18" charset="0"/>
                <a:cs typeface="Times New Roman" pitchFamily="18" charset="0"/>
              </a:rPr>
              <a:t> </a:t>
            </a:r>
          </a:p>
          <a:p>
            <a:r>
              <a:rPr lang="ru-RU" sz="1400" b="1" dirty="0" smtClean="0">
                <a:solidFill>
                  <a:schemeClr val="accent1">
                    <a:lumMod val="50000"/>
                  </a:schemeClr>
                </a:solidFill>
                <a:latin typeface="Times New Roman" pitchFamily="18" charset="0"/>
                <a:cs typeface="Times New Roman" pitchFamily="18" charset="0"/>
              </a:rPr>
              <a:t>          Объем </a:t>
            </a:r>
            <a:r>
              <a:rPr lang="ru-RU" sz="1400" b="1" dirty="0">
                <a:solidFill>
                  <a:schemeClr val="accent1">
                    <a:lumMod val="50000"/>
                  </a:schemeClr>
                </a:solidFill>
                <a:latin typeface="Times New Roman" pitchFamily="18" charset="0"/>
                <a:cs typeface="Times New Roman" pitchFamily="18" charset="0"/>
              </a:rPr>
              <a:t>расходов составляет 1,3 млн. руб. или 78,0% к уровню 2019 года (снижение количества проводимых мероприятий в условиях ограничительных мер).</a:t>
            </a:r>
          </a:p>
          <a:p>
            <a:r>
              <a:rPr lang="ru-RU" sz="1400" b="1" dirty="0" smtClean="0">
                <a:solidFill>
                  <a:schemeClr val="accent1">
                    <a:lumMod val="50000"/>
                  </a:schemeClr>
                </a:solidFill>
                <a:latin typeface="Times New Roman" pitchFamily="18" charset="0"/>
                <a:cs typeface="Times New Roman" pitchFamily="18" charset="0"/>
              </a:rPr>
              <a:t>          В </a:t>
            </a:r>
            <a:r>
              <a:rPr lang="ru-RU" sz="1400" b="1" dirty="0">
                <a:solidFill>
                  <a:schemeClr val="accent1">
                    <a:lumMod val="50000"/>
                  </a:schemeClr>
                </a:solidFill>
                <a:latin typeface="Times New Roman" pitchFamily="18" charset="0"/>
                <a:cs typeface="Times New Roman" pitchFamily="18" charset="0"/>
              </a:rPr>
              <a:t>рамках программы направлены средства на оказание финансовой поддержки социально ориентированным некоммерческим и общественным организациям 1,3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a:t>
            </a:r>
          </a:p>
          <a:p>
            <a:pPr marL="285750" indent="-285750" algn="just">
              <a:buFont typeface="Arial" pitchFamily="34" charset="0"/>
              <a:buChar char="•"/>
            </a:pPr>
            <a:endParaRPr lang="ru-RU" sz="1400" b="1" dirty="0">
              <a:solidFill>
                <a:schemeClr val="accent1">
                  <a:lumMod val="50000"/>
                </a:schemeClr>
              </a:solidFill>
              <a:latin typeface="Times New Roman" pitchFamily="18" charset="0"/>
              <a:cs typeface="Times New Roman" pitchFamily="18" charset="0"/>
            </a:endParaRPr>
          </a:p>
          <a:p>
            <a:endParaRPr lang="ru-RU" sz="1400" b="1" dirty="0">
              <a:solidFill>
                <a:schemeClr val="accent1">
                  <a:lumMod val="50000"/>
                </a:schemeClr>
              </a:solidFill>
              <a:latin typeface="Times New Roman" pitchFamily="18" charset="0"/>
              <a:cs typeface="Times New Roman" pitchFamily="18" charset="0"/>
            </a:endParaRPr>
          </a:p>
          <a:p>
            <a:pPr algn="just"/>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620275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4616648"/>
          </a:xfrm>
          <a:prstGeom prst="rect">
            <a:avLst/>
          </a:prstGeom>
        </p:spPr>
        <p:txBody>
          <a:bodyPr wrap="square">
            <a:spAutoFit/>
          </a:bodyPr>
          <a:lstStyle/>
          <a:p>
            <a:pPr algn="just"/>
            <a:r>
              <a:rPr lang="ru-RU" sz="1400" b="1" dirty="0" smtClean="0">
                <a:solidFill>
                  <a:schemeClr val="accent1">
                    <a:lumMod val="75000"/>
                  </a:schemeClr>
                </a:solidFill>
                <a:latin typeface="Times New Roman" pitchFamily="18" charset="0"/>
                <a:cs typeface="Times New Roman" pitchFamily="18" charset="0"/>
              </a:rPr>
              <a:t>          </a:t>
            </a:r>
            <a:r>
              <a:rPr lang="ru-RU" sz="1400" b="1" dirty="0" smtClean="0">
                <a:solidFill>
                  <a:schemeClr val="accent1">
                    <a:lumMod val="50000"/>
                  </a:schemeClr>
                </a:solidFill>
                <a:latin typeface="Times New Roman" pitchFamily="18" charset="0"/>
                <a:cs typeface="Times New Roman" pitchFamily="18" charset="0"/>
              </a:rPr>
              <a:t>За </a:t>
            </a:r>
            <a:r>
              <a:rPr lang="ru-RU" sz="1400" b="1" dirty="0">
                <a:solidFill>
                  <a:schemeClr val="accent1">
                    <a:lumMod val="50000"/>
                  </a:schemeClr>
                </a:solidFill>
                <a:latin typeface="Times New Roman" pitchFamily="18" charset="0"/>
                <a:cs typeface="Times New Roman" pitchFamily="18" charset="0"/>
              </a:rPr>
              <a:t>2020 год поступило в консолидированный бюджет 4 426 млн. руб. или 114,6 % от плана, что позволило Крымскому району занять 3 место в ранжированной таблице из 44 районов. К уровню прошлого года темп роста составил 110,7 %, дополнительно поступило 429 млн. руб., что позволило нашему району занять место в первой десятке среди муниципалитетов.</a:t>
            </a:r>
          </a:p>
          <a:p>
            <a:pPr algn="just"/>
            <a:r>
              <a:rPr lang="ru-RU" sz="1400" b="1" dirty="0">
                <a:solidFill>
                  <a:schemeClr val="accent1">
                    <a:lumMod val="50000"/>
                  </a:schemeClr>
                </a:solidFill>
                <a:latin typeface="Times New Roman" pitchFamily="18" charset="0"/>
                <a:cs typeface="Times New Roman" pitchFamily="18" charset="0"/>
              </a:rPr>
              <a:t>Решением Совета от 18.12.2019г. № 485 «О бюджете муниципального образования Крымский район на 2020 год и плановый период 2021 и 2022 годов» бюджет района на 2020 год был первоначально утвержден:</a:t>
            </a:r>
          </a:p>
          <a:p>
            <a:pPr marL="285750" indent="-285750" algn="just">
              <a:buFontTx/>
              <a:buChar char="-"/>
            </a:pPr>
            <a:r>
              <a:rPr lang="ru-RU" sz="1400" b="1" dirty="0" smtClean="0">
                <a:solidFill>
                  <a:schemeClr val="accent1">
                    <a:lumMod val="50000"/>
                  </a:schemeClr>
                </a:solidFill>
                <a:latin typeface="Times New Roman" pitchFamily="18" charset="0"/>
                <a:cs typeface="Times New Roman" pitchFamily="18" charset="0"/>
              </a:rPr>
              <a:t>по </a:t>
            </a:r>
            <a:r>
              <a:rPr lang="ru-RU" sz="1400" b="1" dirty="0">
                <a:solidFill>
                  <a:schemeClr val="accent1">
                    <a:lumMod val="50000"/>
                  </a:schemeClr>
                </a:solidFill>
                <a:latin typeface="Times New Roman" pitchFamily="18" charset="0"/>
                <a:cs typeface="Times New Roman" pitchFamily="18" charset="0"/>
              </a:rPr>
              <a:t>доходам в сумме 2 534,7 млн. руб</a:t>
            </a:r>
            <a:r>
              <a:rPr lang="ru-RU" sz="1400" b="1" dirty="0" smtClean="0">
                <a:solidFill>
                  <a:schemeClr val="accent1">
                    <a:lumMod val="50000"/>
                  </a:schemeClr>
                </a:solidFill>
                <a:latin typeface="Times New Roman" pitchFamily="18" charset="0"/>
                <a:cs typeface="Times New Roman" pitchFamily="18" charset="0"/>
              </a:rPr>
              <a:t>.;</a:t>
            </a:r>
          </a:p>
          <a:p>
            <a:pPr algn="just"/>
            <a:r>
              <a:rPr lang="ru-RU" sz="1400" b="1" dirty="0" smtClean="0">
                <a:solidFill>
                  <a:schemeClr val="accent1">
                    <a:lumMod val="50000"/>
                  </a:schemeClr>
                </a:solidFill>
                <a:latin typeface="Times New Roman" pitchFamily="18" charset="0"/>
                <a:cs typeface="Times New Roman" pitchFamily="18" charset="0"/>
              </a:rPr>
              <a:t>          В </a:t>
            </a:r>
            <a:r>
              <a:rPr lang="ru-RU" sz="1400" b="1" dirty="0">
                <a:solidFill>
                  <a:schemeClr val="accent1">
                    <a:lumMod val="50000"/>
                  </a:schemeClr>
                </a:solidFill>
                <a:latin typeface="Times New Roman" pitchFamily="18" charset="0"/>
                <a:cs typeface="Times New Roman" pitchFamily="18" charset="0"/>
              </a:rPr>
              <a:t>течение года Советом муниципального образования Крымский район было внесено 5 изменений и дополнений в соответствующее решение, окончательная корректировка бюджета произведена Решением Совета от 23.12.2020г. №35 в соответствии с которым:</a:t>
            </a:r>
          </a:p>
          <a:p>
            <a:pPr algn="just"/>
            <a:r>
              <a:rPr lang="ru-RU" sz="1400" b="1" dirty="0">
                <a:solidFill>
                  <a:schemeClr val="accent1">
                    <a:lumMod val="50000"/>
                  </a:schemeClr>
                </a:solidFill>
                <a:latin typeface="Times New Roman" pitchFamily="18" charset="0"/>
                <a:cs typeface="Times New Roman" pitchFamily="18" charset="0"/>
              </a:rPr>
              <a:t>- общий объем доходов утвержден в сумме 2 976,8 млн. руб.; </a:t>
            </a:r>
          </a:p>
          <a:p>
            <a:pPr algn="just"/>
            <a:r>
              <a:rPr lang="ru-RU" sz="1400" b="1" dirty="0" smtClean="0">
                <a:solidFill>
                  <a:schemeClr val="accent1">
                    <a:lumMod val="50000"/>
                  </a:schemeClr>
                </a:solidFill>
                <a:latin typeface="Times New Roman" pitchFamily="18" charset="0"/>
                <a:cs typeface="Times New Roman" pitchFamily="18" charset="0"/>
              </a:rPr>
              <a:t>          В </a:t>
            </a:r>
            <a:r>
              <a:rPr lang="ru-RU" sz="1400" b="1" dirty="0">
                <a:solidFill>
                  <a:schemeClr val="accent1">
                    <a:lumMod val="50000"/>
                  </a:schemeClr>
                </a:solidFill>
                <a:latin typeface="Times New Roman" pitchFamily="18" charset="0"/>
                <a:cs typeface="Times New Roman" pitchFamily="18" charset="0"/>
              </a:rPr>
              <a:t>результате внесенных изменений в решение о бюджете муниципального образования Крымский район на 2020 год плановые показатели по общему объему доходов бюджета были увеличены на сумму 442,1 млн. руб. или на 17,4%,  </a:t>
            </a:r>
          </a:p>
          <a:p>
            <a:pPr algn="just"/>
            <a:r>
              <a:rPr lang="ru-RU" sz="1400" b="1" dirty="0" smtClean="0">
                <a:solidFill>
                  <a:schemeClr val="accent1">
                    <a:lumMod val="50000"/>
                  </a:schemeClr>
                </a:solidFill>
                <a:latin typeface="Times New Roman" pitchFamily="18" charset="0"/>
                <a:cs typeface="Times New Roman" pitchFamily="18" charset="0"/>
              </a:rPr>
              <a:t>          Фактическое </a:t>
            </a:r>
            <a:r>
              <a:rPr lang="ru-RU" sz="1400" b="1" dirty="0">
                <a:solidFill>
                  <a:schemeClr val="accent1">
                    <a:lumMod val="50000"/>
                  </a:schemeClr>
                </a:solidFill>
                <a:latin typeface="Times New Roman" pitchFamily="18" charset="0"/>
                <a:cs typeface="Times New Roman" pitchFamily="18" charset="0"/>
              </a:rPr>
              <a:t>исполнение бюджета муниципального образования Крымский район за 2020 год составило:</a:t>
            </a:r>
          </a:p>
          <a:p>
            <a:pPr algn="just"/>
            <a:r>
              <a:rPr lang="ru-RU" sz="1400" b="1" dirty="0">
                <a:solidFill>
                  <a:schemeClr val="accent1">
                    <a:lumMod val="50000"/>
                  </a:schemeClr>
                </a:solidFill>
                <a:latin typeface="Times New Roman" pitchFamily="18" charset="0"/>
                <a:cs typeface="Times New Roman" pitchFamily="18" charset="0"/>
              </a:rPr>
              <a:t>по доходам - 2 981,7 млн. руб. или исполнено на 100,2% к уточненным бюджетным назначениям, (в том числе собственные доходы 811,3 млн. руб. или 109 % к первоначально утвержденным бюджетным назначениям, или больше на 66,4 млн. руб.). </a:t>
            </a:r>
          </a:p>
          <a:p>
            <a:pPr marL="285750" indent="-285750">
              <a:buFontTx/>
              <a:buChar char="-"/>
            </a:pPr>
            <a:endParaRPr lang="ru-RU" sz="1400" b="1" dirty="0">
              <a:solidFill>
                <a:schemeClr val="accent1">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357920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5909310"/>
          </a:xfrm>
          <a:prstGeom prst="rect">
            <a:avLst/>
          </a:prstGeom>
        </p:spPr>
        <p:txBody>
          <a:bodyPr wrap="square">
            <a:spAutoFit/>
          </a:bodyPr>
          <a:lstStyle/>
          <a:p>
            <a:pPr algn="ctr"/>
            <a:r>
              <a:rPr lang="ru-RU" sz="1400" b="1" dirty="0">
                <a:solidFill>
                  <a:schemeClr val="accent1">
                    <a:lumMod val="50000"/>
                  </a:schemeClr>
                </a:solidFill>
                <a:latin typeface="Times New Roman" pitchFamily="18" charset="0"/>
                <a:cs typeface="Times New Roman" pitchFamily="18" charset="0"/>
              </a:rPr>
              <a:t>Муниципальная программа</a:t>
            </a:r>
          </a:p>
          <a:p>
            <a:pPr algn="ctr"/>
            <a:r>
              <a:rPr lang="ru-RU" sz="1400" b="1" dirty="0">
                <a:solidFill>
                  <a:schemeClr val="accent1">
                    <a:lumMod val="50000"/>
                  </a:schemeClr>
                </a:solidFill>
                <a:latin typeface="Times New Roman" pitchFamily="18" charset="0"/>
                <a:cs typeface="Times New Roman" pitchFamily="18" charset="0"/>
              </a:rPr>
              <a:t>«Информационное обеспечение и информирование граждан о деятельности органов местного самоуправления муниципального образования Крымский район» </a:t>
            </a:r>
          </a:p>
          <a:p>
            <a:r>
              <a:rPr lang="ru-RU" sz="1400" b="1" dirty="0">
                <a:solidFill>
                  <a:schemeClr val="accent1">
                    <a:lumMod val="50000"/>
                  </a:schemeClr>
                </a:solidFill>
                <a:latin typeface="Times New Roman" pitchFamily="18" charset="0"/>
                <a:cs typeface="Times New Roman" pitchFamily="18" charset="0"/>
              </a:rPr>
              <a:t> </a:t>
            </a:r>
          </a:p>
          <a:p>
            <a:pPr algn="just"/>
            <a:r>
              <a:rPr lang="ru-RU" sz="1400" b="1" dirty="0" smtClean="0">
                <a:solidFill>
                  <a:schemeClr val="accent1">
                    <a:lumMod val="50000"/>
                  </a:schemeClr>
                </a:solidFill>
                <a:latin typeface="Times New Roman" pitchFamily="18" charset="0"/>
                <a:cs typeface="Times New Roman" pitchFamily="18" charset="0"/>
              </a:rPr>
              <a:t>             Общий </a:t>
            </a:r>
            <a:r>
              <a:rPr lang="ru-RU" sz="1400" b="1" dirty="0">
                <a:solidFill>
                  <a:schemeClr val="accent1">
                    <a:lumMod val="50000"/>
                  </a:schemeClr>
                </a:solidFill>
                <a:latin typeface="Times New Roman" pitchFamily="18" charset="0"/>
                <a:cs typeface="Times New Roman" pitchFamily="18" charset="0"/>
              </a:rPr>
              <a:t>объем расходов по программе составил 3,4 млн. руб. (программа действует с 2020 года).</a:t>
            </a:r>
          </a:p>
          <a:p>
            <a:pPr algn="just"/>
            <a:r>
              <a:rPr lang="ru-RU" sz="1400" b="1" dirty="0" smtClean="0">
                <a:solidFill>
                  <a:schemeClr val="accent1">
                    <a:lumMod val="50000"/>
                  </a:schemeClr>
                </a:solidFill>
                <a:latin typeface="Times New Roman" pitchFamily="18" charset="0"/>
                <a:cs typeface="Times New Roman" pitchFamily="18" charset="0"/>
              </a:rPr>
              <a:t>             Основной </a:t>
            </a:r>
            <a:r>
              <a:rPr lang="ru-RU" sz="1400" b="1" dirty="0">
                <a:solidFill>
                  <a:schemeClr val="accent1">
                    <a:lumMod val="50000"/>
                  </a:schemeClr>
                </a:solidFill>
                <a:latin typeface="Times New Roman" pitchFamily="18" charset="0"/>
                <a:cs typeface="Times New Roman" pitchFamily="18" charset="0"/>
              </a:rPr>
              <a:t>статьей расходов по программе являются расходы на информационное освещение деятельности органов местного самоуправления в печатных и электронных средствах массовой информации – 2,6 млн. руб.;</a:t>
            </a:r>
          </a:p>
          <a:p>
            <a:pPr algn="just"/>
            <a:r>
              <a:rPr lang="ru-RU" sz="1400" b="1" dirty="0" smtClean="0">
                <a:solidFill>
                  <a:schemeClr val="accent1">
                    <a:lumMod val="50000"/>
                  </a:schemeClr>
                </a:solidFill>
                <a:latin typeface="Times New Roman" pitchFamily="18" charset="0"/>
                <a:cs typeface="Times New Roman" pitchFamily="18" charset="0"/>
              </a:rPr>
              <a:t>             Кроме </a:t>
            </a:r>
            <a:r>
              <a:rPr lang="ru-RU" sz="1400" b="1" dirty="0">
                <a:solidFill>
                  <a:schemeClr val="accent1">
                    <a:lumMod val="50000"/>
                  </a:schemeClr>
                </a:solidFill>
                <a:latin typeface="Times New Roman" pitchFamily="18" charset="0"/>
                <a:cs typeface="Times New Roman" pitchFamily="18" charset="0"/>
              </a:rPr>
              <a:t>того, в рамках программы были приобретены компьютеры, ноутбуки, оргтехника, карты памяти, жесткие дисков – 0,3 млн. руб. и т.д. </a:t>
            </a:r>
          </a:p>
          <a:p>
            <a:r>
              <a:rPr lang="ru-RU" sz="1400" b="1" dirty="0">
                <a:solidFill>
                  <a:schemeClr val="accent1">
                    <a:lumMod val="50000"/>
                  </a:schemeClr>
                </a:solidFill>
                <a:latin typeface="Times New Roman" pitchFamily="18" charset="0"/>
                <a:cs typeface="Times New Roman" pitchFamily="18" charset="0"/>
              </a:rPr>
              <a:t> </a:t>
            </a:r>
          </a:p>
          <a:p>
            <a:pPr algn="ctr"/>
            <a:r>
              <a:rPr lang="ru-RU" sz="1400" b="1" dirty="0">
                <a:solidFill>
                  <a:schemeClr val="accent1">
                    <a:lumMod val="50000"/>
                  </a:schemeClr>
                </a:solidFill>
                <a:latin typeface="Times New Roman" pitchFamily="18" charset="0"/>
                <a:cs typeface="Times New Roman" pitchFamily="18" charset="0"/>
              </a:rPr>
              <a:t>Муниципальная программа</a:t>
            </a:r>
          </a:p>
          <a:p>
            <a:pPr algn="ctr"/>
            <a:r>
              <a:rPr lang="ru-RU" sz="1400" b="1" dirty="0">
                <a:solidFill>
                  <a:schemeClr val="accent1">
                    <a:lumMod val="50000"/>
                  </a:schemeClr>
                </a:solidFill>
                <a:latin typeface="Times New Roman" pitchFamily="18" charset="0"/>
                <a:cs typeface="Times New Roman" pitchFamily="18" charset="0"/>
              </a:rPr>
              <a:t>«Информатизация муниципального образования Крымский район» </a:t>
            </a:r>
            <a:endParaRPr lang="ru-RU" sz="1400" b="1" dirty="0" smtClean="0">
              <a:solidFill>
                <a:schemeClr val="accent1">
                  <a:lumMod val="50000"/>
                </a:schemeClr>
              </a:solidFill>
              <a:latin typeface="Times New Roman" pitchFamily="18" charset="0"/>
              <a:cs typeface="Times New Roman" pitchFamily="18" charset="0"/>
            </a:endParaRPr>
          </a:p>
          <a:p>
            <a:pPr algn="ctr"/>
            <a:endParaRPr lang="ru-RU" sz="1400" b="1" dirty="0">
              <a:solidFill>
                <a:schemeClr val="accent1">
                  <a:lumMod val="50000"/>
                </a:schemeClr>
              </a:solidFill>
              <a:latin typeface="Times New Roman" pitchFamily="18" charset="0"/>
              <a:cs typeface="Times New Roman" pitchFamily="18" charset="0"/>
            </a:endParaRPr>
          </a:p>
          <a:p>
            <a:pPr algn="just"/>
            <a:r>
              <a:rPr lang="ru-RU" sz="1400" b="1" dirty="0" smtClean="0">
                <a:solidFill>
                  <a:schemeClr val="accent1">
                    <a:lumMod val="50000"/>
                  </a:schemeClr>
                </a:solidFill>
                <a:latin typeface="Times New Roman" pitchFamily="18" charset="0"/>
                <a:cs typeface="Times New Roman" pitchFamily="18" charset="0"/>
              </a:rPr>
              <a:t>             Объем </a:t>
            </a:r>
            <a:r>
              <a:rPr lang="ru-RU" sz="1400" b="1" dirty="0">
                <a:solidFill>
                  <a:schemeClr val="accent1">
                    <a:lumMod val="50000"/>
                  </a:schemeClr>
                </a:solidFill>
                <a:latin typeface="Times New Roman" pitchFamily="18" charset="0"/>
                <a:cs typeface="Times New Roman" pitchFamily="18" charset="0"/>
              </a:rPr>
              <a:t>расходов по программе составил 4,9 млн. руб. или 59,1% к уровню 2019 года (в 2019 году по данной программе проводились расходы по информационному обеспечению деятельности органов местного самоуправления, с 2020 году эти расходы выделены в отдельную программу).</a:t>
            </a:r>
          </a:p>
          <a:p>
            <a:pPr algn="just"/>
            <a:r>
              <a:rPr lang="ru-RU" sz="1400" b="1" dirty="0" smtClean="0">
                <a:solidFill>
                  <a:schemeClr val="accent1">
                    <a:lumMod val="50000"/>
                  </a:schemeClr>
                </a:solidFill>
                <a:latin typeface="Times New Roman" pitchFamily="18" charset="0"/>
                <a:cs typeface="Times New Roman" pitchFamily="18" charset="0"/>
              </a:rPr>
              <a:t>            Средства </a:t>
            </a:r>
            <a:r>
              <a:rPr lang="ru-RU" sz="1400" b="1" dirty="0">
                <a:solidFill>
                  <a:schemeClr val="accent1">
                    <a:lumMod val="50000"/>
                  </a:schemeClr>
                </a:solidFill>
                <a:latin typeface="Times New Roman" pitchFamily="18" charset="0"/>
                <a:cs typeface="Times New Roman" pitchFamily="18" charset="0"/>
              </a:rPr>
              <a:t>направлены на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приобретение компьютеров и оргтехники – 1,0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развитие электронного документооборота – 0,2 млн. руб.;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закупку услуг связи и услуг сети Интернет для администрации - 1,7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приобретение расходного материала к оргтехнике – 0,5 млн. руб.;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приобретение, настройку и сопровождение программного обеспечения – 0,8 млн. руб.</a:t>
            </a:r>
          </a:p>
          <a:p>
            <a:pPr marL="285750" indent="-285750" algn="just">
              <a:buFont typeface="Arial" pitchFamily="34" charset="0"/>
              <a:buChar char="•"/>
            </a:pPr>
            <a:endParaRPr lang="ru-RU" sz="1400" b="1" dirty="0">
              <a:solidFill>
                <a:schemeClr val="accent1">
                  <a:lumMod val="50000"/>
                </a:schemeClr>
              </a:solidFill>
              <a:latin typeface="Times New Roman" pitchFamily="18" charset="0"/>
              <a:cs typeface="Times New Roman" pitchFamily="18" charset="0"/>
            </a:endParaRPr>
          </a:p>
          <a:p>
            <a:endParaRPr lang="ru-RU" sz="1400" b="1" dirty="0">
              <a:solidFill>
                <a:schemeClr val="accent1">
                  <a:lumMod val="50000"/>
                </a:schemeClr>
              </a:solidFill>
              <a:latin typeface="Times New Roman" pitchFamily="18" charset="0"/>
              <a:cs typeface="Times New Roman" pitchFamily="18" charset="0"/>
            </a:endParaRPr>
          </a:p>
          <a:p>
            <a:pPr algn="just"/>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60503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6124754"/>
          </a:xfrm>
          <a:prstGeom prst="rect">
            <a:avLst/>
          </a:prstGeom>
        </p:spPr>
        <p:txBody>
          <a:bodyPr wrap="square">
            <a:spAutoFit/>
          </a:bodyPr>
          <a:lstStyle/>
          <a:p>
            <a:pPr algn="ctr"/>
            <a:r>
              <a:rPr lang="ru-RU" sz="1400" b="1" dirty="0">
                <a:solidFill>
                  <a:schemeClr val="accent1">
                    <a:lumMod val="50000"/>
                  </a:schemeClr>
                </a:solidFill>
                <a:latin typeface="Times New Roman" pitchFamily="18" charset="0"/>
                <a:cs typeface="Times New Roman" pitchFamily="18" charset="0"/>
              </a:rPr>
              <a:t>Муниципальная программа</a:t>
            </a:r>
          </a:p>
          <a:p>
            <a:pPr algn="ctr"/>
            <a:r>
              <a:rPr lang="ru-RU" sz="1400" b="1" dirty="0">
                <a:solidFill>
                  <a:schemeClr val="accent1">
                    <a:lumMod val="50000"/>
                  </a:schemeClr>
                </a:solidFill>
                <a:latin typeface="Times New Roman" pitchFamily="18" charset="0"/>
                <a:cs typeface="Times New Roman" pitchFamily="18" charset="0"/>
              </a:rPr>
              <a:t>«Развитие сельского хозяйства»</a:t>
            </a:r>
          </a:p>
          <a:p>
            <a:pPr algn="ctr"/>
            <a:r>
              <a:rPr lang="ru-RU" sz="1400" b="1" dirty="0">
                <a:solidFill>
                  <a:schemeClr val="accent1">
                    <a:lumMod val="50000"/>
                  </a:schemeClr>
                </a:solidFill>
              </a:rPr>
              <a:t> </a:t>
            </a:r>
          </a:p>
          <a:p>
            <a:pPr algn="just"/>
            <a:r>
              <a:rPr lang="ru-RU" sz="1400" b="1" dirty="0" smtClean="0">
                <a:solidFill>
                  <a:schemeClr val="accent1">
                    <a:lumMod val="50000"/>
                  </a:schemeClr>
                </a:solidFill>
                <a:latin typeface="Times New Roman" pitchFamily="18" charset="0"/>
                <a:cs typeface="Times New Roman" pitchFamily="18" charset="0"/>
              </a:rPr>
              <a:t>              Объем </a:t>
            </a:r>
            <a:r>
              <a:rPr lang="ru-RU" sz="1400" b="1" dirty="0">
                <a:solidFill>
                  <a:schemeClr val="accent1">
                    <a:lumMod val="50000"/>
                  </a:schemeClr>
                </a:solidFill>
                <a:latin typeface="Times New Roman" pitchFamily="18" charset="0"/>
                <a:cs typeface="Times New Roman" pitchFamily="18" charset="0"/>
              </a:rPr>
              <a:t>расходов по программе составил 15,3 млн. руб. или 121,3% к уровню 2019 года, в том числе: средства краевого бюджета 15,0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 районного бюджета 0,3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a:t>
            </a:r>
          </a:p>
          <a:p>
            <a:pPr algn="just"/>
            <a:r>
              <a:rPr lang="ru-RU" sz="1400" b="1" dirty="0" smtClean="0">
                <a:solidFill>
                  <a:schemeClr val="accent1">
                    <a:lumMod val="50000"/>
                  </a:schemeClr>
                </a:solidFill>
                <a:latin typeface="Times New Roman" pitchFamily="18" charset="0"/>
                <a:cs typeface="Times New Roman" pitchFamily="18" charset="0"/>
              </a:rPr>
              <a:t>              В </a:t>
            </a:r>
            <a:r>
              <a:rPr lang="ru-RU" sz="1400" b="1" dirty="0">
                <a:solidFill>
                  <a:schemeClr val="accent1">
                    <a:lumMod val="50000"/>
                  </a:schemeClr>
                </a:solidFill>
                <a:latin typeface="Times New Roman" pitchFamily="18" charset="0"/>
                <a:cs typeface="Times New Roman" pitchFamily="18" charset="0"/>
              </a:rPr>
              <a:t>рамках программы реализованы следующие мероприятия:</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предоставления субсидий гражданам, ведущим личное подсобное хозяйство, фермерским хозяйствам, индивидуальным предпринимателям, ведущим деятельность в области сельскохозяйственного производства. Субсидию получили 10 индивидуальных предпринимателей и крестьянских (фермерских) хозяйств, а так же, 45 граждан, ведущих личное подсобное хозяйство. </a:t>
            </a:r>
            <a:r>
              <a:rPr lang="ru-RU" sz="1400" b="1" dirty="0" smtClean="0">
                <a:solidFill>
                  <a:schemeClr val="accent1">
                    <a:lumMod val="50000"/>
                  </a:schemeClr>
                </a:solidFill>
                <a:latin typeface="Times New Roman" pitchFamily="18" charset="0"/>
                <a:cs typeface="Times New Roman" pitchFamily="18" charset="0"/>
              </a:rPr>
              <a:t> Все </a:t>
            </a:r>
            <a:r>
              <a:rPr lang="ru-RU" sz="1400" b="1" dirty="0">
                <a:solidFill>
                  <a:schemeClr val="accent1">
                    <a:lumMod val="50000"/>
                  </a:schemeClr>
                </a:solidFill>
                <a:latin typeface="Times New Roman" pitchFamily="18" charset="0"/>
                <a:cs typeface="Times New Roman" pitchFamily="18" charset="0"/>
              </a:rPr>
              <a:t>средства выделены из краевого бюджета 15,0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a:t>
            </a:r>
          </a:p>
          <a:p>
            <a:pPr marL="285750" indent="-285750" algn="just">
              <a:buFont typeface="Arial" pitchFamily="34" charset="0"/>
              <a:buChar char="•"/>
            </a:pPr>
            <a:r>
              <a:rPr lang="ru-RU" sz="1400" b="1" dirty="0" smtClean="0">
                <a:solidFill>
                  <a:schemeClr val="accent1">
                    <a:lumMod val="50000"/>
                  </a:schemeClr>
                </a:solidFill>
                <a:latin typeface="Times New Roman" pitchFamily="18" charset="0"/>
                <a:cs typeface="Times New Roman" pitchFamily="18" charset="0"/>
              </a:rPr>
              <a:t>- за </a:t>
            </a:r>
            <a:r>
              <a:rPr lang="ru-RU" sz="1400" b="1" dirty="0">
                <a:solidFill>
                  <a:schemeClr val="accent1">
                    <a:lumMod val="50000"/>
                  </a:schemeClr>
                </a:solidFill>
                <a:latin typeface="Times New Roman" pitchFamily="18" charset="0"/>
                <a:cs typeface="Times New Roman" pitchFamily="18" charset="0"/>
              </a:rPr>
              <a:t>счет средств местного бюджета были направлены на проведение «Дня урожая» 0,3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smtClean="0">
                <a:solidFill>
                  <a:schemeClr val="accent1">
                    <a:lumMod val="50000"/>
                  </a:schemeClr>
                </a:solidFill>
                <a:latin typeface="Times New Roman" pitchFamily="18" charset="0"/>
                <a:cs typeface="Times New Roman" pitchFamily="18" charset="0"/>
              </a:rPr>
              <a:t>.</a:t>
            </a:r>
          </a:p>
          <a:p>
            <a:pPr marL="285750" indent="-285750" algn="just">
              <a:buFontTx/>
              <a:buChar char="-"/>
            </a:pPr>
            <a:endParaRPr lang="ru-RU" sz="1400" b="1" dirty="0">
              <a:solidFill>
                <a:schemeClr val="accent1">
                  <a:lumMod val="50000"/>
                </a:schemeClr>
              </a:solidFill>
              <a:latin typeface="Times New Roman" pitchFamily="18" charset="0"/>
              <a:cs typeface="Times New Roman" pitchFamily="18" charset="0"/>
            </a:endParaRPr>
          </a:p>
          <a:p>
            <a:pPr algn="ctr"/>
            <a:r>
              <a:rPr lang="ru-RU" sz="1400" b="1" dirty="0">
                <a:solidFill>
                  <a:schemeClr val="accent1">
                    <a:lumMod val="50000"/>
                  </a:schemeClr>
                </a:solidFill>
                <a:latin typeface="Times New Roman" pitchFamily="18" charset="0"/>
                <a:cs typeface="Times New Roman" pitchFamily="18" charset="0"/>
              </a:rPr>
              <a:t>Муниципальная программа</a:t>
            </a:r>
          </a:p>
          <a:p>
            <a:pPr algn="ctr"/>
            <a:r>
              <a:rPr lang="ru-RU" sz="1400" b="1" dirty="0">
                <a:solidFill>
                  <a:schemeClr val="accent1">
                    <a:lumMod val="50000"/>
                  </a:schemeClr>
                </a:solidFill>
                <a:latin typeface="Times New Roman" pitchFamily="18" charset="0"/>
                <a:cs typeface="Times New Roman" pitchFamily="18" charset="0"/>
              </a:rPr>
              <a:t>«Управление муниципальными финансами»</a:t>
            </a:r>
          </a:p>
          <a:p>
            <a:pPr algn="ctr"/>
            <a:r>
              <a:rPr lang="ru-RU" sz="1400" b="1" dirty="0">
                <a:solidFill>
                  <a:schemeClr val="accent1">
                    <a:lumMod val="50000"/>
                  </a:schemeClr>
                </a:solidFill>
              </a:rPr>
              <a:t> </a:t>
            </a:r>
          </a:p>
          <a:p>
            <a:pPr algn="just"/>
            <a:r>
              <a:rPr lang="ru-RU" sz="1400" b="1" dirty="0" smtClean="0">
                <a:solidFill>
                  <a:schemeClr val="accent1">
                    <a:lumMod val="50000"/>
                  </a:schemeClr>
                </a:solidFill>
                <a:latin typeface="Times New Roman" pitchFamily="18" charset="0"/>
                <a:cs typeface="Times New Roman" pitchFamily="18" charset="0"/>
              </a:rPr>
              <a:t>             Объем </a:t>
            </a:r>
            <a:r>
              <a:rPr lang="ru-RU" sz="1400" b="1" dirty="0">
                <a:solidFill>
                  <a:schemeClr val="accent1">
                    <a:lumMod val="50000"/>
                  </a:schemeClr>
                </a:solidFill>
                <a:latin typeface="Times New Roman" pitchFamily="18" charset="0"/>
                <a:cs typeface="Times New Roman" pitchFamily="18" charset="0"/>
              </a:rPr>
              <a:t>расходов по программе составил 13,1 млн. руб. или 16,7% к уровню 2019 года (в 2019 году в рамках данной программы проводились расходы по содержанию 2х централизованных бухгалтерий, с 2020 года расходы выделены из программы на непрограммные расходы).</a:t>
            </a:r>
          </a:p>
          <a:p>
            <a:pPr algn="just"/>
            <a:r>
              <a:rPr lang="ru-RU" sz="1400" b="1" dirty="0" smtClean="0">
                <a:solidFill>
                  <a:schemeClr val="accent1">
                    <a:lumMod val="50000"/>
                  </a:schemeClr>
                </a:solidFill>
                <a:latin typeface="Times New Roman" pitchFamily="18" charset="0"/>
                <a:cs typeface="Times New Roman" pitchFamily="18" charset="0"/>
              </a:rPr>
              <a:t>             В </a:t>
            </a:r>
            <a:r>
              <a:rPr lang="ru-RU" sz="1400" b="1" dirty="0">
                <a:solidFill>
                  <a:schemeClr val="accent1">
                    <a:lumMod val="50000"/>
                  </a:schemeClr>
                </a:solidFill>
                <a:latin typeface="Times New Roman" pitchFamily="18" charset="0"/>
                <a:cs typeface="Times New Roman" pitchFamily="18" charset="0"/>
              </a:rPr>
              <a:t>рамках реализации финансировались следующие расходы:</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оплата процентов за пользование кредитными ресурсами – 5,9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перечислены дотации бюджетам поселений на выравнивание бюджетной обеспеченности – 2,2 млн. руб.;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перечислены дотации бюджетам поселений на поддержку мер по обеспечению сбалансированности бюджетов поселений – 5,0 млн. руб.</a:t>
            </a:r>
          </a:p>
          <a:p>
            <a:pPr marL="285750" indent="-285750">
              <a:buFont typeface="Arial" pitchFamily="34" charset="0"/>
              <a:buChar char="•"/>
            </a:pPr>
            <a:endParaRPr lang="ru-RU" sz="1400" b="1" dirty="0">
              <a:solidFill>
                <a:schemeClr val="accent1">
                  <a:lumMod val="50000"/>
                </a:schemeClr>
              </a:solidFill>
              <a:latin typeface="Times New Roman" pitchFamily="18" charset="0"/>
              <a:cs typeface="Times New Roman" pitchFamily="18" charset="0"/>
            </a:endParaRPr>
          </a:p>
          <a:p>
            <a:pPr algn="just"/>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925330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6124754"/>
          </a:xfrm>
          <a:prstGeom prst="rect">
            <a:avLst/>
          </a:prstGeom>
        </p:spPr>
        <p:txBody>
          <a:bodyPr wrap="square">
            <a:spAutoFit/>
          </a:bodyPr>
          <a:lstStyle/>
          <a:p>
            <a:r>
              <a:rPr lang="ru-RU" sz="1400" b="1" dirty="0" smtClean="0">
                <a:solidFill>
                  <a:schemeClr val="accent1">
                    <a:lumMod val="50000"/>
                  </a:schemeClr>
                </a:solidFill>
                <a:latin typeface="Times New Roman" pitchFamily="18" charset="0"/>
                <a:cs typeface="Times New Roman" pitchFamily="18" charset="0"/>
              </a:rPr>
              <a:t>         Кроме </a:t>
            </a:r>
            <a:r>
              <a:rPr lang="ru-RU" sz="1400" b="1" dirty="0">
                <a:solidFill>
                  <a:schemeClr val="accent1">
                    <a:lumMod val="50000"/>
                  </a:schemeClr>
                </a:solidFill>
                <a:latin typeface="Times New Roman" pitchFamily="18" charset="0"/>
                <a:cs typeface="Times New Roman" pitchFamily="18" charset="0"/>
              </a:rPr>
              <a:t>расходов в рамках реализации муниципальных программ из бюджета района осуществлялись расходы в рамках </a:t>
            </a:r>
            <a:r>
              <a:rPr lang="ru-RU" sz="1400" b="1" dirty="0" err="1">
                <a:solidFill>
                  <a:schemeClr val="accent1">
                    <a:lumMod val="50000"/>
                  </a:schemeClr>
                </a:solidFill>
                <a:latin typeface="Times New Roman" pitchFamily="18" charset="0"/>
                <a:cs typeface="Times New Roman" pitchFamily="18" charset="0"/>
              </a:rPr>
              <a:t>непрограммых</a:t>
            </a:r>
            <a:r>
              <a:rPr lang="ru-RU" sz="1400" b="1" dirty="0">
                <a:solidFill>
                  <a:schemeClr val="accent1">
                    <a:lumMod val="50000"/>
                  </a:schemeClr>
                </a:solidFill>
                <a:latin typeface="Times New Roman" pitchFamily="18" charset="0"/>
                <a:cs typeface="Times New Roman" pitchFamily="18" charset="0"/>
              </a:rPr>
              <a:t> мероприятий. Непрограммные расходы муниципального образования составили 390,7 млн. рублей или 13,1 % от общего объема расходов районного бюджета в том числе:</a:t>
            </a:r>
          </a:p>
          <a:p>
            <a:r>
              <a:rPr lang="ru-RU" sz="1400" b="1" dirty="0" smtClean="0">
                <a:solidFill>
                  <a:schemeClr val="accent1">
                    <a:lumMod val="50000"/>
                  </a:schemeClr>
                </a:solidFill>
                <a:latin typeface="Times New Roman" pitchFamily="18" charset="0"/>
                <a:cs typeface="Times New Roman" pitchFamily="18" charset="0"/>
              </a:rPr>
              <a:t>         По </a:t>
            </a:r>
            <a:r>
              <a:rPr lang="ru-RU" sz="1400" b="1" dirty="0">
                <a:solidFill>
                  <a:schemeClr val="accent1">
                    <a:lumMod val="50000"/>
                  </a:schemeClr>
                </a:solidFill>
                <a:latin typeface="Times New Roman" pitchFamily="18" charset="0"/>
                <a:cs typeface="Times New Roman" pitchFamily="18" charset="0"/>
              </a:rPr>
              <a:t>разделу «Общегосударственные вопросы» профинансированы непрограммные мероприятия в общей сумме 265,4 млн. руб., по данному разделу финансируются расходы на содержание главы района, Совета, финансового управления и контрольно-счетной палаты, содержание 2-х централизованных бухгалтерий и проведение выборов; </a:t>
            </a:r>
          </a:p>
          <a:p>
            <a:r>
              <a:rPr lang="ru-RU" sz="1400" b="1" dirty="0" smtClean="0">
                <a:solidFill>
                  <a:schemeClr val="accent1">
                    <a:lumMod val="50000"/>
                  </a:schemeClr>
                </a:solidFill>
                <a:latin typeface="Times New Roman" pitchFamily="18" charset="0"/>
                <a:cs typeface="Times New Roman" pitchFamily="18" charset="0"/>
              </a:rPr>
              <a:t>         По </a:t>
            </a:r>
            <a:r>
              <a:rPr lang="ru-RU" sz="1400" b="1" dirty="0">
                <a:solidFill>
                  <a:schemeClr val="accent1">
                    <a:lumMod val="50000"/>
                  </a:schemeClr>
                </a:solidFill>
                <a:latin typeface="Times New Roman" pitchFamily="18" charset="0"/>
                <a:cs typeface="Times New Roman" pitchFamily="18" charset="0"/>
              </a:rPr>
              <a:t>разделу «Национальная оборона» профинансированы расходы на мобилизационную подготовку экономики – 0,8 млн. руб.;</a:t>
            </a:r>
          </a:p>
          <a:p>
            <a:r>
              <a:rPr lang="ru-RU" sz="1400" b="1" dirty="0" smtClean="0">
                <a:solidFill>
                  <a:schemeClr val="accent1">
                    <a:lumMod val="50000"/>
                  </a:schemeClr>
                </a:solidFill>
                <a:latin typeface="Times New Roman" pitchFamily="18" charset="0"/>
                <a:cs typeface="Times New Roman" pitchFamily="18" charset="0"/>
              </a:rPr>
              <a:t>         По </a:t>
            </a:r>
            <a:r>
              <a:rPr lang="ru-RU" sz="1400" b="1" dirty="0">
                <a:solidFill>
                  <a:schemeClr val="accent1">
                    <a:lumMod val="50000"/>
                  </a:schemeClr>
                </a:solidFill>
                <a:latin typeface="Times New Roman" pitchFamily="18" charset="0"/>
                <a:cs typeface="Times New Roman" pitchFamily="18" charset="0"/>
              </a:rPr>
              <a:t>разделу «Образование» были профинансированы непрограммные мероприятия в сумме 9,1 млн. руб. , по данному разделу финансируются расходы на содержание управления образования и отдела по делам молодежи; </a:t>
            </a:r>
          </a:p>
          <a:p>
            <a:r>
              <a:rPr lang="ru-RU" sz="1400" b="1" dirty="0" smtClean="0">
                <a:solidFill>
                  <a:schemeClr val="accent1">
                    <a:lumMod val="50000"/>
                  </a:schemeClr>
                </a:solidFill>
                <a:latin typeface="Times New Roman" pitchFamily="18" charset="0"/>
                <a:cs typeface="Times New Roman" pitchFamily="18" charset="0"/>
              </a:rPr>
              <a:t>         По </a:t>
            </a:r>
            <a:r>
              <a:rPr lang="ru-RU" sz="1400" b="1" dirty="0">
                <a:solidFill>
                  <a:schemeClr val="accent1">
                    <a:lumMod val="50000"/>
                  </a:schemeClr>
                </a:solidFill>
                <a:latin typeface="Times New Roman" pitchFamily="18" charset="0"/>
                <a:cs typeface="Times New Roman" pitchFamily="18" charset="0"/>
              </a:rPr>
              <a:t>разделу «Культура, кинематография» в сумме 3,3 млн. руб. - на финансовое обеспечение управления культуры; </a:t>
            </a:r>
          </a:p>
          <a:p>
            <a:r>
              <a:rPr lang="ru-RU" sz="1400" b="1" dirty="0" smtClean="0">
                <a:solidFill>
                  <a:schemeClr val="accent1">
                    <a:lumMod val="50000"/>
                  </a:schemeClr>
                </a:solidFill>
                <a:latin typeface="Times New Roman" pitchFamily="18" charset="0"/>
                <a:cs typeface="Times New Roman" pitchFamily="18" charset="0"/>
              </a:rPr>
              <a:t>         По </a:t>
            </a:r>
            <a:r>
              <a:rPr lang="ru-RU" sz="1400" b="1" dirty="0">
                <a:solidFill>
                  <a:schemeClr val="accent1">
                    <a:lumMod val="50000"/>
                  </a:schemeClr>
                </a:solidFill>
                <a:latin typeface="Times New Roman" pitchFamily="18" charset="0"/>
                <a:cs typeface="Times New Roman" pitchFamily="18" charset="0"/>
              </a:rPr>
              <a:t>разделу «Физическая культура и спорт» в сумме 3,4 млн. руб. - на финансовое обеспечение управления по физической культуре и спорту;</a:t>
            </a:r>
          </a:p>
          <a:p>
            <a:r>
              <a:rPr lang="ru-RU" sz="1400" b="1" dirty="0">
                <a:solidFill>
                  <a:schemeClr val="accent1">
                    <a:lumMod val="50000"/>
                  </a:schemeClr>
                </a:solidFill>
                <a:latin typeface="Times New Roman" pitchFamily="18" charset="0"/>
                <a:cs typeface="Times New Roman" pitchFamily="18" charset="0"/>
              </a:rPr>
              <a:t> </a:t>
            </a:r>
            <a:r>
              <a:rPr lang="ru-RU" sz="1400" b="1" dirty="0" smtClean="0">
                <a:solidFill>
                  <a:schemeClr val="accent1">
                    <a:lumMod val="50000"/>
                  </a:schemeClr>
                </a:solidFill>
                <a:latin typeface="Times New Roman" pitchFamily="18" charset="0"/>
                <a:cs typeface="Times New Roman" pitchFamily="18" charset="0"/>
              </a:rPr>
              <a:t>        По </a:t>
            </a:r>
            <a:r>
              <a:rPr lang="ru-RU" sz="1400" b="1" dirty="0">
                <a:solidFill>
                  <a:schemeClr val="accent1">
                    <a:lumMod val="50000"/>
                  </a:schemeClr>
                </a:solidFill>
                <a:latin typeface="Times New Roman" pitchFamily="18" charset="0"/>
                <a:cs typeface="Times New Roman" pitchFamily="18" charset="0"/>
              </a:rPr>
              <a:t>разделу «Социальная политика» непрограммные мероприятия в области охраны семьи и детства профинансированы в общей сумме 107,2 млн. руб. за счет средств краевого бюджета</a:t>
            </a:r>
            <a:r>
              <a:rPr lang="ru-RU" sz="1400" b="1" dirty="0" smtClean="0">
                <a:solidFill>
                  <a:schemeClr val="accent1">
                    <a:lumMod val="50000"/>
                  </a:schemeClr>
                </a:solidFill>
                <a:latin typeface="Times New Roman" pitchFamily="18" charset="0"/>
                <a:cs typeface="Times New Roman" pitchFamily="18" charset="0"/>
              </a:rPr>
              <a:t>.</a:t>
            </a:r>
          </a:p>
          <a:p>
            <a:endParaRPr lang="ru-RU" sz="1400" b="1" dirty="0">
              <a:solidFill>
                <a:schemeClr val="accent1">
                  <a:lumMod val="50000"/>
                </a:schemeClr>
              </a:solidFill>
              <a:latin typeface="Times New Roman" pitchFamily="18" charset="0"/>
              <a:cs typeface="Times New Roman" pitchFamily="18" charset="0"/>
            </a:endParaRPr>
          </a:p>
          <a:p>
            <a:pPr algn="ctr"/>
            <a:r>
              <a:rPr lang="ru-RU" sz="1400" b="1" dirty="0">
                <a:solidFill>
                  <a:schemeClr val="accent1">
                    <a:lumMod val="50000"/>
                  </a:schemeClr>
                </a:solidFill>
                <a:latin typeface="Times New Roman" pitchFamily="18" charset="0"/>
                <a:cs typeface="Times New Roman" pitchFamily="18" charset="0"/>
              </a:rPr>
              <a:t> </a:t>
            </a:r>
            <a:r>
              <a:rPr lang="ru-RU" sz="1400" b="1" dirty="0" smtClean="0">
                <a:solidFill>
                  <a:schemeClr val="accent1">
                    <a:lumMod val="50000"/>
                  </a:schemeClr>
                </a:solidFill>
                <a:latin typeface="Times New Roman" pitchFamily="18" charset="0"/>
                <a:cs typeface="Times New Roman" pitchFamily="18" charset="0"/>
              </a:rPr>
              <a:t> Муниципальный </a:t>
            </a:r>
            <a:r>
              <a:rPr lang="ru-RU" sz="1400" b="1" dirty="0">
                <a:solidFill>
                  <a:schemeClr val="accent1">
                    <a:lumMod val="50000"/>
                  </a:schemeClr>
                </a:solidFill>
                <a:latin typeface="Times New Roman" pitchFamily="18" charset="0"/>
                <a:cs typeface="Times New Roman" pitchFamily="18" charset="0"/>
              </a:rPr>
              <a:t>долг. </a:t>
            </a:r>
          </a:p>
          <a:p>
            <a:r>
              <a:rPr lang="ru-RU" sz="1400" b="1" dirty="0">
                <a:solidFill>
                  <a:schemeClr val="accent1">
                    <a:lumMod val="50000"/>
                  </a:schemeClr>
                </a:solidFill>
                <a:latin typeface="Times New Roman" pitchFamily="18" charset="0"/>
                <a:cs typeface="Times New Roman" pitchFamily="18" charset="0"/>
              </a:rPr>
              <a:t> </a:t>
            </a:r>
          </a:p>
          <a:p>
            <a:r>
              <a:rPr lang="ru-RU" sz="1400" b="1" dirty="0" smtClean="0">
                <a:solidFill>
                  <a:schemeClr val="accent1">
                    <a:lumMod val="50000"/>
                  </a:schemeClr>
                </a:solidFill>
                <a:latin typeface="Times New Roman" pitchFamily="18" charset="0"/>
                <a:cs typeface="Times New Roman" pitchFamily="18" charset="0"/>
              </a:rPr>
              <a:t>          Муниципальный </a:t>
            </a:r>
            <a:r>
              <a:rPr lang="ru-RU" sz="1400" b="1" dirty="0">
                <a:solidFill>
                  <a:schemeClr val="accent1">
                    <a:lumMod val="50000"/>
                  </a:schemeClr>
                </a:solidFill>
                <a:latin typeface="Times New Roman" pitchFamily="18" charset="0"/>
                <a:cs typeface="Times New Roman" pitchFamily="18" charset="0"/>
              </a:rPr>
              <a:t>долг районного бюджета по состоянию на 1 января 2021 года составляет 118,4 млн. руб. или 100% к уровню 1 января 2020 года.</a:t>
            </a:r>
          </a:p>
          <a:p>
            <a:r>
              <a:rPr lang="ru-RU" sz="1400" b="1" dirty="0" smtClean="0">
                <a:solidFill>
                  <a:schemeClr val="accent1">
                    <a:lumMod val="50000"/>
                  </a:schemeClr>
                </a:solidFill>
                <a:latin typeface="Times New Roman" pitchFamily="18" charset="0"/>
                <a:cs typeface="Times New Roman" pitchFamily="18" charset="0"/>
              </a:rPr>
              <a:t>          В </a:t>
            </a:r>
            <a:r>
              <a:rPr lang="ru-RU" sz="1400" b="1" dirty="0">
                <a:solidFill>
                  <a:schemeClr val="accent1">
                    <a:lumMod val="50000"/>
                  </a:schemeClr>
                </a:solidFill>
                <a:latin typeface="Times New Roman" pitchFamily="18" charset="0"/>
                <a:cs typeface="Times New Roman" pitchFamily="18" charset="0"/>
              </a:rPr>
              <a:t>2020 году муниципальным образованием Крымский район кредиты не привлекались. </a:t>
            </a:r>
          </a:p>
          <a:p>
            <a:r>
              <a:rPr lang="ru-RU" sz="1400" b="1" dirty="0" smtClean="0">
                <a:solidFill>
                  <a:schemeClr val="accent1">
                    <a:lumMod val="50000"/>
                  </a:schemeClr>
                </a:solidFill>
                <a:latin typeface="Times New Roman" pitchFamily="18" charset="0"/>
                <a:cs typeface="Times New Roman" pitchFamily="18" charset="0"/>
              </a:rPr>
              <a:t>          Погашение </a:t>
            </a:r>
            <a:r>
              <a:rPr lang="ru-RU" sz="1400" b="1" dirty="0">
                <a:solidFill>
                  <a:schemeClr val="accent1">
                    <a:lumMod val="50000"/>
                  </a:schemeClr>
                </a:solidFill>
                <a:latin typeface="Times New Roman" pitchFamily="18" charset="0"/>
                <a:cs typeface="Times New Roman" pitchFamily="18" charset="0"/>
              </a:rPr>
              <a:t>кредитов, не производилось.</a:t>
            </a:r>
          </a:p>
          <a:p>
            <a:r>
              <a:rPr lang="ru-RU" sz="1400" b="1" dirty="0">
                <a:solidFill>
                  <a:schemeClr val="accent1">
                    <a:lumMod val="50000"/>
                  </a:schemeClr>
                </a:solidFill>
                <a:latin typeface="Times New Roman" pitchFamily="18" charset="0"/>
                <a:cs typeface="Times New Roman" pitchFamily="18" charset="0"/>
              </a:rPr>
              <a:t> </a:t>
            </a:r>
          </a:p>
          <a:p>
            <a:pPr algn="just"/>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598269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Прямоугольник 5"/>
          <p:cNvSpPr>
            <a:spLocks noChangeArrowheads="1"/>
          </p:cNvSpPr>
          <p:nvPr/>
        </p:nvSpPr>
        <p:spPr bwMode="auto">
          <a:xfrm>
            <a:off x="395536" y="612775"/>
            <a:ext cx="8353177" cy="5016500"/>
          </a:xfrm>
          <a:prstGeom prst="rect">
            <a:avLst/>
          </a:prstGeom>
          <a:blipFill>
            <a:blip r:embed="rId2"/>
            <a:stretch>
              <a:fillRect/>
            </a:stretch>
          </a:blipFill>
          <a:ln>
            <a:noFill/>
          </a:ln>
        </p:spPr>
        <p:txBody>
          <a:bodyPr wrap="square">
            <a:spAutoFit/>
          </a:bodyPr>
          <a:lstStyle/>
          <a:p>
            <a:pPr eaLnBrk="1" hangingPunct="1">
              <a:buFont typeface="Wingdings" pitchFamily="2" charset="2"/>
              <a:buChar char="Ø"/>
            </a:pPr>
            <a:endParaRPr lang="ru-RU" altLang="ru-RU" sz="1600" dirty="0">
              <a:latin typeface="Times New Roman" pitchFamily="18" charset="0"/>
              <a:cs typeface="Times New Roman" pitchFamily="18" charset="0"/>
            </a:endParaRPr>
          </a:p>
          <a:p>
            <a:pPr algn="just" eaLnBrk="1" hangingPunct="1">
              <a:buFont typeface="Wingdings" pitchFamily="2" charset="2"/>
              <a:buChar char="Ø"/>
            </a:pPr>
            <a:r>
              <a:rPr lang="ru-RU" altLang="ru-RU" sz="1600" b="1" dirty="0" smtClean="0">
                <a:solidFill>
                  <a:schemeClr val="accent1">
                    <a:lumMod val="75000"/>
                  </a:schemeClr>
                </a:solidFill>
                <a:latin typeface="Times New Roman" pitchFamily="18" charset="0"/>
                <a:cs typeface="Times New Roman" pitchFamily="18" charset="0"/>
              </a:rPr>
              <a:t>– обязательное опубликование в средствах массовой информации утвержденных бюджетов и отчетов об их исполнении; </a:t>
            </a:r>
          </a:p>
          <a:p>
            <a:pPr algn="just" eaLnBrk="1" hangingPunct="1"/>
            <a:endParaRPr lang="ru-RU" altLang="ru-RU" sz="1600" b="1" dirty="0">
              <a:solidFill>
                <a:schemeClr val="accent1">
                  <a:lumMod val="75000"/>
                </a:schemeClr>
              </a:solidFill>
              <a:latin typeface="Times New Roman" pitchFamily="18" charset="0"/>
              <a:cs typeface="Times New Roman" pitchFamily="18" charset="0"/>
            </a:endParaRPr>
          </a:p>
          <a:p>
            <a:pPr algn="just" eaLnBrk="1" hangingPunct="1">
              <a:buFont typeface="Wingdings" pitchFamily="2" charset="2"/>
              <a:buChar char="Ø"/>
            </a:pPr>
            <a:r>
              <a:rPr lang="ru-RU" altLang="ru-RU" sz="1600" b="1" dirty="0" smtClean="0">
                <a:solidFill>
                  <a:schemeClr val="accent1">
                    <a:lumMod val="75000"/>
                  </a:schemeClr>
                </a:solidFill>
                <a:latin typeface="Times New Roman" pitchFamily="18" charset="0"/>
                <a:cs typeface="Times New Roman" pitchFamily="18" charset="0"/>
              </a:rPr>
              <a:t>– обязательную открытость для общества и средств массовой информации проектов бюджетов, внесенных в законодательные органы государственной власти; </a:t>
            </a:r>
          </a:p>
          <a:p>
            <a:pPr algn="just" eaLnBrk="1" hangingPunct="1"/>
            <a:endParaRPr lang="ru-RU" altLang="ru-RU" sz="1600" b="1" dirty="0" smtClean="0">
              <a:solidFill>
                <a:schemeClr val="accent1">
                  <a:lumMod val="75000"/>
                </a:schemeClr>
              </a:solidFill>
              <a:latin typeface="Times New Roman" pitchFamily="18" charset="0"/>
              <a:cs typeface="Times New Roman" pitchFamily="18" charset="0"/>
            </a:endParaRPr>
          </a:p>
          <a:p>
            <a:pPr algn="just" eaLnBrk="1" hangingPunct="1">
              <a:buFont typeface="Wingdings" pitchFamily="2" charset="2"/>
              <a:buChar char="Ø"/>
            </a:pPr>
            <a:r>
              <a:rPr lang="ru-RU" altLang="ru-RU" sz="1600" b="1" dirty="0" smtClean="0">
                <a:solidFill>
                  <a:schemeClr val="accent1">
                    <a:lumMod val="75000"/>
                  </a:schemeClr>
                </a:solidFill>
                <a:latin typeface="Times New Roman" pitchFamily="18" charset="0"/>
                <a:cs typeface="Times New Roman" pitchFamily="18" charset="0"/>
              </a:rPr>
              <a:t>– обеспечение доступа к информации, размещенной в информационно-телекоммуникационной сети «Интернет» на едином портале бюджетной системы Российской Федерации; </a:t>
            </a:r>
          </a:p>
          <a:p>
            <a:pPr algn="just" eaLnBrk="1" hangingPunct="1"/>
            <a:endParaRPr lang="ru-RU" altLang="ru-RU" sz="1600" b="1" dirty="0" smtClean="0">
              <a:solidFill>
                <a:schemeClr val="accent1">
                  <a:lumMod val="75000"/>
                </a:schemeClr>
              </a:solidFill>
              <a:latin typeface="Times New Roman" pitchFamily="18" charset="0"/>
              <a:cs typeface="Times New Roman" pitchFamily="18" charset="0"/>
            </a:endParaRPr>
          </a:p>
          <a:p>
            <a:pPr algn="just" eaLnBrk="1" hangingPunct="1">
              <a:buFont typeface="Wingdings" pitchFamily="2" charset="2"/>
              <a:buChar char="Ø"/>
            </a:pPr>
            <a:r>
              <a:rPr lang="ru-RU" altLang="ru-RU" sz="1600" b="1" dirty="0" smtClean="0">
                <a:solidFill>
                  <a:schemeClr val="accent1">
                    <a:lumMod val="75000"/>
                  </a:schemeClr>
                </a:solidFill>
                <a:latin typeface="Times New Roman" pitchFamily="18" charset="0"/>
                <a:cs typeface="Times New Roman" pitchFamily="18" charset="0"/>
              </a:rPr>
              <a:t>– стабильность и (или) преемственность бюджетной классификации Российской Федерации, а также обеспечение сопоставимости показателей бюджета отчетного, текущего, очередного финансового года и планового периода.</a:t>
            </a:r>
          </a:p>
          <a:p>
            <a:pPr eaLnBrk="1" hangingPunct="1"/>
            <a:endParaRPr lang="ru-RU" altLang="ru-RU" sz="1600" dirty="0" smtClean="0">
              <a:latin typeface="Times New Roman" pitchFamily="18" charset="0"/>
              <a:cs typeface="Times New Roman" pitchFamily="18" charset="0"/>
            </a:endParaRPr>
          </a:p>
          <a:p>
            <a:pPr eaLnBrk="1" hangingPunct="1">
              <a:buFont typeface="Wingdings" pitchFamily="2" charset="2"/>
              <a:buChar char="Ø"/>
            </a:pPr>
            <a:endParaRPr lang="ru-RU" altLang="ru-RU" sz="1600" dirty="0" smtClean="0">
              <a:latin typeface="Times New Roman" pitchFamily="18" charset="0"/>
              <a:cs typeface="Times New Roman" pitchFamily="18" charset="0"/>
            </a:endParaRPr>
          </a:p>
          <a:p>
            <a:pPr eaLnBrk="1" hangingPunct="1">
              <a:buFont typeface="Wingdings" pitchFamily="2" charset="2"/>
              <a:buChar char="Ø"/>
            </a:pPr>
            <a:endParaRPr lang="ru-RU" altLang="ru-RU" sz="1600" dirty="0" smtClean="0">
              <a:latin typeface="Times New Roman" pitchFamily="18" charset="0"/>
              <a:cs typeface="Times New Roman" pitchFamily="18" charset="0"/>
            </a:endParaRPr>
          </a:p>
          <a:p>
            <a:pPr eaLnBrk="1" hangingPunct="1"/>
            <a:endParaRPr lang="ru-RU" altLang="ru-RU" sz="1600" dirty="0" smtClean="0">
              <a:latin typeface="Times New Roman" pitchFamily="18" charset="0"/>
              <a:cs typeface="Times New Roman" pitchFamily="18" charset="0"/>
            </a:endParaRPr>
          </a:p>
          <a:p>
            <a:pPr eaLnBrk="1" hangingPunct="1"/>
            <a:r>
              <a:rPr lang="ru-RU" altLang="ru-RU" sz="1600" dirty="0" smtClean="0">
                <a:latin typeface="Times New Roman" pitchFamily="18" charset="0"/>
                <a:cs typeface="Times New Roman" pitchFamily="18" charset="0"/>
              </a:rPr>
              <a:t>                                                                             </a:t>
            </a:r>
            <a:r>
              <a:rPr lang="ru-RU" altLang="ru-RU" sz="1600" b="1" i="1" dirty="0" smtClean="0">
                <a:solidFill>
                  <a:schemeClr val="accent1">
                    <a:lumMod val="75000"/>
                  </a:schemeClr>
                </a:solidFill>
                <a:latin typeface="Times New Roman" pitchFamily="18" charset="0"/>
                <a:cs typeface="Times New Roman" pitchFamily="18" charset="0"/>
              </a:rPr>
              <a:t>Бюджетный кодекс Российской Федерации</a:t>
            </a:r>
          </a:p>
          <a:p>
            <a:pPr eaLnBrk="1" hangingPunct="1"/>
            <a:r>
              <a:rPr lang="ru-RU" altLang="ru-RU" sz="1600" b="1" i="1" dirty="0" smtClean="0">
                <a:solidFill>
                  <a:schemeClr val="accent1">
                    <a:lumMod val="75000"/>
                  </a:schemeClr>
                </a:solidFill>
                <a:latin typeface="Times New Roman" pitchFamily="18" charset="0"/>
                <a:cs typeface="Times New Roman" pitchFamily="18" charset="0"/>
              </a:rPr>
              <a:t>                                                                                                                                      статья 36</a:t>
            </a:r>
            <a:endParaRPr lang="ru-RU" altLang="ru-RU" sz="1600" b="1" i="1" dirty="0">
              <a:solidFill>
                <a:schemeClr val="accent1">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8002153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179293729"/>
              </p:ext>
            </p:extLst>
          </p:nvPr>
        </p:nvGraphicFramePr>
        <p:xfrm>
          <a:off x="2843213" y="500063"/>
          <a:ext cx="6015037" cy="5160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13973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Вертикальный свиток 4"/>
          <p:cNvSpPr/>
          <p:nvPr/>
        </p:nvSpPr>
        <p:spPr>
          <a:xfrm>
            <a:off x="1979713" y="188913"/>
            <a:ext cx="7056338" cy="6120407"/>
          </a:xfrm>
          <a:prstGeom prst="verticalScroll">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ru-RU" sz="1700" b="1" dirty="0">
              <a:solidFill>
                <a:schemeClr val="tx1"/>
              </a:solidFill>
              <a:latin typeface="Times New Roman" pitchFamily="18" charset="0"/>
              <a:cs typeface="Times New Roman" pitchFamily="18" charset="0"/>
            </a:endParaRPr>
          </a:p>
          <a:p>
            <a:pPr algn="ctr" eaLnBrk="1" hangingPunct="1">
              <a:defRPr/>
            </a:pPr>
            <a:endParaRPr lang="ru-RU" sz="1700" b="1" dirty="0">
              <a:solidFill>
                <a:schemeClr val="tx1"/>
              </a:solidFill>
              <a:latin typeface="Times New Roman" pitchFamily="18" charset="0"/>
              <a:cs typeface="Times New Roman" pitchFamily="18" charset="0"/>
            </a:endParaRPr>
          </a:p>
          <a:p>
            <a:pPr algn="ctr" eaLnBrk="1" hangingPunct="1">
              <a:defRPr/>
            </a:pPr>
            <a:endParaRPr lang="ru-RU" sz="1700" b="1" u="sng" dirty="0">
              <a:solidFill>
                <a:schemeClr val="tx1"/>
              </a:solidFill>
              <a:latin typeface="Times New Roman" pitchFamily="18" charset="0"/>
              <a:cs typeface="Times New Roman" pitchFamily="18" charset="0"/>
            </a:endParaRPr>
          </a:p>
          <a:p>
            <a:pPr algn="ctr" eaLnBrk="1" hangingPunct="1">
              <a:defRPr/>
            </a:pPr>
            <a:endParaRPr lang="ru-RU" sz="1700" b="1" u="sng" dirty="0">
              <a:solidFill>
                <a:schemeClr val="tx1"/>
              </a:solidFill>
              <a:latin typeface="Times New Roman" pitchFamily="18" charset="0"/>
              <a:cs typeface="Times New Roman" pitchFamily="18" charset="0"/>
            </a:endParaRPr>
          </a:p>
          <a:p>
            <a:pPr algn="ctr" eaLnBrk="1" hangingPunct="1">
              <a:defRPr/>
            </a:pPr>
            <a:endParaRPr lang="ru-RU" sz="1700" b="1" u="sng" dirty="0">
              <a:solidFill>
                <a:schemeClr val="tx1"/>
              </a:solidFill>
              <a:latin typeface="Times New Roman" pitchFamily="18" charset="0"/>
              <a:cs typeface="Times New Roman" pitchFamily="18" charset="0"/>
            </a:endParaRPr>
          </a:p>
          <a:p>
            <a:pPr algn="ctr" eaLnBrk="1" hangingPunct="1">
              <a:defRPr/>
            </a:pPr>
            <a:endParaRPr lang="ru-RU" sz="1700" b="1" u="sng" dirty="0">
              <a:solidFill>
                <a:schemeClr val="tx1"/>
              </a:solidFill>
              <a:latin typeface="Times New Roman" pitchFamily="18" charset="0"/>
              <a:cs typeface="Times New Roman" pitchFamily="18" charset="0"/>
            </a:endParaRPr>
          </a:p>
          <a:p>
            <a:pPr algn="ctr" eaLnBrk="1" hangingPunct="1">
              <a:defRPr/>
            </a:pPr>
            <a:r>
              <a:rPr lang="ru-RU" sz="1700" b="1" dirty="0">
                <a:solidFill>
                  <a:schemeClr val="tx1"/>
                </a:solidFill>
                <a:latin typeface="Times New Roman" pitchFamily="18" charset="0"/>
                <a:cs typeface="Times New Roman" pitchFamily="18" charset="0"/>
              </a:rPr>
              <a:t>      </a:t>
            </a:r>
          </a:p>
          <a:p>
            <a:pPr algn="ctr" eaLnBrk="1" hangingPunct="1">
              <a:defRPr/>
            </a:pPr>
            <a:endParaRPr lang="ru-RU" sz="1700" b="1" dirty="0" smtClean="0">
              <a:solidFill>
                <a:srgbClr val="002060"/>
              </a:solidFill>
              <a:latin typeface="Times New Roman" pitchFamily="18" charset="0"/>
              <a:cs typeface="Times New Roman" pitchFamily="18" charset="0"/>
            </a:endParaRPr>
          </a:p>
          <a:p>
            <a:pPr algn="ctr" eaLnBrk="1" hangingPunct="1">
              <a:defRPr/>
            </a:pPr>
            <a:endParaRPr lang="ru-RU" sz="1700" b="1" dirty="0" smtClean="0">
              <a:solidFill>
                <a:srgbClr val="002060"/>
              </a:solidFill>
              <a:latin typeface="Times New Roman" pitchFamily="18" charset="0"/>
              <a:cs typeface="Times New Roman" pitchFamily="18" charset="0"/>
            </a:endParaRPr>
          </a:p>
          <a:p>
            <a:pPr algn="ctr" eaLnBrk="1" hangingPunct="1">
              <a:defRPr/>
            </a:pPr>
            <a:r>
              <a:rPr lang="ru-RU" sz="1700" b="1" dirty="0" smtClean="0">
                <a:solidFill>
                  <a:srgbClr val="002060"/>
                </a:solidFill>
                <a:latin typeface="Times New Roman" pitchFamily="18" charset="0"/>
                <a:cs typeface="Times New Roman" pitchFamily="18" charset="0"/>
              </a:rPr>
              <a:t>ОСНОВНЫЕ </a:t>
            </a:r>
            <a:r>
              <a:rPr lang="ru-RU" sz="1700" b="1" dirty="0">
                <a:solidFill>
                  <a:srgbClr val="002060"/>
                </a:solidFill>
                <a:latin typeface="Times New Roman" pitchFamily="18" charset="0"/>
                <a:cs typeface="Times New Roman" pitchFamily="18" charset="0"/>
              </a:rPr>
              <a:t>ПОНЯТИЯ</a:t>
            </a:r>
          </a:p>
          <a:p>
            <a:pPr algn="ctr" eaLnBrk="1" hangingPunct="1">
              <a:defRPr/>
            </a:pPr>
            <a:endParaRPr lang="ru-RU" sz="1700" b="1" dirty="0">
              <a:solidFill>
                <a:schemeClr val="tx1"/>
              </a:solidFill>
              <a:latin typeface="Times New Roman" pitchFamily="18" charset="0"/>
              <a:cs typeface="Times New Roman" pitchFamily="18" charset="0"/>
            </a:endParaRPr>
          </a:p>
          <a:p>
            <a:pPr eaLnBrk="1" hangingPunct="1">
              <a:tabLst>
                <a:tab pos="360363" algn="l"/>
              </a:tabLst>
              <a:defRPr/>
            </a:pPr>
            <a:r>
              <a:rPr lang="ru-RU" sz="1700" b="1" u="sng" dirty="0" smtClean="0">
                <a:solidFill>
                  <a:srgbClr val="002060"/>
                </a:solidFill>
                <a:latin typeface="Times New Roman" pitchFamily="18" charset="0"/>
                <a:cs typeface="Times New Roman" pitchFamily="18" charset="0"/>
              </a:rPr>
              <a:t>Межбюджетные </a:t>
            </a:r>
            <a:r>
              <a:rPr lang="ru-RU" sz="1700" b="1" u="sng" dirty="0">
                <a:solidFill>
                  <a:srgbClr val="002060"/>
                </a:solidFill>
                <a:latin typeface="Times New Roman" pitchFamily="18" charset="0"/>
                <a:cs typeface="Times New Roman" pitchFamily="18" charset="0"/>
              </a:rPr>
              <a:t>трансферты –</a:t>
            </a:r>
            <a:r>
              <a:rPr lang="ru-RU" sz="1700" dirty="0">
                <a:solidFill>
                  <a:srgbClr val="002060"/>
                </a:solidFill>
                <a:latin typeface="Times New Roman" pitchFamily="18" charset="0"/>
                <a:cs typeface="Times New Roman" pitchFamily="18" charset="0"/>
              </a:rPr>
              <a:t> </a:t>
            </a:r>
            <a:r>
              <a:rPr lang="ru-RU" sz="1700" b="1" dirty="0">
                <a:solidFill>
                  <a:srgbClr val="002060"/>
                </a:solidFill>
                <a:latin typeface="Times New Roman" pitchFamily="18" charset="0"/>
                <a:cs typeface="Times New Roman" pitchFamily="18" charset="0"/>
              </a:rPr>
              <a:t>средства, предоставляемые одним бюджетом бюджетной системы Российской Федерации другому бюджету бюджетной системы Российской Федерации.</a:t>
            </a:r>
          </a:p>
          <a:p>
            <a:pPr eaLnBrk="1" hangingPunct="1">
              <a:tabLst>
                <a:tab pos="360363" algn="l"/>
              </a:tabLst>
              <a:defRPr/>
            </a:pPr>
            <a:endParaRPr lang="ru-RU" sz="1700" b="1" dirty="0">
              <a:solidFill>
                <a:srgbClr val="002060"/>
              </a:solidFill>
              <a:latin typeface="Times New Roman" pitchFamily="18" charset="0"/>
              <a:cs typeface="Times New Roman" pitchFamily="18" charset="0"/>
            </a:endParaRPr>
          </a:p>
          <a:p>
            <a:pPr eaLnBrk="1" hangingPunct="1">
              <a:defRPr/>
            </a:pPr>
            <a:r>
              <a:rPr lang="ru-RU" sz="1700" b="1" u="sng" dirty="0">
                <a:solidFill>
                  <a:srgbClr val="002060"/>
                </a:solidFill>
                <a:latin typeface="Times New Roman" pitchFamily="18" charset="0"/>
                <a:cs typeface="Times New Roman" pitchFamily="18" charset="0"/>
              </a:rPr>
              <a:t>Бюджетные обязательства </a:t>
            </a:r>
            <a:r>
              <a:rPr lang="ru-RU" sz="1700" dirty="0">
                <a:solidFill>
                  <a:srgbClr val="002060"/>
                </a:solidFill>
                <a:latin typeface="Times New Roman" pitchFamily="18" charset="0"/>
                <a:cs typeface="Times New Roman" pitchFamily="18" charset="0"/>
              </a:rPr>
              <a:t>- </a:t>
            </a:r>
            <a:r>
              <a:rPr lang="ru-RU" sz="1700" b="1" dirty="0">
                <a:solidFill>
                  <a:srgbClr val="002060"/>
                </a:solidFill>
                <a:latin typeface="Times New Roman" pitchFamily="18" charset="0"/>
                <a:cs typeface="Times New Roman" pitchFamily="18" charset="0"/>
              </a:rPr>
              <a:t>расходные обязательства, подлежащие исполнению в соответствующем финансовом году.</a:t>
            </a:r>
          </a:p>
          <a:p>
            <a:pPr eaLnBrk="1" hangingPunct="1">
              <a:defRPr/>
            </a:pPr>
            <a:endParaRPr lang="ru-RU" sz="1700" b="1" dirty="0">
              <a:solidFill>
                <a:srgbClr val="002060"/>
              </a:solidFill>
              <a:latin typeface="Times New Roman" pitchFamily="18" charset="0"/>
              <a:cs typeface="Times New Roman" pitchFamily="18" charset="0"/>
            </a:endParaRPr>
          </a:p>
          <a:p>
            <a:pPr eaLnBrk="1" hangingPunct="1">
              <a:defRPr/>
            </a:pPr>
            <a:r>
              <a:rPr lang="ru-RU" sz="1700" b="1" u="sng" dirty="0">
                <a:solidFill>
                  <a:srgbClr val="002060"/>
                </a:solidFill>
                <a:latin typeface="Times New Roman" pitchFamily="18" charset="0"/>
                <a:cs typeface="Times New Roman" pitchFamily="18" charset="0"/>
              </a:rPr>
              <a:t>Бюджетные инвестиции</a:t>
            </a:r>
            <a:r>
              <a:rPr lang="ru-RU" sz="1700" dirty="0">
                <a:solidFill>
                  <a:srgbClr val="002060"/>
                </a:solidFill>
                <a:latin typeface="Times New Roman" pitchFamily="18" charset="0"/>
                <a:cs typeface="Times New Roman" pitchFamily="18" charset="0"/>
              </a:rPr>
              <a:t> – </a:t>
            </a:r>
            <a:r>
              <a:rPr lang="ru-RU" sz="1700" b="1" dirty="0">
                <a:solidFill>
                  <a:srgbClr val="002060"/>
                </a:solidFill>
                <a:latin typeface="Times New Roman" pitchFamily="18" charset="0"/>
                <a:cs typeface="Times New Roman" pitchFamily="18" charset="0"/>
              </a:rPr>
              <a:t>бюджетные средства, направляемые на создание или увеличение за счет средств бюджета стоимости государственного (муниципального) имущества.</a:t>
            </a:r>
          </a:p>
          <a:p>
            <a:pPr eaLnBrk="1" hangingPunct="1">
              <a:defRPr/>
            </a:pPr>
            <a:endParaRPr lang="ru-RU" sz="1700" b="1" u="sng" dirty="0">
              <a:solidFill>
                <a:srgbClr val="002060"/>
              </a:solidFill>
              <a:latin typeface="Times New Roman" pitchFamily="18" charset="0"/>
              <a:cs typeface="Times New Roman" pitchFamily="18" charset="0"/>
            </a:endParaRPr>
          </a:p>
          <a:p>
            <a:pPr eaLnBrk="1" hangingPunct="1">
              <a:defRPr/>
            </a:pPr>
            <a:r>
              <a:rPr lang="ru-RU" sz="1700" b="1" u="sng" dirty="0">
                <a:solidFill>
                  <a:srgbClr val="002060"/>
                </a:solidFill>
                <a:latin typeface="Times New Roman" pitchFamily="18" charset="0"/>
                <a:cs typeface="Times New Roman" pitchFamily="18" charset="0"/>
              </a:rPr>
              <a:t>Муниципальный долг</a:t>
            </a:r>
            <a:r>
              <a:rPr lang="ru-RU" sz="1700" dirty="0">
                <a:solidFill>
                  <a:srgbClr val="002060"/>
                </a:solidFill>
                <a:latin typeface="Times New Roman" pitchFamily="18" charset="0"/>
                <a:cs typeface="Times New Roman" pitchFamily="18" charset="0"/>
              </a:rPr>
              <a:t> -  </a:t>
            </a:r>
            <a:r>
              <a:rPr lang="ru-RU" sz="1700" b="1" dirty="0">
                <a:solidFill>
                  <a:srgbClr val="002060"/>
                </a:solidFill>
                <a:latin typeface="Times New Roman" pitchFamily="18" charset="0"/>
                <a:cs typeface="Times New Roman" pitchFamily="18" charset="0"/>
              </a:rPr>
              <a:t>обязательства, возникающие   из   муниципальных заимствований, гарантий по обязательствам третьих лиц, другие обязательства в соответствии с видами долговых обязательств, принятые на себя муниципальным образованием.</a:t>
            </a:r>
          </a:p>
          <a:p>
            <a:pPr eaLnBrk="1" hangingPunct="1">
              <a:defRPr/>
            </a:pPr>
            <a:endParaRPr lang="ru-RU" sz="1700" b="1" dirty="0">
              <a:solidFill>
                <a:schemeClr val="tx1"/>
              </a:solidFill>
              <a:latin typeface="Times New Roman" pitchFamily="18" charset="0"/>
              <a:cs typeface="Times New Roman" pitchFamily="18" charset="0"/>
            </a:endParaRPr>
          </a:p>
          <a:p>
            <a:pPr algn="ctr" eaLnBrk="1" hangingPunct="1">
              <a:defRPr/>
            </a:pPr>
            <a:endParaRPr lang="ru-RU" sz="1700" dirty="0">
              <a:solidFill>
                <a:schemeClr val="tx1"/>
              </a:solidFill>
              <a:latin typeface="Times New Roman" pitchFamily="18" charset="0"/>
              <a:cs typeface="Times New Roman" pitchFamily="18" charset="0"/>
            </a:endParaRPr>
          </a:p>
          <a:p>
            <a:pPr algn="ctr" eaLnBrk="1" hangingPunct="1">
              <a:defRPr/>
            </a:pPr>
            <a:endParaRPr lang="ru-RU" sz="1700" dirty="0">
              <a:solidFill>
                <a:schemeClr val="tx1"/>
              </a:solidFill>
              <a:latin typeface="Times New Roman" pitchFamily="18" charset="0"/>
              <a:cs typeface="Times New Roman" pitchFamily="18" charset="0"/>
            </a:endParaRPr>
          </a:p>
          <a:p>
            <a:pPr algn="ctr" eaLnBrk="1" hangingPunct="1">
              <a:defRPr/>
            </a:pPr>
            <a:endParaRPr lang="ru-RU" sz="1700" dirty="0">
              <a:solidFill>
                <a:schemeClr val="tx1"/>
              </a:solidFill>
              <a:latin typeface="Times New Roman" pitchFamily="18" charset="0"/>
              <a:cs typeface="Times New Roman" pitchFamily="18" charset="0"/>
            </a:endParaRPr>
          </a:p>
          <a:p>
            <a:pPr algn="ctr" eaLnBrk="1" hangingPunct="1">
              <a:defRPr/>
            </a:pPr>
            <a:endParaRPr lang="ru-RU" sz="1700" dirty="0">
              <a:solidFill>
                <a:schemeClr val="tx1"/>
              </a:solidFill>
              <a:latin typeface="Times New Roman" pitchFamily="18" charset="0"/>
              <a:cs typeface="Times New Roman" pitchFamily="18" charset="0"/>
            </a:endParaRPr>
          </a:p>
          <a:p>
            <a:pPr algn="ctr" eaLnBrk="1" hangingPunct="1">
              <a:defRPr/>
            </a:pPr>
            <a:endParaRPr lang="ru-RU" sz="1700" dirty="0">
              <a:solidFill>
                <a:schemeClr val="tx1"/>
              </a:solidFill>
              <a:latin typeface="Times New Roman" pitchFamily="18" charset="0"/>
              <a:cs typeface="Times New Roman" pitchFamily="18" charset="0"/>
            </a:endParaRPr>
          </a:p>
          <a:p>
            <a:pPr algn="ctr" eaLnBrk="1" hangingPunct="1">
              <a:defRPr/>
            </a:pPr>
            <a:endParaRPr lang="ru-RU" sz="1700" dirty="0">
              <a:solidFill>
                <a:schemeClr val="tx1"/>
              </a:solidFill>
              <a:latin typeface="Times New Roman" pitchFamily="18" charset="0"/>
              <a:cs typeface="Times New Roman" pitchFamily="18" charset="0"/>
            </a:endParaRPr>
          </a:p>
          <a:p>
            <a:pPr algn="ctr" eaLnBrk="1" hangingPunct="1">
              <a:defRPr/>
            </a:pPr>
            <a:endParaRPr lang="ru-RU" sz="1700" dirty="0">
              <a:solidFill>
                <a:schemeClr val="tx1"/>
              </a:solidFill>
              <a:latin typeface="Times New Roman" pitchFamily="18" charset="0"/>
              <a:cs typeface="Times New Roman" pitchFamily="18" charset="0"/>
            </a:endParaRPr>
          </a:p>
          <a:p>
            <a:pPr algn="ctr" eaLnBrk="1" hangingPunct="1">
              <a:defRPr/>
            </a:pPr>
            <a:endParaRPr lang="ru-RU" sz="17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7433452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8313" y="0"/>
            <a:ext cx="8229600" cy="490538"/>
          </a:xfrm>
        </p:spPr>
        <p:txBody>
          <a:bodyPr/>
          <a:lstStyle/>
          <a:p>
            <a:pPr algn="ctr" eaLnBrk="1" hangingPunct="1"/>
            <a:r>
              <a:rPr lang="ru-RU" altLang="ru-RU" sz="2400" b="1" dirty="0" smtClean="0">
                <a:solidFill>
                  <a:srgbClr val="002060"/>
                </a:solidFill>
                <a:latin typeface="Times New Roman" pitchFamily="18" charset="0"/>
                <a:cs typeface="Times New Roman" pitchFamily="18" charset="0"/>
              </a:rPr>
              <a:t>Основные этапы бюджетного процесса</a:t>
            </a:r>
          </a:p>
        </p:txBody>
      </p:sp>
      <p:sp>
        <p:nvSpPr>
          <p:cNvPr id="4" name="Овал 3"/>
          <p:cNvSpPr/>
          <p:nvPr/>
        </p:nvSpPr>
        <p:spPr>
          <a:xfrm>
            <a:off x="5219700" y="620713"/>
            <a:ext cx="2592388" cy="1079500"/>
          </a:xfrm>
          <a:prstGeom prst="ellipse">
            <a:avLst/>
          </a:prstGeom>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r>
              <a:rPr lang="ru-RU" sz="1200" b="1" dirty="0">
                <a:solidFill>
                  <a:srgbClr val="002060"/>
                </a:solidFill>
                <a:latin typeface="Times New Roman" pitchFamily="18" charset="0"/>
                <a:cs typeface="Times New Roman" pitchFamily="18" charset="0"/>
              </a:rPr>
              <a:t>Утверждение бюджета на очередной финансовый год и плановый период</a:t>
            </a:r>
          </a:p>
        </p:txBody>
      </p:sp>
      <p:sp>
        <p:nvSpPr>
          <p:cNvPr id="6" name="Овал 5"/>
          <p:cNvSpPr/>
          <p:nvPr/>
        </p:nvSpPr>
        <p:spPr>
          <a:xfrm>
            <a:off x="4787900" y="4221163"/>
            <a:ext cx="2592388" cy="1152525"/>
          </a:xfrm>
          <a:prstGeom prst="ellipse">
            <a:avLst/>
          </a:prstGeom>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r>
              <a:rPr lang="ru-RU" sz="1200" b="1" dirty="0">
                <a:solidFill>
                  <a:srgbClr val="002060"/>
                </a:solidFill>
                <a:latin typeface="Times New Roman" pitchFamily="18" charset="0"/>
                <a:cs typeface="Times New Roman" pitchFamily="18" charset="0"/>
              </a:rPr>
              <a:t>Формирование отчета об исполнении бюджета предыдущего года</a:t>
            </a:r>
          </a:p>
        </p:txBody>
      </p:sp>
      <p:sp>
        <p:nvSpPr>
          <p:cNvPr id="7" name="Овал 6"/>
          <p:cNvSpPr/>
          <p:nvPr/>
        </p:nvSpPr>
        <p:spPr>
          <a:xfrm>
            <a:off x="1619250" y="549275"/>
            <a:ext cx="2592388" cy="1079500"/>
          </a:xfrm>
          <a:prstGeom prst="ellipse">
            <a:avLst/>
          </a:prstGeom>
          <a:ln/>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r>
              <a:rPr lang="ru-RU" sz="1200" b="1" dirty="0">
                <a:solidFill>
                  <a:srgbClr val="002060"/>
                </a:solidFill>
                <a:latin typeface="Times New Roman" pitchFamily="18" charset="0"/>
                <a:cs typeface="Times New Roman" pitchFamily="18" charset="0"/>
              </a:rPr>
              <a:t>Рассмотрение проекта бюджета на очередной финансовый год и плановый период</a:t>
            </a:r>
          </a:p>
        </p:txBody>
      </p:sp>
      <p:sp>
        <p:nvSpPr>
          <p:cNvPr id="8" name="Овал 7"/>
          <p:cNvSpPr/>
          <p:nvPr/>
        </p:nvSpPr>
        <p:spPr>
          <a:xfrm>
            <a:off x="179388" y="2205038"/>
            <a:ext cx="2592387" cy="1152525"/>
          </a:xfrm>
          <a:prstGeom prst="ellipse">
            <a:avLst/>
          </a:prstGeom>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r>
              <a:rPr lang="ru-RU" sz="1200" b="1" dirty="0">
                <a:solidFill>
                  <a:srgbClr val="002060"/>
                </a:solidFill>
                <a:latin typeface="Times New Roman" pitchFamily="18" charset="0"/>
                <a:cs typeface="Times New Roman" pitchFamily="18" charset="0"/>
              </a:rPr>
              <a:t>Составление проекта бюджета на очередной  финансовый год и плановый период</a:t>
            </a:r>
          </a:p>
        </p:txBody>
      </p:sp>
      <p:sp>
        <p:nvSpPr>
          <p:cNvPr id="9" name="Овал 8"/>
          <p:cNvSpPr/>
          <p:nvPr/>
        </p:nvSpPr>
        <p:spPr>
          <a:xfrm>
            <a:off x="1331913" y="3789363"/>
            <a:ext cx="2592387" cy="1152525"/>
          </a:xfrm>
          <a:prstGeom prst="ellipse">
            <a:avLst/>
          </a:prstGeom>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r>
              <a:rPr lang="ru-RU" sz="1200" b="1" dirty="0">
                <a:solidFill>
                  <a:srgbClr val="002060"/>
                </a:solidFill>
                <a:latin typeface="Times New Roman" pitchFamily="18" charset="0"/>
                <a:cs typeface="Times New Roman" pitchFamily="18" charset="0"/>
              </a:rPr>
              <a:t>Утверждение отчета об исполнении бюджета предыдущего года</a:t>
            </a:r>
          </a:p>
        </p:txBody>
      </p:sp>
      <p:sp>
        <p:nvSpPr>
          <p:cNvPr id="11" name="Стрелка вправо 10"/>
          <p:cNvSpPr/>
          <p:nvPr/>
        </p:nvSpPr>
        <p:spPr>
          <a:xfrm>
            <a:off x="4427538" y="765175"/>
            <a:ext cx="649287" cy="719138"/>
          </a:xfrm>
          <a:prstGeom prst="rightArrow">
            <a:avLst/>
          </a:prstGeom>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ru-RU"/>
          </a:p>
        </p:txBody>
      </p:sp>
      <p:sp>
        <p:nvSpPr>
          <p:cNvPr id="12" name="Стрелка вправо 11"/>
          <p:cNvSpPr/>
          <p:nvPr/>
        </p:nvSpPr>
        <p:spPr>
          <a:xfrm rot="3546565">
            <a:off x="7388226" y="1658937"/>
            <a:ext cx="647700" cy="720725"/>
          </a:xfrm>
          <a:prstGeom prst="rightArrow">
            <a:avLst/>
          </a:prstGeom>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ru-RU"/>
          </a:p>
        </p:txBody>
      </p:sp>
      <p:sp>
        <p:nvSpPr>
          <p:cNvPr id="13" name="Стрелка вправо 12"/>
          <p:cNvSpPr/>
          <p:nvPr/>
        </p:nvSpPr>
        <p:spPr>
          <a:xfrm rot="7260572">
            <a:off x="7172326" y="3748087"/>
            <a:ext cx="647700" cy="720725"/>
          </a:xfrm>
          <a:prstGeom prst="rightArrow">
            <a:avLst/>
          </a:prstGeom>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ru-RU"/>
          </a:p>
        </p:txBody>
      </p:sp>
      <p:sp>
        <p:nvSpPr>
          <p:cNvPr id="14" name="Стрелка вправо 13"/>
          <p:cNvSpPr/>
          <p:nvPr/>
        </p:nvSpPr>
        <p:spPr>
          <a:xfrm rot="12730134">
            <a:off x="3849688" y="4625975"/>
            <a:ext cx="647700" cy="720725"/>
          </a:xfrm>
          <a:prstGeom prst="rightArrow">
            <a:avLst/>
          </a:prstGeom>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ru-RU"/>
          </a:p>
        </p:txBody>
      </p:sp>
      <p:sp>
        <p:nvSpPr>
          <p:cNvPr id="15" name="Стрелка вправо 14"/>
          <p:cNvSpPr/>
          <p:nvPr/>
        </p:nvSpPr>
        <p:spPr>
          <a:xfrm rot="13831461">
            <a:off x="755651" y="3500437"/>
            <a:ext cx="647700" cy="720725"/>
          </a:xfrm>
          <a:prstGeom prst="rightArrow">
            <a:avLst/>
          </a:prstGeom>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ru-RU"/>
          </a:p>
        </p:txBody>
      </p:sp>
      <p:sp>
        <p:nvSpPr>
          <p:cNvPr id="16" name="Стрелка вправо 15"/>
          <p:cNvSpPr/>
          <p:nvPr/>
        </p:nvSpPr>
        <p:spPr>
          <a:xfrm rot="19501292">
            <a:off x="900113" y="1268413"/>
            <a:ext cx="647700" cy="720725"/>
          </a:xfrm>
          <a:prstGeom prst="rightArrow">
            <a:avLst/>
          </a:prstGeom>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ru-RU"/>
          </a:p>
        </p:txBody>
      </p:sp>
      <p:sp>
        <p:nvSpPr>
          <p:cNvPr id="5" name="Овал 4"/>
          <p:cNvSpPr/>
          <p:nvPr/>
        </p:nvSpPr>
        <p:spPr>
          <a:xfrm>
            <a:off x="6011863" y="2420938"/>
            <a:ext cx="2592387" cy="1223962"/>
          </a:xfrm>
          <a:prstGeom prst="ellipse">
            <a:avLst/>
          </a:prstGeom>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r>
              <a:rPr lang="ru-RU" sz="1200" b="1" dirty="0">
                <a:solidFill>
                  <a:srgbClr val="002060"/>
                </a:solidFill>
                <a:latin typeface="Times New Roman" pitchFamily="18" charset="0"/>
                <a:cs typeface="Times New Roman" pitchFamily="18" charset="0"/>
              </a:rPr>
              <a:t>Исполнение бюджета в текущем году </a:t>
            </a:r>
          </a:p>
        </p:txBody>
      </p:sp>
    </p:spTree>
    <p:extLst>
      <p:ext uri="{BB962C8B-B14F-4D97-AF65-F5344CB8AC3E}">
        <p14:creationId xmlns:p14="http://schemas.microsoft.com/office/powerpoint/2010/main" val="39242588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3"/>
          <p:cNvSpPr>
            <a:spLocks noGrp="1" noChangeArrowheads="1"/>
          </p:cNvSpPr>
          <p:nvPr>
            <p:ph type="title"/>
          </p:nvPr>
        </p:nvSpPr>
        <p:spPr>
          <a:xfrm>
            <a:off x="1428750" y="193675"/>
            <a:ext cx="6742113" cy="461665"/>
          </a:xfrm>
        </p:spPr>
        <p:txBody>
          <a:bodyPr>
            <a:spAutoFit/>
          </a:bodyPr>
          <a:lstStyle/>
          <a:p>
            <a:pPr algn="ctr" eaLnBrk="1" hangingPunct="1"/>
            <a:r>
              <a:rPr lang="ru-RU" altLang="ru-RU" sz="2400" b="1" dirty="0" smtClean="0">
                <a:solidFill>
                  <a:srgbClr val="002060"/>
                </a:solidFill>
                <a:latin typeface="Times New Roman" pitchFamily="18" charset="0"/>
                <a:ea typeface="Cambria" pitchFamily="18" charset="0"/>
                <a:cs typeface="Times New Roman" pitchFamily="18" charset="0"/>
              </a:rPr>
              <a:t>Основные параметры исполнения бюджета</a:t>
            </a:r>
          </a:p>
        </p:txBody>
      </p:sp>
      <p:graphicFrame>
        <p:nvGraphicFramePr>
          <p:cNvPr id="5" name="Схема 4"/>
          <p:cNvGraphicFramePr/>
          <p:nvPr>
            <p:extLst>
              <p:ext uri="{D42A27DB-BD31-4B8C-83A1-F6EECF244321}">
                <p14:modId xmlns:p14="http://schemas.microsoft.com/office/powerpoint/2010/main" val="432949271"/>
              </p:ext>
            </p:extLst>
          </p:nvPr>
        </p:nvGraphicFramePr>
        <p:xfrm>
          <a:off x="0" y="764704"/>
          <a:ext cx="9324528"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268" name="TextBox 5"/>
          <p:cNvSpPr txBox="1">
            <a:spLocks noChangeArrowheads="1"/>
          </p:cNvSpPr>
          <p:nvPr/>
        </p:nvSpPr>
        <p:spPr bwMode="auto">
          <a:xfrm rot="346333">
            <a:off x="1306084" y="2725541"/>
            <a:ext cx="6735211" cy="523875"/>
          </a:xfrm>
          <a:prstGeom prst="rect">
            <a:avLst/>
          </a:prstGeom>
          <a:ln/>
        </p:spPr>
        <p:style>
          <a:lnRef idx="1">
            <a:schemeClr val="accent4"/>
          </a:lnRef>
          <a:fillRef idx="2">
            <a:schemeClr val="accent4"/>
          </a:fillRef>
          <a:effectRef idx="1">
            <a:schemeClr val="accent4"/>
          </a:effectRef>
          <a:fontRef idx="minor">
            <a:schemeClr val="dk1"/>
          </a:fontRef>
        </p:style>
        <p:txBody>
          <a:bodyPr anchor="ct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ru-RU" altLang="ru-RU" sz="2800" b="1" dirty="0" smtClean="0">
                <a:solidFill>
                  <a:srgbClr val="002060"/>
                </a:solidFill>
                <a:latin typeface="Times New Roman" pitchFamily="18" charset="0"/>
                <a:cs typeface="Times New Roman" pitchFamily="18" charset="0"/>
              </a:rPr>
              <a:t>ПРОФИЦИТ    7 607,0</a:t>
            </a:r>
          </a:p>
        </p:txBody>
      </p:sp>
      <p:sp>
        <p:nvSpPr>
          <p:cNvPr id="9223" name="TextBox 6"/>
          <p:cNvSpPr txBox="1">
            <a:spLocks noChangeArrowheads="1"/>
          </p:cNvSpPr>
          <p:nvPr/>
        </p:nvSpPr>
        <p:spPr bwMode="auto">
          <a:xfrm>
            <a:off x="7596188" y="692150"/>
            <a:ext cx="1204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altLang="ru-RU" sz="1400" b="1">
                <a:solidFill>
                  <a:srgbClr val="002060"/>
                </a:solidFill>
                <a:latin typeface="Cambria" pitchFamily="18" charset="0"/>
              </a:rPr>
              <a:t>тыс. рублей</a:t>
            </a:r>
          </a:p>
        </p:txBody>
      </p:sp>
    </p:spTree>
    <p:extLst>
      <p:ext uri="{BB962C8B-B14F-4D97-AF65-F5344CB8AC3E}">
        <p14:creationId xmlns:p14="http://schemas.microsoft.com/office/powerpoint/2010/main" val="41758853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16632"/>
            <a:ext cx="8229600" cy="1296144"/>
          </a:xfrm>
        </p:spPr>
        <p:txBody>
          <a:bodyPr>
            <a:noAutofit/>
          </a:bodyPr>
          <a:lstStyle/>
          <a:p>
            <a:pPr algn="ctr"/>
            <a:r>
              <a:rPr lang="ru-RU" sz="2400" dirty="0">
                <a:solidFill>
                  <a:srgbClr val="003366"/>
                </a:solidFill>
                <a:effectLst/>
                <a:latin typeface="Times New Roman" pitchFamily="18" charset="0"/>
                <a:cs typeface="Times New Roman" pitchFamily="18" charset="0"/>
              </a:rPr>
              <a:t>ОСНОВНЫЕ ПОКАЗАТЕЛИ</a:t>
            </a:r>
            <a:br>
              <a:rPr lang="ru-RU" sz="2400" dirty="0">
                <a:solidFill>
                  <a:srgbClr val="003366"/>
                </a:solidFill>
                <a:effectLst/>
                <a:latin typeface="Times New Roman" pitchFamily="18" charset="0"/>
                <a:cs typeface="Times New Roman" pitchFamily="18" charset="0"/>
              </a:rPr>
            </a:br>
            <a:r>
              <a:rPr lang="ru-RU" sz="2400" dirty="0">
                <a:solidFill>
                  <a:srgbClr val="003366"/>
                </a:solidFill>
                <a:effectLst/>
                <a:latin typeface="Times New Roman" pitchFamily="18" charset="0"/>
                <a:cs typeface="Times New Roman" pitchFamily="18" charset="0"/>
              </a:rPr>
              <a:t>Социально-экономического развития </a:t>
            </a:r>
            <a:br>
              <a:rPr lang="ru-RU" sz="2400" dirty="0">
                <a:solidFill>
                  <a:srgbClr val="003366"/>
                </a:solidFill>
                <a:effectLst/>
                <a:latin typeface="Times New Roman" pitchFamily="18" charset="0"/>
                <a:cs typeface="Times New Roman" pitchFamily="18" charset="0"/>
              </a:rPr>
            </a:br>
            <a:r>
              <a:rPr lang="ru-RU" sz="2400" dirty="0">
                <a:solidFill>
                  <a:srgbClr val="003366"/>
                </a:solidFill>
                <a:effectLst/>
                <a:latin typeface="Times New Roman" pitchFamily="18" charset="0"/>
                <a:cs typeface="Times New Roman" pitchFamily="18" charset="0"/>
              </a:rPr>
              <a:t>муниципального образования Крымский район</a:t>
            </a:r>
            <a:r>
              <a:rPr lang="ru-RU" sz="2400" dirty="0">
                <a:solidFill>
                  <a:schemeClr val="bg1"/>
                </a:solidFill>
                <a:effectLst/>
                <a:latin typeface="Times New Roman" pitchFamily="18" charset="0"/>
                <a:cs typeface="Times New Roman" pitchFamily="18" charset="0"/>
              </a:rPr>
              <a:t/>
            </a:r>
            <a:br>
              <a:rPr lang="ru-RU" sz="2400" dirty="0">
                <a:solidFill>
                  <a:schemeClr val="bg1"/>
                </a:solidFill>
                <a:effectLst/>
                <a:latin typeface="Times New Roman" pitchFamily="18" charset="0"/>
                <a:cs typeface="Times New Roman" pitchFamily="18" charset="0"/>
              </a:rPr>
            </a:br>
            <a:endParaRPr lang="ru-RU" sz="2400" dirty="0">
              <a:solidFill>
                <a:schemeClr val="bg1"/>
              </a:solidFill>
              <a:latin typeface="Times New Roman" pitchFamily="18" charset="0"/>
              <a:cs typeface="Times New Roman" pitchFamily="18" charset="0"/>
            </a:endParaRPr>
          </a:p>
        </p:txBody>
      </p:sp>
      <p:graphicFrame>
        <p:nvGraphicFramePr>
          <p:cNvPr id="6" name="Объект 5"/>
          <p:cNvGraphicFramePr>
            <a:graphicFrameLocks noGrp="1"/>
          </p:cNvGraphicFramePr>
          <p:nvPr>
            <p:ph sz="quarter" idx="13"/>
            <p:extLst>
              <p:ext uri="{D42A27DB-BD31-4B8C-83A1-F6EECF244321}">
                <p14:modId xmlns:p14="http://schemas.microsoft.com/office/powerpoint/2010/main" val="3177928533"/>
              </p:ext>
            </p:extLst>
          </p:nvPr>
        </p:nvGraphicFramePr>
        <p:xfrm>
          <a:off x="2123728" y="1388492"/>
          <a:ext cx="5324725" cy="1669607"/>
        </p:xfrm>
        <a:graphic>
          <a:graphicData uri="http://schemas.openxmlformats.org/drawingml/2006/table">
            <a:tbl>
              <a:tblPr firstRow="1" firstCol="1" bandRow="1">
                <a:tableStyleId>{5C22544A-7EE6-4342-B048-85BDC9FD1C3A}</a:tableStyleId>
              </a:tblPr>
              <a:tblGrid>
                <a:gridCol w="2788157"/>
                <a:gridCol w="730764"/>
                <a:gridCol w="890488"/>
                <a:gridCol w="915316"/>
              </a:tblGrid>
              <a:tr h="458408">
                <a:tc>
                  <a:txBody>
                    <a:bodyPr/>
                    <a:lstStyle/>
                    <a:p>
                      <a:pP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НАИМЕНОВАНИЕ ПОКАЗАТЕЛЯ</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4">
                        <a:lumMod val="75000"/>
                      </a:schemeClr>
                    </a:solidFill>
                  </a:tcPr>
                </a:tc>
                <a:tc>
                  <a:txBody>
                    <a:bodyPr/>
                    <a:lstStyle/>
                    <a:p>
                      <a:pPr algn="ctr">
                        <a:lnSpc>
                          <a:spcPct val="115000"/>
                        </a:lnSpc>
                        <a:spcAft>
                          <a:spcPts val="0"/>
                        </a:spcAft>
                      </a:pPr>
                      <a:r>
                        <a:rPr lang="ru-RU" sz="1200" b="1" dirty="0" err="1">
                          <a:solidFill>
                            <a:schemeClr val="bg2">
                              <a:lumMod val="25000"/>
                            </a:schemeClr>
                          </a:solidFill>
                          <a:effectLst/>
                          <a:latin typeface="Times New Roman" pitchFamily="18" charset="0"/>
                          <a:cs typeface="Times New Roman" pitchFamily="18" charset="0"/>
                        </a:rPr>
                        <a:t>Ед.изм</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4">
                        <a:lumMod val="75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2020год </a:t>
                      </a:r>
                      <a:r>
                        <a:rPr lang="ru-RU" sz="1200" b="1" dirty="0">
                          <a:solidFill>
                            <a:schemeClr val="bg2">
                              <a:lumMod val="25000"/>
                            </a:schemeClr>
                          </a:solidFill>
                          <a:effectLst/>
                          <a:latin typeface="Times New Roman" pitchFamily="18" charset="0"/>
                          <a:cs typeface="Times New Roman" pitchFamily="18" charset="0"/>
                        </a:rPr>
                        <a:t>отчет</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4">
                        <a:lumMod val="75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2021год прогноз</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4">
                        <a:lumMod val="75000"/>
                      </a:schemeClr>
                    </a:solidFill>
                  </a:tcPr>
                </a:tc>
              </a:tr>
              <a:tr h="399258">
                <a:tc>
                  <a:txBody>
                    <a:bodyPr/>
                    <a:lstStyle/>
                    <a:p>
                      <a:pP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Оборот базовых отраслей экономики</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4">
                        <a:lumMod val="75000"/>
                      </a:schemeClr>
                    </a:solidFill>
                  </a:tcPr>
                </a:tc>
                <a:tc>
                  <a:txBody>
                    <a:bodyPr/>
                    <a:lstStyle/>
                    <a:p>
                      <a:pP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млн.</a:t>
                      </a:r>
                    </a:p>
                    <a:p>
                      <a:pP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руб.</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Calibri"/>
                          <a:cs typeface="Times New Roman" pitchFamily="18" charset="0"/>
                        </a:rPr>
                        <a:t>44 978,2</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Calibri"/>
                          <a:cs typeface="Times New Roman" pitchFamily="18" charset="0"/>
                        </a:rPr>
                        <a:t>52 426,0</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4">
                        <a:lumMod val="40000"/>
                        <a:lumOff val="60000"/>
                      </a:schemeClr>
                    </a:solidFill>
                  </a:tcPr>
                </a:tc>
              </a:tr>
              <a:tr h="399258">
                <a:tc>
                  <a:txBody>
                    <a:bodyPr/>
                    <a:lstStyle/>
                    <a:p>
                      <a:pP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Прибыль прибыльных </a:t>
                      </a:r>
                      <a:r>
                        <a:rPr lang="ru-RU" sz="1200" b="1" dirty="0" smtClean="0">
                          <a:solidFill>
                            <a:schemeClr val="bg2">
                              <a:lumMod val="25000"/>
                            </a:schemeClr>
                          </a:solidFill>
                          <a:effectLst/>
                          <a:latin typeface="Times New Roman" pitchFamily="18" charset="0"/>
                          <a:cs typeface="Times New Roman" pitchFamily="18" charset="0"/>
                        </a:rPr>
                        <a:t>предприятий (крупные и средние)</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4">
                        <a:lumMod val="75000"/>
                      </a:schemeClr>
                    </a:solidFill>
                  </a:tcPr>
                </a:tc>
                <a:tc>
                  <a:txBody>
                    <a:bodyPr/>
                    <a:lstStyle/>
                    <a:p>
                      <a:pP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млн.</a:t>
                      </a:r>
                    </a:p>
                    <a:p>
                      <a:pP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руб.</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Calibri"/>
                          <a:cs typeface="Times New Roman" pitchFamily="18" charset="0"/>
                        </a:rPr>
                        <a:t>643,4</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Calibri"/>
                          <a:cs typeface="Times New Roman" pitchFamily="18" charset="0"/>
                        </a:rPr>
                        <a:t>932,6</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4">
                        <a:lumMod val="20000"/>
                        <a:lumOff val="80000"/>
                      </a:schemeClr>
                    </a:solidFill>
                  </a:tcPr>
                </a:tc>
              </a:tr>
              <a:tr h="399258">
                <a:tc>
                  <a:txBody>
                    <a:bodyPr/>
                    <a:lstStyle/>
                    <a:p>
                      <a:pP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Фонд оплаты </a:t>
                      </a:r>
                      <a:r>
                        <a:rPr lang="ru-RU" sz="1200" b="1" dirty="0" smtClean="0">
                          <a:solidFill>
                            <a:schemeClr val="bg2">
                              <a:lumMod val="25000"/>
                            </a:schemeClr>
                          </a:solidFill>
                          <a:effectLst/>
                          <a:latin typeface="Times New Roman" pitchFamily="18" charset="0"/>
                          <a:cs typeface="Times New Roman" pitchFamily="18" charset="0"/>
                        </a:rPr>
                        <a:t>труда (крупные и средние)</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4">
                        <a:lumMod val="75000"/>
                      </a:schemeClr>
                    </a:solidFill>
                  </a:tcPr>
                </a:tc>
                <a:tc>
                  <a:txBody>
                    <a:bodyPr/>
                    <a:lstStyle/>
                    <a:p>
                      <a:pP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млн.</a:t>
                      </a:r>
                    </a:p>
                    <a:p>
                      <a:pP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руб.</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Calibri"/>
                          <a:cs typeface="Times New Roman" pitchFamily="18" charset="0"/>
                        </a:rPr>
                        <a:t>6 939,4</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Calibri"/>
                          <a:cs typeface="Times New Roman" pitchFamily="18" charset="0"/>
                        </a:rPr>
                        <a:t>7 066,1</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4">
                        <a:lumMod val="40000"/>
                        <a:lumOff val="60000"/>
                      </a:schemeClr>
                    </a:solidFill>
                  </a:tcPr>
                </a:tc>
              </a:tr>
            </a:tbl>
          </a:graphicData>
        </a:graphic>
      </p:graphicFrame>
      <p:sp>
        <p:nvSpPr>
          <p:cNvPr id="5" name="Объект 4"/>
          <p:cNvSpPr>
            <a:spLocks noGrp="1"/>
          </p:cNvSpPr>
          <p:nvPr>
            <p:ph sz="quarter" idx="14"/>
          </p:nvPr>
        </p:nvSpPr>
        <p:spPr>
          <a:xfrm>
            <a:off x="827584" y="3140968"/>
            <a:ext cx="7920880" cy="2509739"/>
          </a:xfrm>
        </p:spPr>
        <p:txBody>
          <a:bodyPr>
            <a:normAutofit/>
          </a:bodyPr>
          <a:lstStyle/>
          <a:p>
            <a:pPr marL="137160" indent="0" algn="ctr">
              <a:buNone/>
            </a:pPr>
            <a:r>
              <a:rPr lang="ru-RU" sz="2000" dirty="0"/>
              <a:t>Структура базовых отраслей экономики</a:t>
            </a:r>
          </a:p>
          <a:p>
            <a:pPr marL="137160" indent="0" algn="ctr">
              <a:buNone/>
            </a:pPr>
            <a:endParaRPr lang="ru-RU" sz="2000" dirty="0"/>
          </a:p>
        </p:txBody>
      </p:sp>
      <p:graphicFrame>
        <p:nvGraphicFramePr>
          <p:cNvPr id="7" name="Диаграмма 6"/>
          <p:cNvGraphicFramePr/>
          <p:nvPr>
            <p:extLst>
              <p:ext uri="{D42A27DB-BD31-4B8C-83A1-F6EECF244321}">
                <p14:modId xmlns:p14="http://schemas.microsoft.com/office/powerpoint/2010/main" val="26816152"/>
              </p:ext>
            </p:extLst>
          </p:nvPr>
        </p:nvGraphicFramePr>
        <p:xfrm>
          <a:off x="1115616" y="3573016"/>
          <a:ext cx="7776864" cy="34563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03470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835696" y="386432"/>
            <a:ext cx="5486400" cy="522288"/>
          </a:xfrm>
        </p:spPr>
        <p:txBody>
          <a:bodyPr>
            <a:normAutofit fontScale="90000"/>
          </a:bodyPr>
          <a:lstStyle/>
          <a:p>
            <a:r>
              <a:rPr lang="ru-RU" sz="2200" dirty="0">
                <a:solidFill>
                  <a:schemeClr val="accent4">
                    <a:lumMod val="50000"/>
                  </a:schemeClr>
                </a:solidFill>
                <a:effectLst/>
              </a:rPr>
              <a:t>Уровень жизни населения</a:t>
            </a:r>
            <a:r>
              <a:rPr lang="ru-RU" dirty="0">
                <a:solidFill>
                  <a:schemeClr val="accent4">
                    <a:lumMod val="50000"/>
                  </a:schemeClr>
                </a:solidFill>
                <a:effectLst/>
              </a:rPr>
              <a:t/>
            </a:r>
            <a:br>
              <a:rPr lang="ru-RU" dirty="0">
                <a:solidFill>
                  <a:schemeClr val="accent4">
                    <a:lumMod val="50000"/>
                  </a:schemeClr>
                </a:solidFill>
                <a:effectLst/>
              </a:rPr>
            </a:br>
            <a:r>
              <a:rPr lang="ru-RU" dirty="0">
                <a:effectLst/>
              </a:rPr>
              <a:t> </a:t>
            </a:r>
            <a:br>
              <a:rPr lang="ru-RU" dirty="0">
                <a:effectLst/>
              </a:rPr>
            </a:br>
            <a:endParaRPr lang="ru-RU" dirty="0"/>
          </a:p>
        </p:txBody>
      </p:sp>
      <p:graphicFrame>
        <p:nvGraphicFramePr>
          <p:cNvPr id="11" name="Диаграмма 10"/>
          <p:cNvGraphicFramePr/>
          <p:nvPr>
            <p:extLst>
              <p:ext uri="{D42A27DB-BD31-4B8C-83A1-F6EECF244321}">
                <p14:modId xmlns:p14="http://schemas.microsoft.com/office/powerpoint/2010/main" val="714279238"/>
              </p:ext>
            </p:extLst>
          </p:nvPr>
        </p:nvGraphicFramePr>
        <p:xfrm>
          <a:off x="251520" y="764704"/>
          <a:ext cx="8712968" cy="59046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94997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5047536"/>
          </a:xfrm>
          <a:prstGeom prst="rect">
            <a:avLst/>
          </a:prstGeom>
        </p:spPr>
        <p:txBody>
          <a:bodyPr wrap="square">
            <a:spAutoFit/>
          </a:bodyPr>
          <a:lstStyle/>
          <a:p>
            <a:pPr algn="just"/>
            <a:r>
              <a:rPr lang="ru-RU" sz="1400" b="1" dirty="0" smtClean="0">
                <a:solidFill>
                  <a:schemeClr val="accent1">
                    <a:lumMod val="75000"/>
                  </a:schemeClr>
                </a:solidFill>
                <a:latin typeface="Times New Roman" pitchFamily="18" charset="0"/>
                <a:cs typeface="Times New Roman" pitchFamily="18" charset="0"/>
              </a:rPr>
              <a:t>          </a:t>
            </a:r>
            <a:r>
              <a:rPr lang="ru-RU" sz="1400" b="1" dirty="0">
                <a:solidFill>
                  <a:schemeClr val="accent1">
                    <a:lumMod val="50000"/>
                  </a:schemeClr>
                </a:solidFill>
                <a:latin typeface="Times New Roman" pitchFamily="18" charset="0"/>
                <a:cs typeface="Times New Roman" pitchFamily="18" charset="0"/>
              </a:rPr>
              <a:t>Бюджет муниципального образования Крымский район за 2020 год по собственным доходам (налоговым и неналоговым) исполнен на 102,5%, при плане 791 644,0 тыс. руб., фактически поступило 811 305,2 тыс. руб., дополнительно получено собственных доходов 19 661,2 тыс. руб.   К уровню 2019 года собственные доходы бюджета снизились на 3 845,9 тыс. рублей или на 0,5%, в результате снижения поступлений: единого налога на вмененный доход и арендной платы за земельные участки.</a:t>
            </a:r>
          </a:p>
          <a:p>
            <a:pPr algn="just"/>
            <a:r>
              <a:rPr lang="ru-RU" sz="1400" b="1" dirty="0">
                <a:solidFill>
                  <a:schemeClr val="accent1">
                    <a:lumMod val="50000"/>
                  </a:schemeClr>
                </a:solidFill>
                <a:latin typeface="Times New Roman" pitchFamily="18" charset="0"/>
                <a:cs typeface="Times New Roman" pitchFamily="18" charset="0"/>
              </a:rPr>
              <a:t>Основная доля в общем объеме доходов бюджета района приходится на налог на доходы физических лиц – 66,0%, арендную плату за земельные участки – 10,7%, налог, взимаемый в связи с применением упрощенной системы налогообложения – 6,6%, доля всех остальных доходных источников составляет -16,7%.</a:t>
            </a:r>
          </a:p>
          <a:p>
            <a:pPr algn="just"/>
            <a:r>
              <a:rPr lang="ru-RU" sz="1400" b="1" dirty="0">
                <a:solidFill>
                  <a:schemeClr val="accent1">
                    <a:lumMod val="50000"/>
                  </a:schemeClr>
                </a:solidFill>
                <a:latin typeface="Times New Roman" pitchFamily="18" charset="0"/>
                <a:cs typeface="Times New Roman" pitchFamily="18" charset="0"/>
              </a:rPr>
              <a:t> </a:t>
            </a:r>
            <a:r>
              <a:rPr lang="ru-RU" sz="1400" b="1" dirty="0" smtClean="0">
                <a:solidFill>
                  <a:schemeClr val="accent1">
                    <a:lumMod val="50000"/>
                  </a:schemeClr>
                </a:solidFill>
                <a:latin typeface="Times New Roman" pitchFamily="18" charset="0"/>
                <a:cs typeface="Times New Roman" pitchFamily="18" charset="0"/>
              </a:rPr>
              <a:t>          В </a:t>
            </a:r>
            <a:r>
              <a:rPr lang="ru-RU" sz="1400" b="1" dirty="0">
                <a:solidFill>
                  <a:schemeClr val="accent1">
                    <a:lumMod val="50000"/>
                  </a:schemeClr>
                </a:solidFill>
                <a:latin typeface="Times New Roman" pitchFamily="18" charset="0"/>
                <a:cs typeface="Times New Roman" pitchFamily="18" charset="0"/>
              </a:rPr>
              <a:t>разрезе основных доходных источников исполнение консолидированного бюджета по муниципальному образованию Крымский район выглядит следующим образом:</a:t>
            </a:r>
          </a:p>
          <a:p>
            <a:pPr algn="just"/>
            <a:r>
              <a:rPr lang="ru-RU" sz="1400" b="1" dirty="0">
                <a:solidFill>
                  <a:schemeClr val="accent1">
                    <a:lumMod val="50000"/>
                  </a:schemeClr>
                </a:solidFill>
                <a:latin typeface="Times New Roman" pitchFamily="18" charset="0"/>
                <a:cs typeface="Times New Roman" pitchFamily="18" charset="0"/>
              </a:rPr>
              <a:t>Налог на прибыль – поступило за 2020 год  15 216 тыс. руб. или 103 % к бюджетному назначению, к уровню 2019 года исполнение составляет 146 %, дополнительно поступило 4 805  тыс. руб. Такой темп роста связан с увеличением платежей  по  следующим предприятиям: ООО «ВО «</a:t>
            </a:r>
            <a:r>
              <a:rPr lang="ru-RU" sz="1400" b="1" dirty="0" err="1">
                <a:solidFill>
                  <a:schemeClr val="accent1">
                    <a:lumMod val="50000"/>
                  </a:schemeClr>
                </a:solidFill>
                <a:latin typeface="Times New Roman" pitchFamily="18" charset="0"/>
                <a:cs typeface="Times New Roman" pitchFamily="18" charset="0"/>
              </a:rPr>
              <a:t>Технопромэксорт</a:t>
            </a:r>
            <a:r>
              <a:rPr lang="ru-RU" sz="1400" b="1" dirty="0">
                <a:solidFill>
                  <a:schemeClr val="accent1">
                    <a:lumMod val="50000"/>
                  </a:schemeClr>
                </a:solidFill>
                <a:latin typeface="Times New Roman" pitchFamily="18" charset="0"/>
                <a:cs typeface="Times New Roman" pitchFamily="18" charset="0"/>
              </a:rPr>
              <a:t>», ООО «</a:t>
            </a:r>
            <a:r>
              <a:rPr lang="ru-RU" sz="1400" b="1" dirty="0" err="1">
                <a:solidFill>
                  <a:schemeClr val="accent1">
                    <a:lumMod val="50000"/>
                  </a:schemeClr>
                </a:solidFill>
                <a:latin typeface="Times New Roman" pitchFamily="18" charset="0"/>
                <a:cs typeface="Times New Roman" pitchFamily="18" charset="0"/>
              </a:rPr>
              <a:t>Интерэнерго</a:t>
            </a:r>
            <a:r>
              <a:rPr lang="ru-RU" sz="1400" b="1" dirty="0">
                <a:solidFill>
                  <a:schemeClr val="accent1">
                    <a:lumMod val="50000"/>
                  </a:schemeClr>
                </a:solidFill>
                <a:latin typeface="Times New Roman" pitchFamily="18" charset="0"/>
                <a:cs typeface="Times New Roman" pitchFamily="18" charset="0"/>
              </a:rPr>
              <a:t>», филиал ООО «РСХ» в г. Крымске, ООО ПМК-4 «</a:t>
            </a:r>
            <a:r>
              <a:rPr lang="ru-RU" sz="1400" b="1" dirty="0" err="1">
                <a:solidFill>
                  <a:schemeClr val="accent1">
                    <a:lumMod val="50000"/>
                  </a:schemeClr>
                </a:solidFill>
                <a:latin typeface="Times New Roman" pitchFamily="18" charset="0"/>
                <a:cs typeface="Times New Roman" pitchFamily="18" charset="0"/>
              </a:rPr>
              <a:t>Южводопровод</a:t>
            </a:r>
            <a:r>
              <a:rPr lang="ru-RU" sz="1400" b="1" dirty="0">
                <a:solidFill>
                  <a:schemeClr val="accent1">
                    <a:lumMod val="50000"/>
                  </a:schemeClr>
                </a:solidFill>
                <a:latin typeface="Times New Roman" pitchFamily="18" charset="0"/>
                <a:cs typeface="Times New Roman" pitchFamily="18" charset="0"/>
              </a:rPr>
              <a:t>», ООО «</a:t>
            </a:r>
            <a:r>
              <a:rPr lang="ru-RU" sz="1400" b="1" dirty="0" err="1">
                <a:solidFill>
                  <a:schemeClr val="accent1">
                    <a:lumMod val="50000"/>
                  </a:schemeClr>
                </a:solidFill>
                <a:latin typeface="Times New Roman" pitchFamily="18" charset="0"/>
                <a:cs typeface="Times New Roman" pitchFamily="18" charset="0"/>
              </a:rPr>
              <a:t>Краснодарэлектро</a:t>
            </a:r>
            <a:r>
              <a:rPr lang="ru-RU" sz="1400" b="1" dirty="0">
                <a:solidFill>
                  <a:schemeClr val="accent1">
                    <a:lumMod val="50000"/>
                  </a:schemeClr>
                </a:solidFill>
                <a:latin typeface="Times New Roman" pitchFamily="18" charset="0"/>
                <a:cs typeface="Times New Roman" pitchFamily="18" charset="0"/>
              </a:rPr>
              <a:t>». </a:t>
            </a:r>
          </a:p>
          <a:p>
            <a:pPr algn="just"/>
            <a:r>
              <a:rPr lang="ru-RU" sz="1400" b="1" dirty="0">
                <a:solidFill>
                  <a:schemeClr val="accent1">
                    <a:lumMod val="50000"/>
                  </a:schemeClr>
                </a:solidFill>
                <a:latin typeface="Times New Roman" pitchFamily="18" charset="0"/>
                <a:cs typeface="Times New Roman" pitchFamily="18" charset="0"/>
              </a:rPr>
              <a:t>Налог на доходы физических лиц – поступило 532 984 тыс. руб. или 102,5% к бюджетному назначению. Темп роста к уровню 2019 года составляет 110,9 %,  дополнительно к прошлому году поступило 52 408 тыс. руб., за счет увеличения  платежей от следующих предприятий: ОАО ПМП «НАТЭК, ООО «ИНТЕРЭНЕРГО», ОАО «РЖД», предприятий, работающих на станции Ударной, а также положительной динамикой фонда оплаты труда по крупным и средним организациям.</a:t>
            </a:r>
          </a:p>
          <a:p>
            <a:endParaRPr lang="ru-RU" sz="1400" b="1" dirty="0">
              <a:solidFill>
                <a:schemeClr val="accent1">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2172617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3588034406"/>
              </p:ext>
            </p:extLst>
          </p:nvPr>
        </p:nvGraphicFramePr>
        <p:xfrm>
          <a:off x="1403648" y="1052736"/>
          <a:ext cx="6590879" cy="3279419"/>
        </p:xfrm>
        <a:graphic>
          <a:graphicData uri="http://schemas.openxmlformats.org/drawingml/2006/table">
            <a:tbl>
              <a:tblPr firstRow="1" firstCol="1" bandRow="1">
                <a:tableStyleId>{5C22544A-7EE6-4342-B048-85BDC9FD1C3A}</a:tableStyleId>
              </a:tblPr>
              <a:tblGrid>
                <a:gridCol w="3875160"/>
                <a:gridCol w="854932"/>
                <a:gridCol w="981885"/>
                <a:gridCol w="878902"/>
              </a:tblGrid>
              <a:tr h="1283911">
                <a:tc>
                  <a:txBody>
                    <a:bodyPr/>
                    <a:lstStyle/>
                    <a:p>
                      <a:pPr algn="ctr">
                        <a:lnSpc>
                          <a:spcPct val="115000"/>
                        </a:lnSpc>
                        <a:spcAft>
                          <a:spcPts val="0"/>
                        </a:spcAft>
                      </a:pPr>
                      <a:r>
                        <a:rPr lang="ru-RU" sz="1400" dirty="0">
                          <a:solidFill>
                            <a:schemeClr val="bg2">
                              <a:lumMod val="25000"/>
                            </a:schemeClr>
                          </a:solidFill>
                          <a:effectLst/>
                          <a:latin typeface="Times New Roman" pitchFamily="18" charset="0"/>
                          <a:cs typeface="Times New Roman" pitchFamily="18" charset="0"/>
                        </a:rPr>
                        <a:t>НАИМЕНОВАНИЕ ПОКАЗАТЕЛЯ</a:t>
                      </a:r>
                      <a:endParaRPr lang="ru-RU" sz="1400"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75000"/>
                      </a:schemeClr>
                    </a:solidFill>
                  </a:tcPr>
                </a:tc>
                <a:tc>
                  <a:txBody>
                    <a:bodyPr/>
                    <a:lstStyle/>
                    <a:p>
                      <a:pPr algn="ctr">
                        <a:lnSpc>
                          <a:spcPct val="115000"/>
                        </a:lnSpc>
                        <a:spcAft>
                          <a:spcPts val="0"/>
                        </a:spcAft>
                      </a:pPr>
                      <a:r>
                        <a:rPr lang="ru-RU" sz="1400" dirty="0" smtClean="0">
                          <a:solidFill>
                            <a:schemeClr val="bg2">
                              <a:lumMod val="25000"/>
                            </a:schemeClr>
                          </a:solidFill>
                          <a:effectLst/>
                          <a:latin typeface="Times New Roman" pitchFamily="18" charset="0"/>
                          <a:cs typeface="Times New Roman" pitchFamily="18" charset="0"/>
                        </a:rPr>
                        <a:t>2018 </a:t>
                      </a:r>
                      <a:r>
                        <a:rPr lang="ru-RU" sz="1400" dirty="0">
                          <a:solidFill>
                            <a:schemeClr val="bg2">
                              <a:lumMod val="25000"/>
                            </a:schemeClr>
                          </a:solidFill>
                          <a:effectLst/>
                          <a:latin typeface="Times New Roman" pitchFamily="18" charset="0"/>
                          <a:cs typeface="Times New Roman" pitchFamily="18" charset="0"/>
                        </a:rPr>
                        <a:t>год </a:t>
                      </a:r>
                      <a:r>
                        <a:rPr lang="ru-RU" sz="1400" dirty="0" smtClean="0">
                          <a:solidFill>
                            <a:schemeClr val="bg2">
                              <a:lumMod val="25000"/>
                            </a:schemeClr>
                          </a:solidFill>
                          <a:effectLst/>
                          <a:latin typeface="Times New Roman" pitchFamily="18" charset="0"/>
                          <a:cs typeface="Times New Roman" pitchFamily="18" charset="0"/>
                        </a:rPr>
                        <a:t>отчет</a:t>
                      </a:r>
                      <a:endParaRPr lang="ru-RU" sz="1400"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75000"/>
                      </a:schemeClr>
                    </a:solidFill>
                  </a:tcPr>
                </a:tc>
                <a:tc>
                  <a:txBody>
                    <a:bodyPr/>
                    <a:lstStyle/>
                    <a:p>
                      <a:pPr algn="ctr">
                        <a:lnSpc>
                          <a:spcPct val="115000"/>
                        </a:lnSpc>
                        <a:spcAft>
                          <a:spcPts val="0"/>
                        </a:spcAft>
                      </a:pPr>
                      <a:r>
                        <a:rPr lang="ru-RU" sz="1400" dirty="0" smtClean="0">
                          <a:solidFill>
                            <a:schemeClr val="bg2">
                              <a:lumMod val="25000"/>
                            </a:schemeClr>
                          </a:solidFill>
                          <a:effectLst/>
                          <a:latin typeface="Times New Roman" pitchFamily="18" charset="0"/>
                          <a:cs typeface="Times New Roman" pitchFamily="18" charset="0"/>
                        </a:rPr>
                        <a:t>2019 </a:t>
                      </a:r>
                      <a:r>
                        <a:rPr lang="ru-RU" sz="1400" dirty="0">
                          <a:solidFill>
                            <a:schemeClr val="bg2">
                              <a:lumMod val="25000"/>
                            </a:schemeClr>
                          </a:solidFill>
                          <a:effectLst/>
                          <a:latin typeface="Times New Roman" pitchFamily="18" charset="0"/>
                          <a:cs typeface="Times New Roman" pitchFamily="18" charset="0"/>
                        </a:rPr>
                        <a:t>год </a:t>
                      </a:r>
                      <a:r>
                        <a:rPr lang="ru-RU" sz="1400" dirty="0" smtClean="0">
                          <a:solidFill>
                            <a:schemeClr val="bg2">
                              <a:lumMod val="25000"/>
                            </a:schemeClr>
                          </a:solidFill>
                          <a:effectLst/>
                          <a:latin typeface="Times New Roman" pitchFamily="18" charset="0"/>
                          <a:cs typeface="Times New Roman" pitchFamily="18" charset="0"/>
                        </a:rPr>
                        <a:t>отчет</a:t>
                      </a:r>
                    </a:p>
                  </a:txBody>
                  <a:tcPr marL="68580" marR="68580" marT="0" marB="0">
                    <a:solidFill>
                      <a:schemeClr val="accent4">
                        <a:lumMod val="75000"/>
                      </a:schemeClr>
                    </a:solidFill>
                  </a:tcPr>
                </a:tc>
                <a:tc>
                  <a:txBody>
                    <a:bodyPr/>
                    <a:lstStyle/>
                    <a:p>
                      <a:pPr algn="ctr">
                        <a:lnSpc>
                          <a:spcPct val="115000"/>
                        </a:lnSpc>
                        <a:spcAft>
                          <a:spcPts val="0"/>
                        </a:spcAft>
                      </a:pPr>
                      <a:r>
                        <a:rPr lang="ru-RU" sz="1400" dirty="0" smtClean="0">
                          <a:solidFill>
                            <a:schemeClr val="bg2">
                              <a:lumMod val="25000"/>
                            </a:schemeClr>
                          </a:solidFill>
                          <a:effectLst/>
                          <a:latin typeface="Times New Roman" pitchFamily="18" charset="0"/>
                          <a:cs typeface="Times New Roman" pitchFamily="18" charset="0"/>
                        </a:rPr>
                        <a:t>2020 </a:t>
                      </a:r>
                      <a:r>
                        <a:rPr lang="ru-RU" sz="1400" dirty="0">
                          <a:solidFill>
                            <a:schemeClr val="bg2">
                              <a:lumMod val="25000"/>
                            </a:schemeClr>
                          </a:solidFill>
                          <a:effectLst/>
                          <a:latin typeface="Times New Roman" pitchFamily="18" charset="0"/>
                          <a:cs typeface="Times New Roman" pitchFamily="18" charset="0"/>
                        </a:rPr>
                        <a:t>год </a:t>
                      </a:r>
                      <a:r>
                        <a:rPr lang="ru-RU" sz="1400" dirty="0" smtClean="0">
                          <a:solidFill>
                            <a:schemeClr val="bg2">
                              <a:lumMod val="25000"/>
                            </a:schemeClr>
                          </a:solidFill>
                          <a:effectLst/>
                          <a:latin typeface="Times New Roman" pitchFamily="18" charset="0"/>
                          <a:cs typeface="Times New Roman" pitchFamily="18" charset="0"/>
                        </a:rPr>
                        <a:t>отчет</a:t>
                      </a:r>
                    </a:p>
                    <a:p>
                      <a:pPr algn="ctr">
                        <a:lnSpc>
                          <a:spcPct val="115000"/>
                        </a:lnSpc>
                        <a:spcAft>
                          <a:spcPts val="0"/>
                        </a:spcAft>
                      </a:pPr>
                      <a:endParaRPr lang="ru-RU" sz="1400"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75000"/>
                      </a:schemeClr>
                    </a:solidFill>
                  </a:tcPr>
                </a:tc>
              </a:tr>
              <a:tr h="1155519">
                <a:tc>
                  <a:txBody>
                    <a:bodyPr/>
                    <a:lstStyle/>
                    <a:p>
                      <a:pPr>
                        <a:lnSpc>
                          <a:spcPct val="115000"/>
                        </a:lnSpc>
                        <a:spcAft>
                          <a:spcPts val="0"/>
                        </a:spcAft>
                      </a:pPr>
                      <a:r>
                        <a:rPr lang="ru-RU" sz="1400" b="1" dirty="0">
                          <a:solidFill>
                            <a:schemeClr val="bg2">
                              <a:lumMod val="25000"/>
                            </a:schemeClr>
                          </a:solidFill>
                          <a:effectLst/>
                          <a:latin typeface="Times New Roman" pitchFamily="18" charset="0"/>
                          <a:cs typeface="Times New Roman" pitchFamily="18" charset="0"/>
                        </a:rPr>
                        <a:t>Среднегодовая численность занятых в экономике, </a:t>
                      </a:r>
                      <a:r>
                        <a:rPr lang="ru-RU" sz="1400" b="1" dirty="0" smtClean="0">
                          <a:solidFill>
                            <a:schemeClr val="bg2">
                              <a:lumMod val="25000"/>
                            </a:schemeClr>
                          </a:solidFill>
                          <a:effectLst/>
                          <a:latin typeface="Times New Roman" pitchFamily="18" charset="0"/>
                          <a:cs typeface="Times New Roman" pitchFamily="18" charset="0"/>
                        </a:rPr>
                        <a:t>тысяч</a:t>
                      </a:r>
                      <a:r>
                        <a:rPr lang="ru-RU" sz="1400" b="1" baseline="0" dirty="0" smtClean="0">
                          <a:solidFill>
                            <a:schemeClr val="bg2">
                              <a:lumMod val="25000"/>
                            </a:schemeClr>
                          </a:solidFill>
                          <a:effectLst/>
                          <a:latin typeface="Times New Roman" pitchFamily="18" charset="0"/>
                          <a:cs typeface="Times New Roman" pitchFamily="18" charset="0"/>
                        </a:rPr>
                        <a:t> </a:t>
                      </a:r>
                      <a:r>
                        <a:rPr lang="ru-RU" sz="1400" b="1" dirty="0" smtClean="0">
                          <a:solidFill>
                            <a:schemeClr val="bg2">
                              <a:lumMod val="25000"/>
                            </a:schemeClr>
                          </a:solidFill>
                          <a:effectLst/>
                          <a:latin typeface="Times New Roman" pitchFamily="18" charset="0"/>
                          <a:cs typeface="Times New Roman" pitchFamily="18" charset="0"/>
                        </a:rPr>
                        <a:t>человек</a:t>
                      </a:r>
                      <a:endParaRPr lang="ru-RU" sz="14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75000"/>
                      </a:schemeClr>
                    </a:solidFill>
                  </a:tcPr>
                </a:tc>
                <a:tc>
                  <a:txBody>
                    <a:bodyPr/>
                    <a:lstStyle/>
                    <a:p>
                      <a:pPr algn="ctr">
                        <a:lnSpc>
                          <a:spcPct val="115000"/>
                        </a:lnSpc>
                        <a:spcAft>
                          <a:spcPts val="0"/>
                        </a:spcAft>
                      </a:pPr>
                      <a:r>
                        <a:rPr lang="ru-RU" sz="1400" b="1" dirty="0" smtClean="0">
                          <a:solidFill>
                            <a:schemeClr val="bg2">
                              <a:lumMod val="25000"/>
                            </a:schemeClr>
                          </a:solidFill>
                          <a:effectLst/>
                          <a:latin typeface="Times New Roman" pitchFamily="18" charset="0"/>
                          <a:ea typeface="Calibri"/>
                          <a:cs typeface="Times New Roman" pitchFamily="18" charset="0"/>
                        </a:rPr>
                        <a:t>39,71</a:t>
                      </a:r>
                      <a:endParaRPr lang="ru-RU" sz="14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ru-RU" sz="1400" b="1" dirty="0" smtClean="0">
                          <a:solidFill>
                            <a:schemeClr val="bg2">
                              <a:lumMod val="25000"/>
                            </a:schemeClr>
                          </a:solidFill>
                          <a:effectLst/>
                          <a:latin typeface="Times New Roman" pitchFamily="18" charset="0"/>
                          <a:ea typeface="Calibri"/>
                          <a:cs typeface="Times New Roman" pitchFamily="18" charset="0"/>
                        </a:rPr>
                        <a:t>39,9</a:t>
                      </a:r>
                      <a:endParaRPr lang="ru-RU" sz="14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ru-RU" sz="1400" b="1" dirty="0" smtClean="0">
                          <a:solidFill>
                            <a:schemeClr val="bg2">
                              <a:lumMod val="25000"/>
                            </a:schemeClr>
                          </a:solidFill>
                          <a:effectLst/>
                          <a:latin typeface="Times New Roman" pitchFamily="18" charset="0"/>
                          <a:ea typeface="Calibri"/>
                          <a:cs typeface="Times New Roman" pitchFamily="18" charset="0"/>
                        </a:rPr>
                        <a:t>39,015</a:t>
                      </a:r>
                      <a:endParaRPr lang="ru-RU" sz="14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r>
              <a:tr h="839989">
                <a:tc>
                  <a:txBody>
                    <a:bodyPr/>
                    <a:lstStyle/>
                    <a:p>
                      <a:pPr>
                        <a:lnSpc>
                          <a:spcPct val="115000"/>
                        </a:lnSpc>
                        <a:spcAft>
                          <a:spcPts val="0"/>
                        </a:spcAft>
                      </a:pPr>
                      <a:r>
                        <a:rPr lang="ru-RU" sz="1400" b="1" dirty="0">
                          <a:solidFill>
                            <a:schemeClr val="bg2">
                              <a:lumMod val="25000"/>
                            </a:schemeClr>
                          </a:solidFill>
                          <a:effectLst/>
                          <a:latin typeface="Times New Roman" pitchFamily="18" charset="0"/>
                          <a:cs typeface="Times New Roman" pitchFamily="18" charset="0"/>
                        </a:rPr>
                        <a:t>Уровень безработицы</a:t>
                      </a:r>
                      <a:endParaRPr lang="ru-RU" sz="14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75000"/>
                      </a:schemeClr>
                    </a:solidFill>
                  </a:tcPr>
                </a:tc>
                <a:tc>
                  <a:txBody>
                    <a:bodyPr/>
                    <a:lstStyle/>
                    <a:p>
                      <a:pPr algn="ctr">
                        <a:lnSpc>
                          <a:spcPct val="115000"/>
                        </a:lnSpc>
                        <a:spcAft>
                          <a:spcPts val="0"/>
                        </a:spcAft>
                      </a:pPr>
                      <a:r>
                        <a:rPr lang="en-US" sz="1400" b="1" dirty="0" smtClean="0">
                          <a:solidFill>
                            <a:schemeClr val="bg2">
                              <a:lumMod val="25000"/>
                            </a:schemeClr>
                          </a:solidFill>
                          <a:effectLst/>
                          <a:latin typeface="Times New Roman" pitchFamily="18" charset="0"/>
                          <a:ea typeface="Calibri"/>
                          <a:cs typeface="Times New Roman" pitchFamily="18" charset="0"/>
                        </a:rPr>
                        <a:t>0,</a:t>
                      </a:r>
                      <a:r>
                        <a:rPr lang="ru-RU" sz="1400" b="1" dirty="0" smtClean="0">
                          <a:solidFill>
                            <a:schemeClr val="bg2">
                              <a:lumMod val="25000"/>
                            </a:schemeClr>
                          </a:solidFill>
                          <a:effectLst/>
                          <a:latin typeface="Times New Roman" pitchFamily="18" charset="0"/>
                          <a:ea typeface="Calibri"/>
                          <a:cs typeface="Times New Roman" pitchFamily="18" charset="0"/>
                        </a:rPr>
                        <a:t>3</a:t>
                      </a:r>
                      <a:endParaRPr lang="ru-RU" sz="14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20000"/>
                        <a:lumOff val="80000"/>
                      </a:schemeClr>
                    </a:solidFill>
                  </a:tcPr>
                </a:tc>
                <a:tc>
                  <a:txBody>
                    <a:bodyPr/>
                    <a:lstStyle/>
                    <a:p>
                      <a:pPr algn="ctr">
                        <a:lnSpc>
                          <a:spcPct val="115000"/>
                        </a:lnSpc>
                        <a:spcAft>
                          <a:spcPts val="0"/>
                        </a:spcAft>
                      </a:pPr>
                      <a:r>
                        <a:rPr lang="ru-RU" sz="1400" b="1" dirty="0" smtClean="0">
                          <a:solidFill>
                            <a:schemeClr val="bg2">
                              <a:lumMod val="25000"/>
                            </a:schemeClr>
                          </a:solidFill>
                          <a:effectLst/>
                          <a:latin typeface="Times New Roman" pitchFamily="18" charset="0"/>
                          <a:ea typeface="Calibri"/>
                          <a:cs typeface="Times New Roman" pitchFamily="18" charset="0"/>
                        </a:rPr>
                        <a:t>0,4</a:t>
                      </a:r>
                    </a:p>
                  </a:txBody>
                  <a:tcPr marL="68580" marR="68580" marT="0" marB="0">
                    <a:solidFill>
                      <a:schemeClr val="accent4">
                        <a:lumMod val="20000"/>
                        <a:lumOff val="80000"/>
                      </a:schemeClr>
                    </a:solidFill>
                  </a:tcPr>
                </a:tc>
                <a:tc>
                  <a:txBody>
                    <a:bodyPr/>
                    <a:lstStyle/>
                    <a:p>
                      <a:pPr algn="ctr">
                        <a:lnSpc>
                          <a:spcPct val="115000"/>
                        </a:lnSpc>
                        <a:spcAft>
                          <a:spcPts val="0"/>
                        </a:spcAft>
                      </a:pPr>
                      <a:r>
                        <a:rPr lang="ru-RU" sz="1400" b="1" dirty="0" smtClean="0">
                          <a:solidFill>
                            <a:schemeClr val="bg2">
                              <a:lumMod val="25000"/>
                            </a:schemeClr>
                          </a:solidFill>
                          <a:effectLst/>
                          <a:latin typeface="Times New Roman" pitchFamily="18" charset="0"/>
                          <a:ea typeface="Calibri"/>
                          <a:cs typeface="Times New Roman" pitchFamily="18" charset="0"/>
                        </a:rPr>
                        <a:t>0,9</a:t>
                      </a:r>
                    </a:p>
                    <a:p>
                      <a:pPr algn="ctr">
                        <a:lnSpc>
                          <a:spcPct val="115000"/>
                        </a:lnSpc>
                        <a:spcAft>
                          <a:spcPts val="0"/>
                        </a:spcAft>
                      </a:pPr>
                      <a:endParaRPr lang="ru-RU" sz="14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20000"/>
                        <a:lumOff val="80000"/>
                      </a:schemeClr>
                    </a:solidFill>
                  </a:tcPr>
                </a:tc>
              </a:tr>
            </a:tbl>
          </a:graphicData>
        </a:graphic>
      </p:graphicFrame>
    </p:spTree>
    <p:extLst>
      <p:ext uri="{BB962C8B-B14F-4D97-AF65-F5344CB8AC3E}">
        <p14:creationId xmlns:p14="http://schemas.microsoft.com/office/powerpoint/2010/main" val="13473439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1143000"/>
          </a:xfrm>
        </p:spPr>
        <p:txBody>
          <a:bodyPr>
            <a:noAutofit/>
          </a:bodyPr>
          <a:lstStyle/>
          <a:p>
            <a:pPr algn="ctr"/>
            <a:r>
              <a:rPr lang="ru-RU" sz="2400" dirty="0" smtClean="0">
                <a:solidFill>
                  <a:srgbClr val="002060"/>
                </a:solidFill>
              </a:rPr>
              <a:t>Структура </a:t>
            </a:r>
            <a:r>
              <a:rPr lang="ru-RU" sz="2400" dirty="0" smtClean="0">
                <a:solidFill>
                  <a:srgbClr val="002060"/>
                </a:solidFill>
                <a:latin typeface="Times New Roman" pitchFamily="18" charset="0"/>
                <a:cs typeface="Times New Roman" pitchFamily="18" charset="0"/>
              </a:rPr>
              <a:t>налоговых</a:t>
            </a:r>
            <a:r>
              <a:rPr lang="ru-RU" sz="2400" dirty="0" smtClean="0">
                <a:solidFill>
                  <a:srgbClr val="002060"/>
                </a:solidFill>
              </a:rPr>
              <a:t> и неналоговых доходов бюджета муниципального образования Крымский район</a:t>
            </a:r>
            <a:endParaRPr lang="ru-RU" sz="2400" dirty="0">
              <a:solidFill>
                <a:srgbClr val="002060"/>
              </a:solidFill>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2720770568"/>
              </p:ext>
            </p:extLst>
          </p:nvPr>
        </p:nvGraphicFramePr>
        <p:xfrm>
          <a:off x="251520" y="1426709"/>
          <a:ext cx="5194922" cy="4968797"/>
        </p:xfrm>
        <a:graphic>
          <a:graphicData uri="http://schemas.openxmlformats.org/drawingml/2006/chart">
            <c:chart xmlns:c="http://schemas.openxmlformats.org/drawingml/2006/chart" xmlns:r="http://schemas.openxmlformats.org/officeDocument/2006/relationships" r:id="rId3"/>
          </a:graphicData>
        </a:graphic>
      </p:graphicFrame>
      <p:sp>
        <p:nvSpPr>
          <p:cNvPr id="5" name="Стрелка вправо 4"/>
          <p:cNvSpPr/>
          <p:nvPr/>
        </p:nvSpPr>
        <p:spPr>
          <a:xfrm rot="10800000">
            <a:off x="4932040" y="1373814"/>
            <a:ext cx="3960440" cy="5079519"/>
          </a:xfrm>
          <a:prstGeom prst="rightArrow">
            <a:avLst>
              <a:gd name="adj1" fmla="val 50000"/>
              <a:gd name="adj2" fmla="val 48366"/>
            </a:avLst>
          </a:prstGeom>
        </p:spPr>
        <p:style>
          <a:lnRef idx="3">
            <a:schemeClr val="lt1"/>
          </a:lnRef>
          <a:fillRef idx="1">
            <a:schemeClr val="accent4"/>
          </a:fillRef>
          <a:effectRef idx="1">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6" name="Скругленный прямоугольник 5"/>
          <p:cNvSpPr/>
          <p:nvPr/>
        </p:nvSpPr>
        <p:spPr>
          <a:xfrm>
            <a:off x="5292080" y="2737032"/>
            <a:ext cx="3600400" cy="2348152"/>
          </a:xfrm>
          <a:prstGeom prst="roundRect">
            <a:avLst/>
          </a:prstGeom>
        </p:spPr>
        <p:style>
          <a:lnRef idx="3">
            <a:schemeClr val="lt1"/>
          </a:lnRef>
          <a:fillRef idx="1">
            <a:schemeClr val="accent4"/>
          </a:fillRef>
          <a:effectRef idx="1">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ru-RU" sz="1200" b="1" dirty="0" smtClean="0">
                <a:solidFill>
                  <a:schemeClr val="bg2">
                    <a:lumMod val="25000"/>
                  </a:schemeClr>
                </a:solidFill>
                <a:effectLst/>
                <a:latin typeface="Times New Roman" pitchFamily="18" charset="0"/>
                <a:ea typeface="Calibri"/>
                <a:cs typeface="Times New Roman" pitchFamily="18" charset="0"/>
              </a:rPr>
              <a:t>Налог  </a:t>
            </a:r>
            <a:r>
              <a:rPr lang="ru-RU" sz="1200" b="1" dirty="0">
                <a:solidFill>
                  <a:schemeClr val="bg2">
                    <a:lumMod val="25000"/>
                  </a:schemeClr>
                </a:solidFill>
                <a:effectLst/>
                <a:latin typeface="Times New Roman" pitchFamily="18" charset="0"/>
                <a:ea typeface="Calibri"/>
                <a:cs typeface="Times New Roman" pitchFamily="18" charset="0"/>
              </a:rPr>
              <a:t>на доходы физических лиц </a:t>
            </a:r>
            <a:r>
              <a:rPr lang="ru-RU" sz="1200" b="1" dirty="0" smtClean="0">
                <a:solidFill>
                  <a:schemeClr val="bg2">
                    <a:lumMod val="25000"/>
                  </a:schemeClr>
                </a:solidFill>
                <a:effectLst/>
                <a:latin typeface="Times New Roman" pitchFamily="18" charset="0"/>
                <a:ea typeface="Calibri"/>
                <a:cs typeface="Times New Roman" pitchFamily="18" charset="0"/>
              </a:rPr>
              <a:t>– </a:t>
            </a:r>
            <a:r>
              <a:rPr lang="ru-RU" sz="1200" b="1" dirty="0" smtClean="0">
                <a:solidFill>
                  <a:schemeClr val="bg2">
                    <a:lumMod val="25000"/>
                  </a:schemeClr>
                </a:solidFill>
                <a:latin typeface="Times New Roman" pitchFamily="18" charset="0"/>
                <a:ea typeface="Calibri"/>
                <a:cs typeface="Times New Roman" pitchFamily="18" charset="0"/>
              </a:rPr>
              <a:t>533,0 </a:t>
            </a:r>
            <a:r>
              <a:rPr lang="ru-RU" sz="1200" b="1" dirty="0" err="1" smtClean="0">
                <a:solidFill>
                  <a:schemeClr val="bg2">
                    <a:lumMod val="25000"/>
                  </a:schemeClr>
                </a:solidFill>
                <a:latin typeface="Times New Roman" pitchFamily="18" charset="0"/>
                <a:ea typeface="Calibri"/>
                <a:cs typeface="Times New Roman" pitchFamily="18" charset="0"/>
              </a:rPr>
              <a:t>млн.рублей</a:t>
            </a:r>
            <a:r>
              <a:rPr lang="ru-RU" sz="1200" b="1" dirty="0" smtClean="0">
                <a:solidFill>
                  <a:schemeClr val="bg2">
                    <a:lumMod val="25000"/>
                  </a:schemeClr>
                </a:solidFill>
                <a:latin typeface="Times New Roman" pitchFamily="18" charset="0"/>
                <a:ea typeface="Calibri"/>
                <a:cs typeface="Times New Roman" pitchFamily="18" charset="0"/>
              </a:rPr>
              <a:t>;</a:t>
            </a:r>
            <a:endParaRPr lang="ru-RU" sz="1200" b="1" dirty="0" smtClean="0">
              <a:solidFill>
                <a:schemeClr val="bg2">
                  <a:lumMod val="25000"/>
                </a:schemeClr>
              </a:solidFill>
              <a:effectLst/>
              <a:latin typeface="Times New Roman" pitchFamily="18" charset="0"/>
              <a:ea typeface="Calibri"/>
              <a:cs typeface="Times New Roman" pitchFamily="18" charset="0"/>
            </a:endParaRPr>
          </a:p>
          <a:p>
            <a:r>
              <a:rPr lang="ru-RU" sz="1200" b="1" dirty="0" smtClean="0">
                <a:solidFill>
                  <a:schemeClr val="bg2">
                    <a:lumMod val="25000"/>
                  </a:schemeClr>
                </a:solidFill>
                <a:effectLst/>
                <a:latin typeface="Times New Roman" pitchFamily="18" charset="0"/>
                <a:ea typeface="Calibri"/>
                <a:cs typeface="Times New Roman" pitchFamily="18" charset="0"/>
              </a:rPr>
              <a:t> </a:t>
            </a:r>
            <a:r>
              <a:rPr lang="ru-RU" sz="1200" b="1" dirty="0">
                <a:solidFill>
                  <a:schemeClr val="bg2">
                    <a:lumMod val="25000"/>
                  </a:schemeClr>
                </a:solidFill>
                <a:effectLst/>
                <a:latin typeface="Times New Roman" pitchFamily="18" charset="0"/>
                <a:ea typeface="Calibri"/>
                <a:cs typeface="Times New Roman" pitchFamily="18" charset="0"/>
              </a:rPr>
              <a:t>Единого налога  на вмененный доход – </a:t>
            </a:r>
            <a:r>
              <a:rPr lang="ru-RU" sz="1200" b="1" dirty="0" smtClean="0">
                <a:solidFill>
                  <a:schemeClr val="bg2">
                    <a:lumMod val="25000"/>
                  </a:schemeClr>
                </a:solidFill>
                <a:latin typeface="Times New Roman" pitchFamily="18" charset="0"/>
                <a:ea typeface="Calibri"/>
                <a:cs typeface="Times New Roman" pitchFamily="18" charset="0"/>
              </a:rPr>
              <a:t>43,0 </a:t>
            </a:r>
            <a:r>
              <a:rPr lang="ru-RU" sz="1200" b="1" dirty="0" err="1" smtClean="0">
                <a:solidFill>
                  <a:schemeClr val="bg2">
                    <a:lumMod val="25000"/>
                  </a:schemeClr>
                </a:solidFill>
                <a:latin typeface="Times New Roman" pitchFamily="18" charset="0"/>
                <a:ea typeface="Calibri"/>
                <a:cs typeface="Times New Roman" pitchFamily="18" charset="0"/>
              </a:rPr>
              <a:t>млн.рублей</a:t>
            </a:r>
            <a:r>
              <a:rPr lang="ru-RU" sz="1200" b="1" dirty="0" smtClean="0">
                <a:solidFill>
                  <a:schemeClr val="bg2">
                    <a:lumMod val="25000"/>
                  </a:schemeClr>
                </a:solidFill>
                <a:latin typeface="Times New Roman" pitchFamily="18" charset="0"/>
                <a:ea typeface="Calibri"/>
                <a:cs typeface="Times New Roman" pitchFamily="18" charset="0"/>
              </a:rPr>
              <a:t>;</a:t>
            </a:r>
          </a:p>
          <a:p>
            <a:r>
              <a:rPr lang="ru-RU" sz="1200" b="1" dirty="0" smtClean="0">
                <a:solidFill>
                  <a:schemeClr val="bg2">
                    <a:lumMod val="25000"/>
                  </a:schemeClr>
                </a:solidFill>
                <a:effectLst/>
                <a:latin typeface="Times New Roman" pitchFamily="18" charset="0"/>
                <a:ea typeface="Calibri"/>
                <a:cs typeface="Times New Roman" pitchFamily="18" charset="0"/>
              </a:rPr>
              <a:t>Арендной </a:t>
            </a:r>
            <a:r>
              <a:rPr lang="ru-RU" sz="1200" b="1" dirty="0">
                <a:solidFill>
                  <a:schemeClr val="bg2">
                    <a:lumMod val="25000"/>
                  </a:schemeClr>
                </a:solidFill>
                <a:effectLst/>
                <a:latin typeface="Times New Roman" pitchFamily="18" charset="0"/>
                <a:ea typeface="Calibri"/>
                <a:cs typeface="Times New Roman" pitchFamily="18" charset="0"/>
              </a:rPr>
              <a:t>платы за землю – </a:t>
            </a:r>
            <a:r>
              <a:rPr lang="ru-RU" sz="1200" b="1" dirty="0">
                <a:solidFill>
                  <a:schemeClr val="bg2">
                    <a:lumMod val="25000"/>
                  </a:schemeClr>
                </a:solidFill>
                <a:latin typeface="Times New Roman" pitchFamily="18" charset="0"/>
                <a:ea typeface="Calibri"/>
                <a:cs typeface="Times New Roman" pitchFamily="18" charset="0"/>
              </a:rPr>
              <a:t> </a:t>
            </a:r>
            <a:r>
              <a:rPr lang="ru-RU" sz="1200" b="1" dirty="0" smtClean="0">
                <a:solidFill>
                  <a:schemeClr val="bg2">
                    <a:lumMod val="25000"/>
                  </a:schemeClr>
                </a:solidFill>
                <a:latin typeface="Times New Roman" pitchFamily="18" charset="0"/>
                <a:ea typeface="Calibri"/>
                <a:cs typeface="Times New Roman" pitchFamily="18" charset="0"/>
              </a:rPr>
              <a:t>87,5 </a:t>
            </a:r>
            <a:r>
              <a:rPr lang="ru-RU" sz="1200" b="1" dirty="0" err="1" smtClean="0">
                <a:solidFill>
                  <a:schemeClr val="bg2">
                    <a:lumMod val="25000"/>
                  </a:schemeClr>
                </a:solidFill>
                <a:latin typeface="Times New Roman" pitchFamily="18" charset="0"/>
                <a:ea typeface="Calibri"/>
                <a:cs typeface="Times New Roman" pitchFamily="18" charset="0"/>
              </a:rPr>
              <a:t>млн.рублей</a:t>
            </a:r>
            <a:r>
              <a:rPr lang="ru-RU" sz="1200" b="1" dirty="0" smtClean="0">
                <a:solidFill>
                  <a:schemeClr val="bg2">
                    <a:lumMod val="25000"/>
                  </a:schemeClr>
                </a:solidFill>
                <a:latin typeface="Times New Roman" pitchFamily="18" charset="0"/>
                <a:ea typeface="Calibri"/>
                <a:cs typeface="Times New Roman" pitchFamily="18" charset="0"/>
              </a:rPr>
              <a:t>;</a:t>
            </a:r>
          </a:p>
          <a:p>
            <a:r>
              <a:rPr lang="ru-RU" sz="1200" b="1" dirty="0" smtClean="0">
                <a:solidFill>
                  <a:schemeClr val="bg2">
                    <a:lumMod val="25000"/>
                  </a:schemeClr>
                </a:solidFill>
                <a:effectLst/>
                <a:latin typeface="Times New Roman" pitchFamily="18" charset="0"/>
                <a:ea typeface="Calibri"/>
                <a:cs typeface="Times New Roman" pitchFamily="18" charset="0"/>
              </a:rPr>
              <a:t>Платы </a:t>
            </a:r>
            <a:r>
              <a:rPr lang="ru-RU" sz="1200" b="1" dirty="0">
                <a:solidFill>
                  <a:schemeClr val="bg2">
                    <a:lumMod val="25000"/>
                  </a:schemeClr>
                </a:solidFill>
                <a:effectLst/>
                <a:latin typeface="Times New Roman" pitchFamily="18" charset="0"/>
                <a:ea typeface="Calibri"/>
                <a:cs typeface="Times New Roman" pitchFamily="18" charset="0"/>
              </a:rPr>
              <a:t>за негативное воздействие на окружающую среду- </a:t>
            </a:r>
            <a:r>
              <a:rPr lang="ru-RU" sz="1200" b="1" dirty="0" smtClean="0">
                <a:solidFill>
                  <a:schemeClr val="bg2">
                    <a:lumMod val="25000"/>
                  </a:schemeClr>
                </a:solidFill>
                <a:latin typeface="Times New Roman" pitchFamily="18" charset="0"/>
                <a:ea typeface="Calibri"/>
                <a:cs typeface="Times New Roman" pitchFamily="18" charset="0"/>
              </a:rPr>
              <a:t>22,4 </a:t>
            </a:r>
            <a:r>
              <a:rPr lang="ru-RU" sz="1200" b="1" dirty="0" err="1" smtClean="0">
                <a:solidFill>
                  <a:schemeClr val="bg2">
                    <a:lumMod val="25000"/>
                  </a:schemeClr>
                </a:solidFill>
                <a:latin typeface="Times New Roman" pitchFamily="18" charset="0"/>
                <a:ea typeface="Calibri"/>
                <a:cs typeface="Times New Roman" pitchFamily="18" charset="0"/>
              </a:rPr>
              <a:t>млн.рублей</a:t>
            </a:r>
            <a:r>
              <a:rPr lang="ru-RU" sz="1200" b="1" dirty="0" smtClean="0">
                <a:solidFill>
                  <a:schemeClr val="bg2">
                    <a:lumMod val="25000"/>
                  </a:schemeClr>
                </a:solidFill>
                <a:latin typeface="Times New Roman" pitchFamily="18" charset="0"/>
                <a:ea typeface="Calibri"/>
                <a:cs typeface="Times New Roman" pitchFamily="18" charset="0"/>
              </a:rPr>
              <a:t>;</a:t>
            </a:r>
            <a:endParaRPr lang="ru-RU" sz="1200" b="1" dirty="0" smtClean="0">
              <a:solidFill>
                <a:schemeClr val="bg2">
                  <a:lumMod val="25000"/>
                </a:schemeClr>
              </a:solidFill>
              <a:effectLst/>
              <a:latin typeface="Times New Roman" pitchFamily="18" charset="0"/>
              <a:ea typeface="Calibri"/>
              <a:cs typeface="Times New Roman" pitchFamily="18" charset="0"/>
            </a:endParaRPr>
          </a:p>
          <a:p>
            <a:r>
              <a:rPr lang="ru-RU" sz="1200" b="1" dirty="0" smtClean="0">
                <a:solidFill>
                  <a:schemeClr val="bg2">
                    <a:lumMod val="25000"/>
                  </a:schemeClr>
                </a:solidFill>
                <a:effectLst/>
                <a:latin typeface="Times New Roman" pitchFamily="18" charset="0"/>
                <a:ea typeface="Calibri"/>
                <a:cs typeface="Times New Roman" pitchFamily="18" charset="0"/>
              </a:rPr>
              <a:t>Единый сельскохозяйственный </a:t>
            </a:r>
            <a:r>
              <a:rPr lang="ru-RU" sz="1200" b="1" dirty="0" smtClean="0">
                <a:solidFill>
                  <a:schemeClr val="bg2">
                    <a:lumMod val="25000"/>
                  </a:schemeClr>
                </a:solidFill>
                <a:latin typeface="Times New Roman" pitchFamily="18" charset="0"/>
                <a:ea typeface="Calibri"/>
                <a:cs typeface="Times New Roman" pitchFamily="18" charset="0"/>
              </a:rPr>
              <a:t>налог</a:t>
            </a:r>
            <a:r>
              <a:rPr lang="ru-RU" sz="1200" b="1" dirty="0" smtClean="0">
                <a:solidFill>
                  <a:schemeClr val="bg2">
                    <a:lumMod val="25000"/>
                  </a:schemeClr>
                </a:solidFill>
                <a:effectLst/>
                <a:latin typeface="Times New Roman" pitchFamily="18" charset="0"/>
                <a:ea typeface="Calibri"/>
                <a:cs typeface="Times New Roman" pitchFamily="18" charset="0"/>
              </a:rPr>
              <a:t> </a:t>
            </a:r>
            <a:r>
              <a:rPr lang="ru-RU" sz="1200" b="1" dirty="0" smtClean="0">
                <a:solidFill>
                  <a:schemeClr val="bg2">
                    <a:lumMod val="25000"/>
                  </a:schemeClr>
                </a:solidFill>
                <a:latin typeface="Times New Roman" pitchFamily="18" charset="0"/>
                <a:ea typeface="Calibri"/>
                <a:cs typeface="Times New Roman" pitchFamily="18" charset="0"/>
              </a:rPr>
              <a:t>11,8 </a:t>
            </a:r>
            <a:r>
              <a:rPr lang="ru-RU" sz="1200" b="1" dirty="0" err="1" smtClean="0">
                <a:solidFill>
                  <a:schemeClr val="bg2">
                    <a:lumMod val="25000"/>
                  </a:schemeClr>
                </a:solidFill>
                <a:latin typeface="Times New Roman" pitchFamily="18" charset="0"/>
                <a:ea typeface="Calibri"/>
                <a:cs typeface="Times New Roman" pitchFamily="18" charset="0"/>
              </a:rPr>
              <a:t>млн.рублей</a:t>
            </a:r>
            <a:r>
              <a:rPr lang="ru-RU" sz="1200" b="1" dirty="0" smtClean="0">
                <a:solidFill>
                  <a:schemeClr val="bg2">
                    <a:lumMod val="25000"/>
                  </a:schemeClr>
                </a:solidFill>
                <a:latin typeface="Times New Roman" pitchFamily="18" charset="0"/>
                <a:ea typeface="Calibri"/>
                <a:cs typeface="Times New Roman" pitchFamily="18" charset="0"/>
              </a:rPr>
              <a:t>;</a:t>
            </a:r>
            <a:endParaRPr lang="ru-RU" sz="1200" b="1" dirty="0" smtClean="0">
              <a:solidFill>
                <a:schemeClr val="bg2">
                  <a:lumMod val="25000"/>
                </a:schemeClr>
              </a:solidFill>
              <a:effectLst/>
              <a:latin typeface="Times New Roman" pitchFamily="18" charset="0"/>
              <a:ea typeface="Calibri"/>
              <a:cs typeface="Times New Roman" pitchFamily="18" charset="0"/>
            </a:endParaRPr>
          </a:p>
          <a:p>
            <a:r>
              <a:rPr lang="ru-RU" sz="1200" b="1" dirty="0" smtClean="0">
                <a:solidFill>
                  <a:schemeClr val="bg2">
                    <a:lumMod val="25000"/>
                  </a:schemeClr>
                </a:solidFill>
                <a:latin typeface="Times New Roman" pitchFamily="18" charset="0"/>
                <a:ea typeface="Calibri"/>
                <a:cs typeface="Times New Roman" pitchFamily="18" charset="0"/>
              </a:rPr>
              <a:t>Налог взимаемый в связи с применением упрощенной системы налогообложения 53,6 </a:t>
            </a:r>
            <a:r>
              <a:rPr lang="ru-RU" sz="1200" b="1" dirty="0" err="1" smtClean="0">
                <a:solidFill>
                  <a:schemeClr val="bg2">
                    <a:lumMod val="25000"/>
                  </a:schemeClr>
                </a:solidFill>
                <a:latin typeface="Times New Roman" pitchFamily="18" charset="0"/>
                <a:ea typeface="Calibri"/>
                <a:cs typeface="Times New Roman" pitchFamily="18" charset="0"/>
              </a:rPr>
              <a:t>млн.рублей</a:t>
            </a:r>
            <a:r>
              <a:rPr lang="ru-RU" sz="1200" b="1" dirty="0" smtClean="0">
                <a:solidFill>
                  <a:schemeClr val="bg2">
                    <a:lumMod val="25000"/>
                  </a:schemeClr>
                </a:solidFill>
                <a:latin typeface="Times New Roman" pitchFamily="18" charset="0"/>
                <a:ea typeface="Calibri"/>
                <a:cs typeface="Times New Roman" pitchFamily="18" charset="0"/>
              </a:rPr>
              <a:t>.</a:t>
            </a:r>
            <a:endParaRPr lang="ru-RU" sz="1200" b="1" dirty="0">
              <a:solidFill>
                <a:schemeClr val="bg2">
                  <a:lumMod val="25000"/>
                </a:schemeClr>
              </a:solidFill>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9418012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27384"/>
            <a:ext cx="8496944" cy="6768752"/>
          </a:xfrm>
          <a:blipFill>
            <a:blip r:embed="rId2"/>
            <a:stretch>
              <a:fillRect/>
            </a:stretch>
          </a:blipFill>
        </p:spPr>
        <p:txBody>
          <a:bodyPr>
            <a:noAutofit/>
          </a:bodyPr>
          <a:lstStyle/>
          <a:p>
            <a:pPr algn="ctr"/>
            <a:r>
              <a:rPr lang="ru-RU" sz="2400" b="1" dirty="0">
                <a:solidFill>
                  <a:schemeClr val="bg2">
                    <a:lumMod val="25000"/>
                  </a:schemeClr>
                </a:solidFill>
                <a:latin typeface="Times New Roman" pitchFamily="18" charset="0"/>
                <a:cs typeface="Times New Roman" pitchFamily="18" charset="0"/>
              </a:rPr>
              <a:t>Объем поступления собственных доходов в бюджет муниципального образования Крымский район</a:t>
            </a:r>
            <a:endParaRPr lang="ru-RU" sz="2400" b="1" dirty="0" smtClean="0">
              <a:solidFill>
                <a:schemeClr val="bg2">
                  <a:lumMod val="25000"/>
                </a:schemeClr>
              </a:solidFill>
              <a:latin typeface="Times New Roman" pitchFamily="18" charset="0"/>
              <a:cs typeface="Times New Roman"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853002978"/>
              </p:ext>
            </p:extLst>
          </p:nvPr>
        </p:nvGraphicFramePr>
        <p:xfrm>
          <a:off x="1835695" y="908718"/>
          <a:ext cx="6552729" cy="5296741"/>
        </p:xfrm>
        <a:graphic>
          <a:graphicData uri="http://schemas.openxmlformats.org/drawingml/2006/table">
            <a:tbl>
              <a:tblPr firstRow="1" bandRow="1">
                <a:tableStyleId>{5C22544A-7EE6-4342-B048-85BDC9FD1C3A}</a:tableStyleId>
              </a:tblPr>
              <a:tblGrid>
                <a:gridCol w="3561266"/>
                <a:gridCol w="925929"/>
                <a:gridCol w="925929"/>
                <a:gridCol w="1139605"/>
              </a:tblGrid>
              <a:tr h="775394">
                <a:tc>
                  <a:txBody>
                    <a:bodyPr/>
                    <a:lstStyle/>
                    <a:p>
                      <a:pPr algn="ctr"/>
                      <a:r>
                        <a:rPr lang="ru-RU" sz="1400" dirty="0" smtClean="0">
                          <a:solidFill>
                            <a:schemeClr val="bg2">
                              <a:lumMod val="25000"/>
                            </a:schemeClr>
                          </a:solidFill>
                          <a:latin typeface="Times New Roman" pitchFamily="18" charset="0"/>
                          <a:cs typeface="Times New Roman" pitchFamily="18" charset="0"/>
                        </a:rPr>
                        <a:t>Наименование </a:t>
                      </a:r>
                      <a:endParaRPr lang="ru-RU" sz="1400" dirty="0">
                        <a:solidFill>
                          <a:schemeClr val="bg2">
                            <a:lumMod val="25000"/>
                          </a:schemeClr>
                        </a:solidFill>
                        <a:latin typeface="Times New Roman" pitchFamily="18" charset="0"/>
                        <a:cs typeface="Times New Roman" pitchFamily="18" charset="0"/>
                      </a:endParaRPr>
                    </a:p>
                  </a:txBody>
                  <a:tcPr>
                    <a:solidFill>
                      <a:schemeClr val="accent4">
                        <a:lumMod val="75000"/>
                      </a:schemeClr>
                    </a:solidFill>
                  </a:tcPr>
                </a:tc>
                <a:tc gridSpan="2">
                  <a:txBody>
                    <a:bodyPr/>
                    <a:lstStyle/>
                    <a:p>
                      <a:pPr algn="ctr"/>
                      <a:r>
                        <a:rPr lang="ru-RU" sz="1400" dirty="0" smtClean="0">
                          <a:solidFill>
                            <a:schemeClr val="bg2">
                              <a:lumMod val="25000"/>
                            </a:schemeClr>
                          </a:solidFill>
                          <a:latin typeface="Times New Roman" pitchFamily="18" charset="0"/>
                          <a:cs typeface="Times New Roman" pitchFamily="18" charset="0"/>
                        </a:rPr>
                        <a:t>2020 год</a:t>
                      </a:r>
                    </a:p>
                    <a:p>
                      <a:pPr algn="ctr"/>
                      <a:r>
                        <a:rPr lang="ru-RU" sz="1400" dirty="0" err="1" smtClean="0">
                          <a:solidFill>
                            <a:schemeClr val="bg2">
                              <a:lumMod val="25000"/>
                            </a:schemeClr>
                          </a:solidFill>
                          <a:latin typeface="Times New Roman" pitchFamily="18" charset="0"/>
                          <a:cs typeface="Times New Roman" pitchFamily="18" charset="0"/>
                        </a:rPr>
                        <a:t>тыс.рублей</a:t>
                      </a:r>
                      <a:endParaRPr lang="ru-RU" sz="1400" dirty="0">
                        <a:solidFill>
                          <a:schemeClr val="bg2">
                            <a:lumMod val="25000"/>
                          </a:schemeClr>
                        </a:solidFill>
                        <a:latin typeface="Times New Roman" pitchFamily="18" charset="0"/>
                        <a:cs typeface="Times New Roman" pitchFamily="18" charset="0"/>
                      </a:endParaRPr>
                    </a:p>
                  </a:txBody>
                  <a:tcPr>
                    <a:solidFill>
                      <a:schemeClr val="accent4">
                        <a:lumMod val="75000"/>
                      </a:schemeClr>
                    </a:solidFill>
                  </a:tcPr>
                </a:tc>
                <a:tc hMerge="1">
                  <a:txBody>
                    <a:bodyPr/>
                    <a:lstStyle/>
                    <a:p>
                      <a:endParaRPr lang="ru-RU" dirty="0"/>
                    </a:p>
                  </a:txBody>
                  <a:tcPr>
                    <a:solidFill>
                      <a:schemeClr val="accent4">
                        <a:lumMod val="75000"/>
                      </a:schemeClr>
                    </a:solidFill>
                  </a:tcPr>
                </a:tc>
                <a:tc>
                  <a:txBody>
                    <a:bodyPr/>
                    <a:lstStyle/>
                    <a:p>
                      <a:pPr algn="ctr"/>
                      <a:r>
                        <a:rPr lang="ru-RU" sz="1400" dirty="0" smtClean="0">
                          <a:solidFill>
                            <a:schemeClr val="bg2">
                              <a:lumMod val="25000"/>
                            </a:schemeClr>
                          </a:solidFill>
                          <a:latin typeface="Times New Roman" pitchFamily="18" charset="0"/>
                          <a:cs typeface="Times New Roman" pitchFamily="18" charset="0"/>
                        </a:rPr>
                        <a:t>Исполнено к плану</a:t>
                      </a:r>
                    </a:p>
                    <a:p>
                      <a:pPr algn="ctr"/>
                      <a:r>
                        <a:rPr lang="ru-RU" sz="1400" dirty="0" smtClean="0">
                          <a:solidFill>
                            <a:schemeClr val="bg2">
                              <a:lumMod val="25000"/>
                            </a:schemeClr>
                          </a:solidFill>
                          <a:latin typeface="Times New Roman" pitchFamily="18" charset="0"/>
                          <a:cs typeface="Times New Roman" pitchFamily="18" charset="0"/>
                        </a:rPr>
                        <a:t>%</a:t>
                      </a:r>
                      <a:endParaRPr lang="ru-RU" sz="1400" dirty="0">
                        <a:solidFill>
                          <a:schemeClr val="bg2">
                            <a:lumMod val="25000"/>
                          </a:schemeClr>
                        </a:solidFill>
                        <a:latin typeface="Times New Roman" pitchFamily="18" charset="0"/>
                        <a:cs typeface="Times New Roman" pitchFamily="18" charset="0"/>
                      </a:endParaRPr>
                    </a:p>
                  </a:txBody>
                  <a:tcPr>
                    <a:solidFill>
                      <a:schemeClr val="accent4">
                        <a:lumMod val="75000"/>
                      </a:schemeClr>
                    </a:solidFill>
                  </a:tcPr>
                </a:tc>
              </a:tr>
              <a:tr h="484621">
                <a:tc>
                  <a:txBody>
                    <a:bodyPr/>
                    <a:lstStyle/>
                    <a:p>
                      <a:r>
                        <a:rPr lang="ru-RU" sz="1200" b="1" dirty="0" smtClean="0">
                          <a:solidFill>
                            <a:schemeClr val="bg2">
                              <a:lumMod val="25000"/>
                            </a:schemeClr>
                          </a:solidFill>
                          <a:latin typeface="Times New Roman" pitchFamily="18" charset="0"/>
                          <a:cs typeface="Times New Roman" pitchFamily="18" charset="0"/>
                        </a:rPr>
                        <a:t>Всего  собственных доходов,</a:t>
                      </a:r>
                      <a:r>
                        <a:rPr lang="ru-RU" sz="1200" b="1" baseline="0" dirty="0" smtClean="0">
                          <a:solidFill>
                            <a:schemeClr val="bg2">
                              <a:lumMod val="25000"/>
                            </a:schemeClr>
                          </a:solidFill>
                          <a:latin typeface="Times New Roman" pitchFamily="18" charset="0"/>
                          <a:cs typeface="Times New Roman" pitchFamily="18" charset="0"/>
                        </a:rPr>
                        <a:t> в</a:t>
                      </a:r>
                      <a:r>
                        <a:rPr lang="ru-RU" sz="1200" b="1" dirty="0" smtClean="0">
                          <a:solidFill>
                            <a:schemeClr val="bg2">
                              <a:lumMod val="25000"/>
                            </a:schemeClr>
                          </a:solidFill>
                          <a:latin typeface="Times New Roman" pitchFamily="18" charset="0"/>
                          <a:cs typeface="Times New Roman" pitchFamily="18" charset="0"/>
                        </a:rPr>
                        <a:t> том числе:</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791 644,0</a:t>
                      </a:r>
                      <a:endParaRPr lang="ru-RU" sz="1200">
                        <a:solidFill>
                          <a:schemeClr val="bg2">
                            <a:lumMod val="25000"/>
                          </a:schemeClr>
                        </a:solidFill>
                        <a:effectLst/>
                        <a:latin typeface="Times New Roman"/>
                        <a:ea typeface="Times New Roman"/>
                      </a:endParaRP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811 305,2</a:t>
                      </a:r>
                      <a:endParaRPr lang="ru-RU" sz="1200">
                        <a:solidFill>
                          <a:schemeClr val="bg2">
                            <a:lumMod val="25000"/>
                          </a:schemeClr>
                        </a:solidFill>
                        <a:effectLst/>
                        <a:latin typeface="Times New Roman"/>
                        <a:ea typeface="Times New Roman"/>
                      </a:endParaRPr>
                    </a:p>
                  </a:txBody>
                  <a:tcPr marL="68580" marR="68580" marT="0" marB="0" anchor="b">
                    <a:solidFill>
                      <a:schemeClr val="accent4">
                        <a:lumMod val="60000"/>
                        <a:lumOff val="4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102,5</a:t>
                      </a:r>
                      <a:endParaRPr lang="ru-RU" sz="1200" dirty="0">
                        <a:solidFill>
                          <a:schemeClr val="bg2">
                            <a:lumMod val="25000"/>
                          </a:schemeClr>
                        </a:solidFill>
                        <a:effectLst/>
                        <a:latin typeface="Times New Roman"/>
                        <a:ea typeface="Times New Roman"/>
                      </a:endParaRPr>
                    </a:p>
                  </a:txBody>
                  <a:tcPr marL="68580" marR="68580" marT="0" marB="0" anchor="b">
                    <a:solidFill>
                      <a:schemeClr val="accent4">
                        <a:lumMod val="60000"/>
                        <a:lumOff val="40000"/>
                      </a:schemeClr>
                    </a:solidFill>
                  </a:tcPr>
                </a:tc>
              </a:tr>
              <a:tr h="290773">
                <a:tc>
                  <a:txBody>
                    <a:bodyPr/>
                    <a:lstStyle/>
                    <a:p>
                      <a:pPr>
                        <a:spcAft>
                          <a:spcPts val="0"/>
                        </a:spcAft>
                      </a:pPr>
                      <a:r>
                        <a:rPr lang="ru-RU" sz="1200" b="1">
                          <a:solidFill>
                            <a:schemeClr val="bg2">
                              <a:lumMod val="25000"/>
                            </a:schemeClr>
                          </a:solidFill>
                          <a:effectLst/>
                          <a:latin typeface="Times New Roman"/>
                          <a:ea typeface="Times New Roman"/>
                        </a:rPr>
                        <a:t>Налог на прибыль организаций</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14 721,0</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15 216,3</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103,4</a:t>
                      </a:r>
                    </a:p>
                  </a:txBody>
                  <a:tcPr marL="68580" marR="68580" marT="0" marB="0" anchor="b">
                    <a:solidFill>
                      <a:schemeClr val="accent4">
                        <a:lumMod val="20000"/>
                        <a:lumOff val="80000"/>
                      </a:schemeClr>
                    </a:solidFill>
                  </a:tcPr>
                </a:tc>
              </a:tr>
              <a:tr h="305307">
                <a:tc>
                  <a:txBody>
                    <a:bodyPr/>
                    <a:lstStyle/>
                    <a:p>
                      <a:pPr>
                        <a:spcAft>
                          <a:spcPts val="0"/>
                        </a:spcAft>
                      </a:pPr>
                      <a:r>
                        <a:rPr lang="ru-RU" sz="1200" b="1">
                          <a:solidFill>
                            <a:schemeClr val="bg2">
                              <a:lumMod val="25000"/>
                            </a:schemeClr>
                          </a:solidFill>
                          <a:effectLst/>
                          <a:latin typeface="Times New Roman"/>
                          <a:ea typeface="Times New Roman"/>
                        </a:rPr>
                        <a:t>Налог на доходы физических лиц</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520 105,0</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532 983,8</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102,5</a:t>
                      </a:r>
                    </a:p>
                  </a:txBody>
                  <a:tcPr marL="68580" marR="68580" marT="0" marB="0" anchor="b">
                    <a:solidFill>
                      <a:schemeClr val="accent4">
                        <a:lumMod val="60000"/>
                        <a:lumOff val="40000"/>
                      </a:schemeClr>
                    </a:solidFill>
                  </a:tcPr>
                </a:tc>
              </a:tr>
              <a:tr h="304147">
                <a:tc>
                  <a:txBody>
                    <a:bodyPr/>
                    <a:lstStyle/>
                    <a:p>
                      <a:pPr>
                        <a:spcAft>
                          <a:spcPts val="0"/>
                        </a:spcAft>
                      </a:pPr>
                      <a:r>
                        <a:rPr lang="ru-RU" sz="1200" b="1">
                          <a:solidFill>
                            <a:schemeClr val="bg2">
                              <a:lumMod val="25000"/>
                            </a:schemeClr>
                          </a:solidFill>
                          <a:effectLst/>
                          <a:latin typeface="Times New Roman"/>
                          <a:ea typeface="Times New Roman"/>
                        </a:rPr>
                        <a:t>Доходы от уплаты акцизов на нефтепродукты</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710,0</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710,7</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100,1</a:t>
                      </a:r>
                    </a:p>
                  </a:txBody>
                  <a:tcPr marL="68580" marR="68580" marT="0" marB="0" anchor="b">
                    <a:solidFill>
                      <a:schemeClr val="accent4">
                        <a:lumMod val="20000"/>
                        <a:lumOff val="80000"/>
                      </a:schemeClr>
                    </a:solidFill>
                  </a:tcPr>
                </a:tc>
              </a:tr>
              <a:tr h="348520">
                <a:tc>
                  <a:txBody>
                    <a:bodyPr/>
                    <a:lstStyle/>
                    <a:p>
                      <a:pPr>
                        <a:spcAft>
                          <a:spcPts val="0"/>
                        </a:spcAft>
                      </a:pPr>
                      <a:r>
                        <a:rPr lang="ru-RU" sz="1200" b="1">
                          <a:solidFill>
                            <a:schemeClr val="bg2">
                              <a:lumMod val="25000"/>
                            </a:schemeClr>
                          </a:solidFill>
                          <a:effectLst/>
                          <a:latin typeface="Times New Roman"/>
                          <a:ea typeface="Times New Roman"/>
                        </a:rPr>
                        <a:t>Налог, взимаемый в связи с применением упрощенной системы налогообложения</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52 270,0</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53 614,7</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102,6</a:t>
                      </a:r>
                    </a:p>
                  </a:txBody>
                  <a:tcPr marL="68580" marR="68580" marT="0" marB="0" anchor="b">
                    <a:solidFill>
                      <a:schemeClr val="accent4">
                        <a:lumMod val="60000"/>
                        <a:lumOff val="40000"/>
                      </a:schemeClr>
                    </a:solidFill>
                  </a:tcPr>
                </a:tc>
              </a:tr>
              <a:tr h="138296">
                <a:tc>
                  <a:txBody>
                    <a:bodyPr/>
                    <a:lstStyle/>
                    <a:p>
                      <a:pPr>
                        <a:spcAft>
                          <a:spcPts val="0"/>
                        </a:spcAft>
                      </a:pPr>
                      <a:r>
                        <a:rPr lang="ru-RU" sz="1200" b="1">
                          <a:solidFill>
                            <a:schemeClr val="bg2">
                              <a:lumMod val="25000"/>
                            </a:schemeClr>
                          </a:solidFill>
                          <a:effectLst/>
                          <a:latin typeface="Times New Roman"/>
                          <a:ea typeface="Times New Roman"/>
                        </a:rPr>
                        <a:t>Единый налог на вмененный доход</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42 008,0</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43 055,1</a:t>
                      </a:r>
                    </a:p>
                  </a:txBody>
                  <a:tcPr marL="68580" marR="68580" marT="0" marB="0" anchor="b">
                    <a:solidFill>
                      <a:schemeClr val="accent4">
                        <a:lumMod val="20000"/>
                        <a:lumOff val="8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102,5</a:t>
                      </a:r>
                    </a:p>
                  </a:txBody>
                  <a:tcPr marL="68580" marR="68580" marT="0" marB="0" anchor="b">
                    <a:solidFill>
                      <a:schemeClr val="accent4">
                        <a:lumMod val="20000"/>
                        <a:lumOff val="80000"/>
                      </a:schemeClr>
                    </a:solidFill>
                  </a:tcPr>
                </a:tc>
              </a:tr>
              <a:tr h="243448">
                <a:tc>
                  <a:txBody>
                    <a:bodyPr/>
                    <a:lstStyle/>
                    <a:p>
                      <a:pPr>
                        <a:spcAft>
                          <a:spcPts val="0"/>
                        </a:spcAft>
                      </a:pPr>
                      <a:r>
                        <a:rPr lang="ru-RU" sz="1200" b="1" dirty="0">
                          <a:solidFill>
                            <a:schemeClr val="bg2">
                              <a:lumMod val="25000"/>
                            </a:schemeClr>
                          </a:solidFill>
                          <a:effectLst/>
                          <a:latin typeface="Times New Roman"/>
                          <a:ea typeface="Times New Roman"/>
                        </a:rPr>
                        <a:t>Единый сельскохозяйственный налог</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11 551,0</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11 841,0</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102,5</a:t>
                      </a:r>
                    </a:p>
                  </a:txBody>
                  <a:tcPr marL="68580" marR="68580" marT="0" marB="0" anchor="b">
                    <a:solidFill>
                      <a:schemeClr val="accent4">
                        <a:lumMod val="60000"/>
                        <a:lumOff val="40000"/>
                      </a:schemeClr>
                    </a:solidFill>
                  </a:tcPr>
                </a:tc>
              </a:tr>
              <a:tr h="305307">
                <a:tc>
                  <a:txBody>
                    <a:bodyPr/>
                    <a:lstStyle/>
                    <a:p>
                      <a:pPr>
                        <a:spcAft>
                          <a:spcPts val="0"/>
                        </a:spcAft>
                      </a:pPr>
                      <a:r>
                        <a:rPr lang="ru-RU" sz="1200" b="1">
                          <a:solidFill>
                            <a:schemeClr val="bg2">
                              <a:lumMod val="25000"/>
                            </a:schemeClr>
                          </a:solidFill>
                          <a:effectLst/>
                          <a:latin typeface="Times New Roman"/>
                          <a:ea typeface="Times New Roman"/>
                        </a:rPr>
                        <a:t>Налог, применяемый в связи с применением патентной системы налогообложения</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845,0</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878,7</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104,0</a:t>
                      </a:r>
                    </a:p>
                  </a:txBody>
                  <a:tcPr marL="68580" marR="68580" marT="0" marB="0" anchor="b">
                    <a:solidFill>
                      <a:schemeClr val="accent4">
                        <a:lumMod val="60000"/>
                        <a:lumOff val="40000"/>
                      </a:schemeClr>
                    </a:solidFill>
                  </a:tcPr>
                </a:tc>
              </a:tr>
              <a:tr h="210304">
                <a:tc>
                  <a:txBody>
                    <a:bodyPr/>
                    <a:lstStyle/>
                    <a:p>
                      <a:pPr>
                        <a:spcAft>
                          <a:spcPts val="0"/>
                        </a:spcAft>
                      </a:pPr>
                      <a:r>
                        <a:rPr lang="ru-RU" sz="1200" b="1">
                          <a:solidFill>
                            <a:schemeClr val="bg2">
                              <a:lumMod val="25000"/>
                            </a:schemeClr>
                          </a:solidFill>
                          <a:effectLst/>
                          <a:latin typeface="Times New Roman"/>
                          <a:ea typeface="Times New Roman"/>
                        </a:rPr>
                        <a:t>Налог на имущество организаций</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12 129,0</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12 406,1</a:t>
                      </a:r>
                    </a:p>
                  </a:txBody>
                  <a:tcPr marL="68580" marR="68580" marT="0" marB="0" anchor="b">
                    <a:solidFill>
                      <a:schemeClr val="accent4">
                        <a:lumMod val="60000"/>
                        <a:lumOff val="4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102,3</a:t>
                      </a:r>
                    </a:p>
                  </a:txBody>
                  <a:tcPr marL="68580" marR="68580" marT="0" marB="0" anchor="b">
                    <a:solidFill>
                      <a:schemeClr val="accent4">
                        <a:lumMod val="60000"/>
                        <a:lumOff val="40000"/>
                      </a:schemeClr>
                    </a:solidFill>
                  </a:tcPr>
                </a:tc>
              </a:tr>
              <a:tr h="305307">
                <a:tc>
                  <a:txBody>
                    <a:bodyPr/>
                    <a:lstStyle/>
                    <a:p>
                      <a:pPr>
                        <a:spcAft>
                          <a:spcPts val="0"/>
                        </a:spcAft>
                      </a:pPr>
                      <a:r>
                        <a:rPr lang="ru-RU" sz="1200" b="1">
                          <a:solidFill>
                            <a:schemeClr val="bg2">
                              <a:lumMod val="25000"/>
                            </a:schemeClr>
                          </a:solidFill>
                          <a:effectLst/>
                          <a:latin typeface="Times New Roman" pitchFamily="18" charset="0"/>
                          <a:ea typeface="Times New Roman"/>
                          <a:cs typeface="Times New Roman" pitchFamily="18" charset="0"/>
                        </a:rPr>
                        <a:t>Госпошлина</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pitchFamily="18" charset="0"/>
                          <a:ea typeface="Times New Roman"/>
                          <a:cs typeface="Times New Roman" pitchFamily="18" charset="0"/>
                        </a:rPr>
                        <a:t>13 594,0</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pitchFamily="18" charset="0"/>
                          <a:ea typeface="Times New Roman"/>
                          <a:cs typeface="Times New Roman" pitchFamily="18" charset="0"/>
                        </a:rPr>
                        <a:t>13 909,3</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pitchFamily="18" charset="0"/>
                          <a:ea typeface="Times New Roman"/>
                          <a:cs typeface="Times New Roman" pitchFamily="18" charset="0"/>
                        </a:rPr>
                        <a:t>102,3</a:t>
                      </a:r>
                    </a:p>
                  </a:txBody>
                  <a:tcPr marL="68580" marR="68580" marT="0" marB="0" anchor="b">
                    <a:solidFill>
                      <a:schemeClr val="accent4">
                        <a:lumMod val="60000"/>
                        <a:lumOff val="40000"/>
                      </a:schemeClr>
                    </a:solidFill>
                  </a:tcPr>
                </a:tc>
              </a:tr>
              <a:tr h="305307">
                <a:tc>
                  <a:txBody>
                    <a:bodyPr/>
                    <a:lstStyle/>
                    <a:p>
                      <a:pPr>
                        <a:spcAft>
                          <a:spcPts val="0"/>
                        </a:spcAft>
                      </a:pPr>
                      <a:r>
                        <a:rPr lang="ru-RU" sz="1200" b="1">
                          <a:solidFill>
                            <a:schemeClr val="bg2">
                              <a:lumMod val="25000"/>
                            </a:schemeClr>
                          </a:solidFill>
                          <a:effectLst/>
                          <a:latin typeface="Times New Roman" pitchFamily="18" charset="0"/>
                          <a:ea typeface="Times New Roman"/>
                          <a:cs typeface="Times New Roman" pitchFamily="18" charset="0"/>
                        </a:rPr>
                        <a:t>Прочие налоги и сборы (по отмененным местным налогам и сборам)</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pitchFamily="18" charset="0"/>
                          <a:ea typeface="Times New Roman"/>
                          <a:cs typeface="Times New Roman" pitchFamily="18" charset="0"/>
                        </a:rPr>
                        <a:t>0,0</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pitchFamily="18" charset="0"/>
                          <a:ea typeface="Times New Roman"/>
                          <a:cs typeface="Times New Roman" pitchFamily="18" charset="0"/>
                        </a:rPr>
                        <a:t>0,4</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pitchFamily="18" charset="0"/>
                          <a:ea typeface="Times New Roman"/>
                          <a:cs typeface="Times New Roman" pitchFamily="18" charset="0"/>
                        </a:rPr>
                        <a:t> </a:t>
                      </a:r>
                    </a:p>
                  </a:txBody>
                  <a:tcPr marL="68580" marR="68580" marT="0" marB="0" anchor="b">
                    <a:solidFill>
                      <a:schemeClr val="accent4">
                        <a:lumMod val="60000"/>
                        <a:lumOff val="40000"/>
                      </a:schemeClr>
                    </a:solidFill>
                  </a:tcPr>
                </a:tc>
              </a:tr>
              <a:tr h="305307">
                <a:tc>
                  <a:txBody>
                    <a:bodyPr/>
                    <a:lstStyle/>
                    <a:p>
                      <a:pPr>
                        <a:spcAft>
                          <a:spcPts val="0"/>
                        </a:spcAft>
                      </a:pPr>
                      <a:r>
                        <a:rPr lang="ru-RU" sz="1200" b="1">
                          <a:solidFill>
                            <a:schemeClr val="bg2">
                              <a:lumMod val="25000"/>
                            </a:schemeClr>
                          </a:solidFill>
                          <a:effectLst/>
                          <a:latin typeface="Times New Roman" pitchFamily="18" charset="0"/>
                          <a:ea typeface="Times New Roman"/>
                          <a:cs typeface="Times New Roman" pitchFamily="18" charset="0"/>
                        </a:rPr>
                        <a:t>Доходы, получаемые в виде арендной платы за земельные участки, государственная собственность на которые не разграничена, а также средства от продажи права на заключение договоров аренды указанных земельных участков</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pitchFamily="18" charset="0"/>
                          <a:ea typeface="Times New Roman"/>
                          <a:cs typeface="Times New Roman" pitchFamily="18" charset="0"/>
                        </a:rPr>
                        <a:t>82 545,0</a:t>
                      </a:r>
                    </a:p>
                  </a:txBody>
                  <a:tcPr marL="68580" marR="68580" marT="0" marB="0" anchor="b">
                    <a:solidFill>
                      <a:schemeClr val="accent4">
                        <a:lumMod val="60000"/>
                        <a:lumOff val="40000"/>
                      </a:schemeClr>
                    </a:solidFill>
                  </a:tcPr>
                </a:tc>
                <a:tc>
                  <a:txBody>
                    <a:bodyPr/>
                    <a:lstStyle/>
                    <a:p>
                      <a:pPr algn="r">
                        <a:spcAft>
                          <a:spcPts val="0"/>
                        </a:spcAft>
                      </a:pPr>
                      <a:r>
                        <a:rPr lang="ru-RU" sz="1200" b="1" dirty="0">
                          <a:solidFill>
                            <a:schemeClr val="bg2">
                              <a:lumMod val="25000"/>
                            </a:schemeClr>
                          </a:solidFill>
                          <a:effectLst/>
                          <a:latin typeface="Times New Roman" pitchFamily="18" charset="0"/>
                          <a:ea typeface="Times New Roman"/>
                          <a:cs typeface="Times New Roman" pitchFamily="18" charset="0"/>
                        </a:rPr>
                        <a:t>84 512,3</a:t>
                      </a:r>
                    </a:p>
                  </a:txBody>
                  <a:tcPr marL="68580" marR="68580" marT="0" marB="0" anchor="b">
                    <a:solidFill>
                      <a:schemeClr val="accent4">
                        <a:lumMod val="60000"/>
                        <a:lumOff val="40000"/>
                      </a:schemeClr>
                    </a:solidFill>
                  </a:tcPr>
                </a:tc>
                <a:tc>
                  <a:txBody>
                    <a:bodyPr/>
                    <a:lstStyle/>
                    <a:p>
                      <a:pPr algn="r">
                        <a:spcAft>
                          <a:spcPts val="0"/>
                        </a:spcAft>
                      </a:pPr>
                      <a:r>
                        <a:rPr lang="ru-RU" sz="1200" b="1" dirty="0">
                          <a:solidFill>
                            <a:schemeClr val="bg2">
                              <a:lumMod val="25000"/>
                            </a:schemeClr>
                          </a:solidFill>
                          <a:effectLst/>
                          <a:latin typeface="Times New Roman" pitchFamily="18" charset="0"/>
                          <a:ea typeface="Times New Roman"/>
                          <a:cs typeface="Times New Roman" pitchFamily="18" charset="0"/>
                        </a:rPr>
                        <a:t>102,4</a:t>
                      </a:r>
                    </a:p>
                  </a:txBody>
                  <a:tcPr marL="68580" marR="68580" marT="0" marB="0" anchor="b">
                    <a:solidFill>
                      <a:schemeClr val="accent4">
                        <a:lumMod val="60000"/>
                        <a:lumOff val="40000"/>
                      </a:schemeClr>
                    </a:solidFill>
                  </a:tcPr>
                </a:tc>
              </a:tr>
            </a:tbl>
          </a:graphicData>
        </a:graphic>
      </p:graphicFrame>
    </p:spTree>
    <p:extLst>
      <p:ext uri="{BB962C8B-B14F-4D97-AF65-F5344CB8AC3E}">
        <p14:creationId xmlns:p14="http://schemas.microsoft.com/office/powerpoint/2010/main" val="428544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27384"/>
            <a:ext cx="8496944" cy="6768752"/>
          </a:xfrm>
          <a:blipFill>
            <a:blip r:embed="rId2"/>
            <a:stretch>
              <a:fillRect/>
            </a:stretch>
          </a:blipFill>
        </p:spPr>
        <p:txBody>
          <a:bodyPr>
            <a:noAutofit/>
          </a:bodyPr>
          <a:lstStyle/>
          <a:p>
            <a:pPr algn="ctr"/>
            <a:r>
              <a:rPr lang="ru-RU" sz="2400" b="1" dirty="0">
                <a:solidFill>
                  <a:schemeClr val="bg2">
                    <a:lumMod val="25000"/>
                  </a:schemeClr>
                </a:solidFill>
                <a:latin typeface="Times New Roman" pitchFamily="18" charset="0"/>
                <a:cs typeface="Times New Roman" pitchFamily="18" charset="0"/>
              </a:rPr>
              <a:t>Объем поступления собственных доходов в бюджет муниципального образования Крымский район</a:t>
            </a:r>
            <a:endParaRPr lang="ru-RU" sz="2400" b="1" dirty="0" smtClean="0">
              <a:solidFill>
                <a:schemeClr val="bg2">
                  <a:lumMod val="25000"/>
                </a:schemeClr>
              </a:solidFill>
              <a:latin typeface="Times New Roman" pitchFamily="18" charset="0"/>
              <a:cs typeface="Times New Roman"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4172866282"/>
              </p:ext>
            </p:extLst>
          </p:nvPr>
        </p:nvGraphicFramePr>
        <p:xfrm>
          <a:off x="1835695" y="908718"/>
          <a:ext cx="6480721" cy="4798754"/>
        </p:xfrm>
        <a:graphic>
          <a:graphicData uri="http://schemas.openxmlformats.org/drawingml/2006/table">
            <a:tbl>
              <a:tblPr firstRow="1" bandRow="1">
                <a:tableStyleId>{5C22544A-7EE6-4342-B048-85BDC9FD1C3A}</a:tableStyleId>
              </a:tblPr>
              <a:tblGrid>
                <a:gridCol w="3522131"/>
                <a:gridCol w="915754"/>
                <a:gridCol w="915754"/>
                <a:gridCol w="1127082"/>
              </a:tblGrid>
              <a:tr h="775394">
                <a:tc>
                  <a:txBody>
                    <a:bodyPr/>
                    <a:lstStyle/>
                    <a:p>
                      <a:pPr algn="ctr"/>
                      <a:r>
                        <a:rPr lang="ru-RU" sz="1400" dirty="0" smtClean="0">
                          <a:solidFill>
                            <a:schemeClr val="bg2">
                              <a:lumMod val="25000"/>
                            </a:schemeClr>
                          </a:solidFill>
                          <a:latin typeface="Times New Roman" pitchFamily="18" charset="0"/>
                          <a:cs typeface="Times New Roman" pitchFamily="18" charset="0"/>
                        </a:rPr>
                        <a:t>Наименование </a:t>
                      </a:r>
                      <a:endParaRPr lang="ru-RU" sz="1400" dirty="0">
                        <a:solidFill>
                          <a:schemeClr val="bg2">
                            <a:lumMod val="25000"/>
                          </a:schemeClr>
                        </a:solidFill>
                        <a:latin typeface="Times New Roman" pitchFamily="18" charset="0"/>
                        <a:cs typeface="Times New Roman" pitchFamily="18" charset="0"/>
                      </a:endParaRPr>
                    </a:p>
                  </a:txBody>
                  <a:tcPr>
                    <a:solidFill>
                      <a:schemeClr val="accent4">
                        <a:lumMod val="75000"/>
                      </a:schemeClr>
                    </a:solidFill>
                  </a:tcPr>
                </a:tc>
                <a:tc gridSpan="2">
                  <a:txBody>
                    <a:bodyPr/>
                    <a:lstStyle/>
                    <a:p>
                      <a:pPr algn="ctr"/>
                      <a:r>
                        <a:rPr lang="ru-RU" sz="1400" dirty="0" smtClean="0">
                          <a:solidFill>
                            <a:schemeClr val="bg2">
                              <a:lumMod val="25000"/>
                            </a:schemeClr>
                          </a:solidFill>
                          <a:latin typeface="Times New Roman" pitchFamily="18" charset="0"/>
                          <a:cs typeface="Times New Roman" pitchFamily="18" charset="0"/>
                        </a:rPr>
                        <a:t>2020 год</a:t>
                      </a:r>
                    </a:p>
                    <a:p>
                      <a:pPr algn="ctr"/>
                      <a:r>
                        <a:rPr lang="ru-RU" sz="1400" dirty="0" err="1" smtClean="0">
                          <a:solidFill>
                            <a:schemeClr val="bg2">
                              <a:lumMod val="25000"/>
                            </a:schemeClr>
                          </a:solidFill>
                          <a:latin typeface="Times New Roman" pitchFamily="18" charset="0"/>
                          <a:cs typeface="Times New Roman" pitchFamily="18" charset="0"/>
                        </a:rPr>
                        <a:t>тыс.рублей</a:t>
                      </a:r>
                      <a:endParaRPr lang="ru-RU" sz="1400" dirty="0">
                        <a:solidFill>
                          <a:schemeClr val="bg2">
                            <a:lumMod val="25000"/>
                          </a:schemeClr>
                        </a:solidFill>
                        <a:latin typeface="Times New Roman" pitchFamily="18" charset="0"/>
                        <a:cs typeface="Times New Roman" pitchFamily="18" charset="0"/>
                      </a:endParaRPr>
                    </a:p>
                  </a:txBody>
                  <a:tcPr>
                    <a:solidFill>
                      <a:schemeClr val="accent4">
                        <a:lumMod val="75000"/>
                      </a:schemeClr>
                    </a:solidFill>
                  </a:tcPr>
                </a:tc>
                <a:tc hMerge="1">
                  <a:txBody>
                    <a:bodyPr/>
                    <a:lstStyle/>
                    <a:p>
                      <a:endParaRPr lang="ru-RU" dirty="0"/>
                    </a:p>
                  </a:txBody>
                  <a:tcPr>
                    <a:solidFill>
                      <a:schemeClr val="accent4">
                        <a:lumMod val="75000"/>
                      </a:schemeClr>
                    </a:solidFill>
                  </a:tcPr>
                </a:tc>
                <a:tc>
                  <a:txBody>
                    <a:bodyPr/>
                    <a:lstStyle/>
                    <a:p>
                      <a:pPr algn="ctr"/>
                      <a:r>
                        <a:rPr lang="ru-RU" sz="1400" dirty="0" smtClean="0">
                          <a:solidFill>
                            <a:schemeClr val="bg2">
                              <a:lumMod val="25000"/>
                            </a:schemeClr>
                          </a:solidFill>
                          <a:latin typeface="Times New Roman" pitchFamily="18" charset="0"/>
                          <a:cs typeface="Times New Roman" pitchFamily="18" charset="0"/>
                        </a:rPr>
                        <a:t>Исполнено к плану</a:t>
                      </a:r>
                    </a:p>
                    <a:p>
                      <a:pPr algn="ctr"/>
                      <a:r>
                        <a:rPr lang="ru-RU" sz="1400" dirty="0" smtClean="0">
                          <a:solidFill>
                            <a:schemeClr val="bg2">
                              <a:lumMod val="25000"/>
                            </a:schemeClr>
                          </a:solidFill>
                          <a:latin typeface="Times New Roman" pitchFamily="18" charset="0"/>
                          <a:cs typeface="Times New Roman" pitchFamily="18" charset="0"/>
                        </a:rPr>
                        <a:t>%</a:t>
                      </a:r>
                      <a:endParaRPr lang="ru-RU" sz="1400" dirty="0">
                        <a:solidFill>
                          <a:schemeClr val="bg2">
                            <a:lumMod val="25000"/>
                          </a:schemeClr>
                        </a:solidFill>
                        <a:latin typeface="Times New Roman" pitchFamily="18" charset="0"/>
                        <a:cs typeface="Times New Roman" pitchFamily="18" charset="0"/>
                      </a:endParaRPr>
                    </a:p>
                  </a:txBody>
                  <a:tcPr>
                    <a:solidFill>
                      <a:schemeClr val="accent4">
                        <a:lumMod val="75000"/>
                      </a:schemeClr>
                    </a:solidFill>
                  </a:tcPr>
                </a:tc>
              </a:tr>
              <a:tr h="484621">
                <a:tc>
                  <a:txBody>
                    <a:bodyPr/>
                    <a:lstStyle/>
                    <a:p>
                      <a:pPr>
                        <a:spcAft>
                          <a:spcPts val="0"/>
                        </a:spcAft>
                      </a:pPr>
                      <a:r>
                        <a:rPr lang="ru-RU" sz="1200" b="1" dirty="0">
                          <a:solidFill>
                            <a:schemeClr val="bg2">
                              <a:lumMod val="25000"/>
                            </a:schemeClr>
                          </a:solidFill>
                          <a:effectLst/>
                          <a:latin typeface="Times New Roman"/>
                          <a:ea typeface="Times New Roman"/>
                        </a:rPr>
                        <a:t>Доходы, получаемые в виде арендной платы за земли после разграничения государственной собственности на землю, а также средства от продажи права на заключение договоров аренды указанных земельных участков (за исключением земельных участков бюджетных и автономных учреждений)</a:t>
                      </a:r>
                    </a:p>
                  </a:txBody>
                  <a:tcPr marL="68580" marR="68580" marT="0" marB="0" anchor="b">
                    <a:solidFill>
                      <a:schemeClr val="accent4">
                        <a:lumMod val="60000"/>
                        <a:lumOff val="4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2 113,0</a:t>
                      </a:r>
                    </a:p>
                  </a:txBody>
                  <a:tcPr marL="68580" marR="68580" marT="0" marB="0" anchor="b">
                    <a:solidFill>
                      <a:schemeClr val="accent4">
                        <a:lumMod val="60000"/>
                        <a:lumOff val="4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2 160,8</a:t>
                      </a:r>
                    </a:p>
                  </a:txBody>
                  <a:tcPr marL="68580" marR="68580" marT="0" marB="0" anchor="b">
                    <a:solidFill>
                      <a:schemeClr val="accent4">
                        <a:lumMod val="60000"/>
                        <a:lumOff val="4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102,3</a:t>
                      </a:r>
                    </a:p>
                  </a:txBody>
                  <a:tcPr marL="68580" marR="68580" marT="0" marB="0" anchor="b">
                    <a:solidFill>
                      <a:schemeClr val="accent4">
                        <a:lumMod val="60000"/>
                        <a:lumOff val="40000"/>
                      </a:schemeClr>
                    </a:solidFill>
                  </a:tcPr>
                </a:tc>
              </a:tr>
              <a:tr h="290773">
                <a:tc>
                  <a:txBody>
                    <a:bodyPr/>
                    <a:lstStyle/>
                    <a:p>
                      <a:pPr>
                        <a:spcAft>
                          <a:spcPts val="0"/>
                        </a:spcAft>
                      </a:pPr>
                      <a:r>
                        <a:rPr lang="ru-RU" sz="1200" b="1">
                          <a:solidFill>
                            <a:schemeClr val="bg2">
                              <a:lumMod val="25000"/>
                            </a:schemeClr>
                          </a:solidFill>
                          <a:effectLst/>
                          <a:latin typeface="Times New Roman"/>
                          <a:ea typeface="Times New Roman"/>
                        </a:rPr>
                        <a:t>Доходы от сдачи в аренду имущества, находящегося в оперативном управлении органов государственной власти, органов местного самоуправления, государственных внебюджетных фондов и созданных ими учреждений (за исключением имущества бюджетных и автономных учреждений)</a:t>
                      </a:r>
                    </a:p>
                  </a:txBody>
                  <a:tcPr marL="68580" marR="68580" marT="0" marB="0" anchor="b">
                    <a:solidFill>
                      <a:schemeClr val="accent4">
                        <a:lumMod val="20000"/>
                        <a:lumOff val="8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69,0</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71,1</a:t>
                      </a:r>
                    </a:p>
                  </a:txBody>
                  <a:tcPr marL="68580" marR="68580" marT="0" marB="0" anchor="b">
                    <a:solidFill>
                      <a:schemeClr val="accent4">
                        <a:lumMod val="20000"/>
                        <a:lumOff val="8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103,0</a:t>
                      </a:r>
                    </a:p>
                  </a:txBody>
                  <a:tcPr marL="68580" marR="68580" marT="0" marB="0" anchor="b">
                    <a:solidFill>
                      <a:schemeClr val="accent4">
                        <a:lumMod val="20000"/>
                        <a:lumOff val="80000"/>
                      </a:schemeClr>
                    </a:solidFill>
                  </a:tcPr>
                </a:tc>
              </a:tr>
              <a:tr h="305307">
                <a:tc>
                  <a:txBody>
                    <a:bodyPr/>
                    <a:lstStyle/>
                    <a:p>
                      <a:pPr>
                        <a:spcAft>
                          <a:spcPts val="0"/>
                        </a:spcAft>
                      </a:pPr>
                      <a:r>
                        <a:rPr lang="ru-RU" sz="1200" b="1">
                          <a:solidFill>
                            <a:schemeClr val="bg2">
                              <a:lumMod val="25000"/>
                            </a:schemeClr>
                          </a:solidFill>
                          <a:effectLst/>
                          <a:latin typeface="Times New Roman"/>
                          <a:ea typeface="Times New Roman"/>
                        </a:rPr>
                        <a:t>Доходы от сдачи в аренду имущества, составляющего государственную (муниципальную) казну (за исключением земельных участков)</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1 222,0</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1 249,3</a:t>
                      </a:r>
                    </a:p>
                  </a:txBody>
                  <a:tcPr marL="68580" marR="68580" marT="0" marB="0" anchor="b">
                    <a:solidFill>
                      <a:schemeClr val="accent4">
                        <a:lumMod val="60000"/>
                        <a:lumOff val="4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102,2</a:t>
                      </a:r>
                    </a:p>
                  </a:txBody>
                  <a:tcPr marL="68580" marR="68580" marT="0" marB="0" anchor="b">
                    <a:solidFill>
                      <a:schemeClr val="accent4">
                        <a:lumMod val="60000"/>
                        <a:lumOff val="40000"/>
                      </a:schemeClr>
                    </a:solidFill>
                  </a:tcPr>
                </a:tc>
              </a:tr>
              <a:tr h="304147">
                <a:tc>
                  <a:txBody>
                    <a:bodyPr/>
                    <a:lstStyle/>
                    <a:p>
                      <a:pPr>
                        <a:spcAft>
                          <a:spcPts val="0"/>
                        </a:spcAft>
                      </a:pPr>
                      <a:r>
                        <a:rPr lang="ru-RU" sz="1200" b="1">
                          <a:solidFill>
                            <a:schemeClr val="bg2">
                              <a:lumMod val="25000"/>
                            </a:schemeClr>
                          </a:solidFill>
                          <a:effectLst/>
                          <a:latin typeface="Times New Roman"/>
                          <a:ea typeface="Times New Roman"/>
                        </a:rPr>
                        <a:t>Плата по соглашениям об установлении сервитута в отношении земельных участков, находящихся в государственной или муниципальной собственности</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840,0</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859,7</a:t>
                      </a:r>
                    </a:p>
                  </a:txBody>
                  <a:tcPr marL="68580" marR="68580" marT="0" marB="0" anchor="b">
                    <a:solidFill>
                      <a:schemeClr val="accent4">
                        <a:lumMod val="20000"/>
                        <a:lumOff val="8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102,3</a:t>
                      </a:r>
                    </a:p>
                  </a:txBody>
                  <a:tcPr marL="68580" marR="68580" marT="0" marB="0" anchor="b">
                    <a:solidFill>
                      <a:schemeClr val="accent4">
                        <a:lumMod val="20000"/>
                        <a:lumOff val="80000"/>
                      </a:schemeClr>
                    </a:solidFill>
                  </a:tcPr>
                </a:tc>
              </a:tr>
            </a:tbl>
          </a:graphicData>
        </a:graphic>
      </p:graphicFrame>
    </p:spTree>
    <p:extLst>
      <p:ext uri="{BB962C8B-B14F-4D97-AF65-F5344CB8AC3E}">
        <p14:creationId xmlns:p14="http://schemas.microsoft.com/office/powerpoint/2010/main" val="12016858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27384"/>
            <a:ext cx="8496944" cy="6768752"/>
          </a:xfrm>
          <a:blipFill>
            <a:blip r:embed="rId2"/>
            <a:stretch>
              <a:fillRect/>
            </a:stretch>
          </a:blipFill>
        </p:spPr>
        <p:txBody>
          <a:bodyPr>
            <a:noAutofit/>
          </a:bodyPr>
          <a:lstStyle/>
          <a:p>
            <a:pPr algn="ctr"/>
            <a:r>
              <a:rPr lang="ru-RU" sz="2400" b="1" dirty="0">
                <a:solidFill>
                  <a:schemeClr val="bg2">
                    <a:lumMod val="25000"/>
                  </a:schemeClr>
                </a:solidFill>
                <a:latin typeface="Times New Roman" pitchFamily="18" charset="0"/>
                <a:cs typeface="Times New Roman" pitchFamily="18" charset="0"/>
              </a:rPr>
              <a:t>Объем поступления собственных доходов в бюджет муниципального образования Крымский район</a:t>
            </a:r>
            <a:endParaRPr lang="ru-RU" sz="2400" b="1" dirty="0" smtClean="0">
              <a:solidFill>
                <a:schemeClr val="bg2">
                  <a:lumMod val="25000"/>
                </a:schemeClr>
              </a:solidFill>
              <a:latin typeface="Times New Roman" pitchFamily="18" charset="0"/>
              <a:cs typeface="Times New Roman"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900015538"/>
              </p:ext>
            </p:extLst>
          </p:nvPr>
        </p:nvGraphicFramePr>
        <p:xfrm>
          <a:off x="1835695" y="908718"/>
          <a:ext cx="6552729" cy="5466702"/>
        </p:xfrm>
        <a:graphic>
          <a:graphicData uri="http://schemas.openxmlformats.org/drawingml/2006/table">
            <a:tbl>
              <a:tblPr firstRow="1" bandRow="1">
                <a:tableStyleId>{5C22544A-7EE6-4342-B048-85BDC9FD1C3A}</a:tableStyleId>
              </a:tblPr>
              <a:tblGrid>
                <a:gridCol w="3561267"/>
                <a:gridCol w="900166"/>
                <a:gridCol w="906228"/>
                <a:gridCol w="1185068"/>
              </a:tblGrid>
              <a:tr h="775394">
                <a:tc>
                  <a:txBody>
                    <a:bodyPr/>
                    <a:lstStyle/>
                    <a:p>
                      <a:pPr algn="ctr"/>
                      <a:r>
                        <a:rPr lang="ru-RU" sz="1400" dirty="0" smtClean="0">
                          <a:solidFill>
                            <a:schemeClr val="bg2">
                              <a:lumMod val="25000"/>
                            </a:schemeClr>
                          </a:solidFill>
                          <a:latin typeface="Times New Roman" pitchFamily="18" charset="0"/>
                          <a:cs typeface="Times New Roman" pitchFamily="18" charset="0"/>
                        </a:rPr>
                        <a:t>Наименование </a:t>
                      </a:r>
                      <a:endParaRPr lang="ru-RU" sz="1400" dirty="0">
                        <a:solidFill>
                          <a:schemeClr val="bg2">
                            <a:lumMod val="25000"/>
                          </a:schemeClr>
                        </a:solidFill>
                        <a:latin typeface="Times New Roman" pitchFamily="18" charset="0"/>
                        <a:cs typeface="Times New Roman" pitchFamily="18" charset="0"/>
                      </a:endParaRPr>
                    </a:p>
                  </a:txBody>
                  <a:tcPr>
                    <a:solidFill>
                      <a:schemeClr val="accent4">
                        <a:lumMod val="75000"/>
                      </a:schemeClr>
                    </a:solidFill>
                  </a:tcPr>
                </a:tc>
                <a:tc gridSpan="2">
                  <a:txBody>
                    <a:bodyPr/>
                    <a:lstStyle/>
                    <a:p>
                      <a:pPr algn="ctr"/>
                      <a:r>
                        <a:rPr lang="ru-RU" sz="1400" dirty="0" smtClean="0">
                          <a:solidFill>
                            <a:schemeClr val="bg2">
                              <a:lumMod val="25000"/>
                            </a:schemeClr>
                          </a:solidFill>
                          <a:latin typeface="Times New Roman" pitchFamily="18" charset="0"/>
                          <a:cs typeface="Times New Roman" pitchFamily="18" charset="0"/>
                        </a:rPr>
                        <a:t>2020 год</a:t>
                      </a:r>
                    </a:p>
                    <a:p>
                      <a:pPr algn="ctr"/>
                      <a:r>
                        <a:rPr lang="ru-RU" sz="1400" dirty="0" err="1" smtClean="0">
                          <a:solidFill>
                            <a:schemeClr val="bg2">
                              <a:lumMod val="25000"/>
                            </a:schemeClr>
                          </a:solidFill>
                          <a:latin typeface="Times New Roman" pitchFamily="18" charset="0"/>
                          <a:cs typeface="Times New Roman" pitchFamily="18" charset="0"/>
                        </a:rPr>
                        <a:t>тыс.рублей</a:t>
                      </a:r>
                      <a:endParaRPr lang="ru-RU" sz="1400" dirty="0">
                        <a:solidFill>
                          <a:schemeClr val="bg2">
                            <a:lumMod val="25000"/>
                          </a:schemeClr>
                        </a:solidFill>
                        <a:latin typeface="Times New Roman" pitchFamily="18" charset="0"/>
                        <a:cs typeface="Times New Roman" pitchFamily="18" charset="0"/>
                      </a:endParaRPr>
                    </a:p>
                  </a:txBody>
                  <a:tcPr>
                    <a:solidFill>
                      <a:schemeClr val="accent4">
                        <a:lumMod val="75000"/>
                      </a:schemeClr>
                    </a:solidFill>
                  </a:tcPr>
                </a:tc>
                <a:tc hMerge="1">
                  <a:txBody>
                    <a:bodyPr/>
                    <a:lstStyle/>
                    <a:p>
                      <a:endParaRPr lang="ru-RU" dirty="0"/>
                    </a:p>
                  </a:txBody>
                  <a:tcPr>
                    <a:solidFill>
                      <a:schemeClr val="accent4">
                        <a:lumMod val="75000"/>
                      </a:schemeClr>
                    </a:solidFill>
                  </a:tcPr>
                </a:tc>
                <a:tc>
                  <a:txBody>
                    <a:bodyPr/>
                    <a:lstStyle/>
                    <a:p>
                      <a:pPr algn="ctr"/>
                      <a:r>
                        <a:rPr lang="ru-RU" sz="1400" dirty="0" smtClean="0">
                          <a:solidFill>
                            <a:schemeClr val="bg2">
                              <a:lumMod val="25000"/>
                            </a:schemeClr>
                          </a:solidFill>
                          <a:latin typeface="Times New Roman" pitchFamily="18" charset="0"/>
                          <a:cs typeface="Times New Roman" pitchFamily="18" charset="0"/>
                        </a:rPr>
                        <a:t>Исполнено к плану</a:t>
                      </a:r>
                    </a:p>
                    <a:p>
                      <a:pPr algn="ctr"/>
                      <a:r>
                        <a:rPr lang="ru-RU" sz="1400" dirty="0" smtClean="0">
                          <a:solidFill>
                            <a:schemeClr val="bg2">
                              <a:lumMod val="25000"/>
                            </a:schemeClr>
                          </a:solidFill>
                          <a:latin typeface="Times New Roman" pitchFamily="18" charset="0"/>
                          <a:cs typeface="Times New Roman" pitchFamily="18" charset="0"/>
                        </a:rPr>
                        <a:t>%</a:t>
                      </a:r>
                      <a:endParaRPr lang="ru-RU" sz="1400" dirty="0">
                        <a:solidFill>
                          <a:schemeClr val="bg2">
                            <a:lumMod val="25000"/>
                          </a:schemeClr>
                        </a:solidFill>
                        <a:latin typeface="Times New Roman" pitchFamily="18" charset="0"/>
                        <a:cs typeface="Times New Roman" pitchFamily="18" charset="0"/>
                      </a:endParaRPr>
                    </a:p>
                  </a:txBody>
                  <a:tcPr>
                    <a:solidFill>
                      <a:schemeClr val="accent4">
                        <a:lumMod val="75000"/>
                      </a:schemeClr>
                    </a:solidFill>
                  </a:tcPr>
                </a:tc>
              </a:tr>
              <a:tr h="484621">
                <a:tc>
                  <a:txBody>
                    <a:bodyPr/>
                    <a:lstStyle/>
                    <a:p>
                      <a:pPr>
                        <a:spcAft>
                          <a:spcPts val="0"/>
                        </a:spcAft>
                      </a:pPr>
                      <a:r>
                        <a:rPr lang="ru-RU" sz="1200" b="1">
                          <a:solidFill>
                            <a:schemeClr val="bg2">
                              <a:lumMod val="25000"/>
                            </a:schemeClr>
                          </a:solidFill>
                          <a:effectLst/>
                          <a:latin typeface="Times New Roman"/>
                          <a:ea typeface="Times New Roman"/>
                        </a:rPr>
                        <a:t>Плата за публичный сервитут, предусмотренная решением уполномоченного органа об установлении публичного сервитута в отношении земельных участков, находящихся в государственной или муниципальной собственности</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5,0</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5,2</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104,0</a:t>
                      </a:r>
                    </a:p>
                  </a:txBody>
                  <a:tcPr marL="68580" marR="68580" marT="0" marB="0" anchor="b">
                    <a:solidFill>
                      <a:schemeClr val="accent4">
                        <a:lumMod val="60000"/>
                        <a:lumOff val="40000"/>
                      </a:schemeClr>
                    </a:solidFill>
                  </a:tcPr>
                </a:tc>
              </a:tr>
              <a:tr h="290773">
                <a:tc>
                  <a:txBody>
                    <a:bodyPr/>
                    <a:lstStyle/>
                    <a:p>
                      <a:pPr>
                        <a:spcAft>
                          <a:spcPts val="0"/>
                        </a:spcAft>
                      </a:pPr>
                      <a:r>
                        <a:rPr lang="ru-RU" sz="1200" b="1">
                          <a:solidFill>
                            <a:schemeClr val="bg2">
                              <a:lumMod val="25000"/>
                            </a:schemeClr>
                          </a:solidFill>
                          <a:effectLst/>
                          <a:latin typeface="Times New Roman"/>
                          <a:ea typeface="Times New Roman"/>
                        </a:rPr>
                        <a:t>Прочие доходы от использования имущества и прав, находящихся в государственной и муниципальной собственности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739,0</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760,6</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102,9</a:t>
                      </a:r>
                    </a:p>
                  </a:txBody>
                  <a:tcPr marL="68580" marR="68580" marT="0" marB="0" anchor="b">
                    <a:solidFill>
                      <a:schemeClr val="accent4">
                        <a:lumMod val="20000"/>
                        <a:lumOff val="80000"/>
                      </a:schemeClr>
                    </a:solidFill>
                  </a:tcPr>
                </a:tc>
              </a:tr>
              <a:tr h="305307">
                <a:tc>
                  <a:txBody>
                    <a:bodyPr/>
                    <a:lstStyle/>
                    <a:p>
                      <a:pPr>
                        <a:spcAft>
                          <a:spcPts val="0"/>
                        </a:spcAft>
                      </a:pPr>
                      <a:r>
                        <a:rPr lang="ru-RU" sz="1200" b="1" dirty="0">
                          <a:solidFill>
                            <a:schemeClr val="bg2">
                              <a:lumMod val="25000"/>
                            </a:schemeClr>
                          </a:solidFill>
                          <a:effectLst/>
                          <a:latin typeface="Times New Roman"/>
                          <a:ea typeface="Times New Roman"/>
                        </a:rPr>
                        <a:t>Плата за негативное воздействие на окружающую среду</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21 896,0</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22 389,0</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102,3</a:t>
                      </a:r>
                    </a:p>
                  </a:txBody>
                  <a:tcPr marL="68580" marR="68580" marT="0" marB="0" anchor="b">
                    <a:solidFill>
                      <a:schemeClr val="accent4">
                        <a:lumMod val="60000"/>
                        <a:lumOff val="40000"/>
                      </a:schemeClr>
                    </a:solidFill>
                  </a:tcPr>
                </a:tc>
              </a:tr>
              <a:tr h="304147">
                <a:tc>
                  <a:txBody>
                    <a:bodyPr/>
                    <a:lstStyle/>
                    <a:p>
                      <a:pPr>
                        <a:spcAft>
                          <a:spcPts val="0"/>
                        </a:spcAft>
                      </a:pPr>
                      <a:r>
                        <a:rPr lang="ru-RU" sz="1200" b="1" dirty="0">
                          <a:solidFill>
                            <a:schemeClr val="bg2">
                              <a:lumMod val="25000"/>
                            </a:schemeClr>
                          </a:solidFill>
                          <a:effectLst/>
                          <a:latin typeface="Times New Roman"/>
                          <a:ea typeface="Times New Roman"/>
                        </a:rPr>
                        <a:t>Доходы от оказания платных услуг </a:t>
                      </a:r>
                    </a:p>
                  </a:txBody>
                  <a:tcPr marL="68580" marR="68580" marT="0" marB="0" anchor="b">
                    <a:solidFill>
                      <a:schemeClr val="accent4">
                        <a:lumMod val="20000"/>
                        <a:lumOff val="8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723,0</a:t>
                      </a:r>
                    </a:p>
                  </a:txBody>
                  <a:tcPr marL="68580" marR="68580" marT="0" marB="0" anchor="b">
                    <a:solidFill>
                      <a:schemeClr val="accent4">
                        <a:lumMod val="20000"/>
                        <a:lumOff val="8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739,7</a:t>
                      </a:r>
                    </a:p>
                  </a:txBody>
                  <a:tcPr marL="68580" marR="68580" marT="0" marB="0" anchor="b">
                    <a:solidFill>
                      <a:schemeClr val="accent4">
                        <a:lumMod val="20000"/>
                        <a:lumOff val="8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102,3</a:t>
                      </a:r>
                    </a:p>
                  </a:txBody>
                  <a:tcPr marL="68580" marR="68580" marT="0" marB="0" anchor="b">
                    <a:solidFill>
                      <a:schemeClr val="accent4">
                        <a:lumMod val="20000"/>
                        <a:lumOff val="80000"/>
                      </a:schemeClr>
                    </a:solidFill>
                  </a:tcPr>
                </a:tc>
              </a:tr>
              <a:tr h="304147">
                <a:tc>
                  <a:txBody>
                    <a:bodyPr/>
                    <a:lstStyle/>
                    <a:p>
                      <a:pPr>
                        <a:spcAft>
                          <a:spcPts val="0"/>
                        </a:spcAft>
                      </a:pPr>
                      <a:r>
                        <a:rPr lang="ru-RU" sz="1200" b="1">
                          <a:solidFill>
                            <a:schemeClr val="bg2">
                              <a:lumMod val="25000"/>
                            </a:schemeClr>
                          </a:solidFill>
                          <a:effectLst/>
                          <a:latin typeface="Times New Roman"/>
                          <a:ea typeface="Times New Roman"/>
                        </a:rPr>
                        <a:t>Прочие доходы от компенсации затрат государства</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1 070,0</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1 094,0</a:t>
                      </a:r>
                    </a:p>
                  </a:txBody>
                  <a:tcPr marL="68580" marR="68580" marT="0" marB="0" anchor="b">
                    <a:solidFill>
                      <a:schemeClr val="accent4">
                        <a:lumMod val="20000"/>
                        <a:lumOff val="8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102,2</a:t>
                      </a:r>
                    </a:p>
                  </a:txBody>
                  <a:tcPr marL="68580" marR="68580" marT="0" marB="0" anchor="b">
                    <a:solidFill>
                      <a:schemeClr val="accent4">
                        <a:lumMod val="20000"/>
                        <a:lumOff val="80000"/>
                      </a:schemeClr>
                    </a:solidFill>
                  </a:tcPr>
                </a:tc>
              </a:tr>
              <a:tr h="304147">
                <a:tc>
                  <a:txBody>
                    <a:bodyPr/>
                    <a:lstStyle/>
                    <a:p>
                      <a:pPr>
                        <a:spcAft>
                          <a:spcPts val="0"/>
                        </a:spcAft>
                      </a:pPr>
                      <a:r>
                        <a:rPr lang="ru-RU" sz="1200" b="1" dirty="0">
                          <a:solidFill>
                            <a:schemeClr val="bg2">
                              <a:lumMod val="25000"/>
                            </a:schemeClr>
                          </a:solidFill>
                          <a:effectLst/>
                          <a:latin typeface="Times New Roman"/>
                          <a:ea typeface="Times New Roman"/>
                        </a:rPr>
                        <a:t>Доходы от реализации имущества, находящегося в государственной собственности</a:t>
                      </a:r>
                    </a:p>
                  </a:txBody>
                  <a:tcPr marL="68580" marR="68580" marT="0" marB="0" anchor="b">
                    <a:solidFill>
                      <a:schemeClr val="accent4">
                        <a:lumMod val="20000"/>
                        <a:lumOff val="8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8 242,0</a:t>
                      </a:r>
                    </a:p>
                  </a:txBody>
                  <a:tcPr marL="68580" marR="68580" marT="0" marB="0" anchor="b">
                    <a:solidFill>
                      <a:schemeClr val="accent4">
                        <a:lumMod val="20000"/>
                        <a:lumOff val="8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8 435,7</a:t>
                      </a:r>
                    </a:p>
                  </a:txBody>
                  <a:tcPr marL="68580" marR="68580" marT="0" marB="0" anchor="b">
                    <a:solidFill>
                      <a:schemeClr val="accent4">
                        <a:lumMod val="20000"/>
                        <a:lumOff val="8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102,4</a:t>
                      </a:r>
                    </a:p>
                  </a:txBody>
                  <a:tcPr marL="68580" marR="68580" marT="0" marB="0" anchor="b">
                    <a:solidFill>
                      <a:schemeClr val="accent4">
                        <a:lumMod val="20000"/>
                        <a:lumOff val="80000"/>
                      </a:schemeClr>
                    </a:solidFill>
                  </a:tcPr>
                </a:tc>
              </a:tr>
              <a:tr h="304147">
                <a:tc>
                  <a:txBody>
                    <a:bodyPr/>
                    <a:lstStyle/>
                    <a:p>
                      <a:pPr>
                        <a:spcAft>
                          <a:spcPts val="0"/>
                        </a:spcAft>
                      </a:pPr>
                      <a:r>
                        <a:rPr lang="ru-RU" sz="1200" b="1">
                          <a:solidFill>
                            <a:schemeClr val="bg2">
                              <a:lumMod val="25000"/>
                            </a:schemeClr>
                          </a:solidFill>
                          <a:effectLst/>
                          <a:latin typeface="Times New Roman"/>
                          <a:ea typeface="Times New Roman"/>
                        </a:rPr>
                        <a:t>Штрафы</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4 247,0</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4 365,5</a:t>
                      </a:r>
                    </a:p>
                  </a:txBody>
                  <a:tcPr marL="68580" marR="68580" marT="0" marB="0" anchor="b">
                    <a:solidFill>
                      <a:schemeClr val="accent4">
                        <a:lumMod val="20000"/>
                        <a:lumOff val="8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102,8</a:t>
                      </a:r>
                    </a:p>
                  </a:txBody>
                  <a:tcPr marL="68580" marR="68580" marT="0" marB="0" anchor="b">
                    <a:solidFill>
                      <a:schemeClr val="accent4">
                        <a:lumMod val="20000"/>
                        <a:lumOff val="80000"/>
                      </a:schemeClr>
                    </a:solidFill>
                  </a:tcPr>
                </a:tc>
              </a:tr>
              <a:tr h="304147">
                <a:tc>
                  <a:txBody>
                    <a:bodyPr/>
                    <a:lstStyle/>
                    <a:p>
                      <a:pPr>
                        <a:spcAft>
                          <a:spcPts val="0"/>
                        </a:spcAft>
                      </a:pPr>
                      <a:r>
                        <a:rPr lang="ru-RU" sz="1200" b="1">
                          <a:solidFill>
                            <a:schemeClr val="bg2">
                              <a:lumMod val="25000"/>
                            </a:schemeClr>
                          </a:solidFill>
                          <a:effectLst/>
                          <a:latin typeface="Times New Roman"/>
                          <a:ea typeface="Times New Roman"/>
                        </a:rPr>
                        <a:t>Невыясненные поступления</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 0,0</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18,9</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 </a:t>
                      </a:r>
                    </a:p>
                  </a:txBody>
                  <a:tcPr marL="68580" marR="68580" marT="0" marB="0" anchor="b">
                    <a:solidFill>
                      <a:schemeClr val="accent4">
                        <a:lumMod val="20000"/>
                        <a:lumOff val="80000"/>
                      </a:schemeClr>
                    </a:solidFill>
                  </a:tcPr>
                </a:tc>
              </a:tr>
              <a:tr h="304147">
                <a:tc>
                  <a:txBody>
                    <a:bodyPr/>
                    <a:lstStyle/>
                    <a:p>
                      <a:pPr>
                        <a:spcAft>
                          <a:spcPts val="0"/>
                        </a:spcAft>
                      </a:pPr>
                      <a:r>
                        <a:rPr lang="ru-RU" sz="1200" b="1">
                          <a:solidFill>
                            <a:schemeClr val="bg2">
                              <a:lumMod val="25000"/>
                            </a:schemeClr>
                          </a:solidFill>
                          <a:effectLst/>
                          <a:latin typeface="Times New Roman"/>
                          <a:ea typeface="Times New Roman"/>
                        </a:rPr>
                        <a:t>Прочие неналоговые доходы</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0,0</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27,3</a:t>
                      </a:r>
                    </a:p>
                  </a:txBody>
                  <a:tcPr marL="68580" marR="68580" marT="0" marB="0" anchor="b">
                    <a:solidFill>
                      <a:schemeClr val="accent4">
                        <a:lumMod val="20000"/>
                        <a:lumOff val="8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 </a:t>
                      </a:r>
                    </a:p>
                  </a:txBody>
                  <a:tcPr marL="68580" marR="68580" marT="0" marB="0" anchor="b">
                    <a:solidFill>
                      <a:schemeClr val="accent4">
                        <a:lumMod val="20000"/>
                        <a:lumOff val="80000"/>
                      </a:schemeClr>
                    </a:solidFill>
                  </a:tcPr>
                </a:tc>
              </a:tr>
            </a:tbl>
          </a:graphicData>
        </a:graphic>
      </p:graphicFrame>
    </p:spTree>
    <p:extLst>
      <p:ext uri="{BB962C8B-B14F-4D97-AF65-F5344CB8AC3E}">
        <p14:creationId xmlns:p14="http://schemas.microsoft.com/office/powerpoint/2010/main" val="38282034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27384"/>
            <a:ext cx="8496944" cy="6768752"/>
          </a:xfrm>
          <a:blipFill>
            <a:blip r:embed="rId2"/>
            <a:stretch>
              <a:fillRect/>
            </a:stretch>
          </a:blipFill>
        </p:spPr>
        <p:txBody>
          <a:bodyPr>
            <a:noAutofit/>
          </a:bodyPr>
          <a:lstStyle/>
          <a:p>
            <a:pPr algn="ctr"/>
            <a:r>
              <a:rPr lang="ru-RU" sz="2400" b="1" dirty="0">
                <a:solidFill>
                  <a:schemeClr val="bg2">
                    <a:lumMod val="25000"/>
                  </a:schemeClr>
                </a:solidFill>
                <a:latin typeface="Times New Roman" pitchFamily="18" charset="0"/>
                <a:cs typeface="Times New Roman" pitchFamily="18" charset="0"/>
              </a:rPr>
              <a:t>Объем поступления собственных доходов в бюджет муниципального образования Крымский район</a:t>
            </a:r>
            <a:endParaRPr lang="ru-RU" sz="2400" b="1" dirty="0" smtClean="0">
              <a:solidFill>
                <a:schemeClr val="bg2">
                  <a:lumMod val="25000"/>
                </a:schemeClr>
              </a:solidFill>
              <a:latin typeface="Times New Roman" pitchFamily="18" charset="0"/>
              <a:cs typeface="Times New Roman"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073800174"/>
              </p:ext>
            </p:extLst>
          </p:nvPr>
        </p:nvGraphicFramePr>
        <p:xfrm>
          <a:off x="1835695" y="908718"/>
          <a:ext cx="6624737" cy="4798754"/>
        </p:xfrm>
        <a:graphic>
          <a:graphicData uri="http://schemas.openxmlformats.org/drawingml/2006/table">
            <a:tbl>
              <a:tblPr firstRow="1" bandRow="1">
                <a:tableStyleId>{5C22544A-7EE6-4342-B048-85BDC9FD1C3A}</a:tableStyleId>
              </a:tblPr>
              <a:tblGrid>
                <a:gridCol w="3600401"/>
                <a:gridCol w="1063953"/>
                <a:gridCol w="946392"/>
                <a:gridCol w="1013991"/>
              </a:tblGrid>
              <a:tr h="775394">
                <a:tc>
                  <a:txBody>
                    <a:bodyPr/>
                    <a:lstStyle/>
                    <a:p>
                      <a:pPr algn="ctr"/>
                      <a:r>
                        <a:rPr lang="ru-RU" sz="1400" dirty="0" smtClean="0">
                          <a:solidFill>
                            <a:schemeClr val="bg2">
                              <a:lumMod val="25000"/>
                            </a:schemeClr>
                          </a:solidFill>
                          <a:latin typeface="Times New Roman" pitchFamily="18" charset="0"/>
                          <a:cs typeface="Times New Roman" pitchFamily="18" charset="0"/>
                        </a:rPr>
                        <a:t>Наименование </a:t>
                      </a:r>
                      <a:endParaRPr lang="ru-RU" sz="1400" dirty="0">
                        <a:solidFill>
                          <a:schemeClr val="bg2">
                            <a:lumMod val="25000"/>
                          </a:schemeClr>
                        </a:solidFill>
                        <a:latin typeface="Times New Roman" pitchFamily="18" charset="0"/>
                        <a:cs typeface="Times New Roman" pitchFamily="18" charset="0"/>
                      </a:endParaRPr>
                    </a:p>
                  </a:txBody>
                  <a:tcPr>
                    <a:solidFill>
                      <a:schemeClr val="accent4">
                        <a:lumMod val="75000"/>
                      </a:schemeClr>
                    </a:solidFill>
                  </a:tcPr>
                </a:tc>
                <a:tc gridSpan="2">
                  <a:txBody>
                    <a:bodyPr/>
                    <a:lstStyle/>
                    <a:p>
                      <a:pPr algn="ctr"/>
                      <a:r>
                        <a:rPr lang="ru-RU" sz="1400" dirty="0" smtClean="0">
                          <a:solidFill>
                            <a:schemeClr val="bg2">
                              <a:lumMod val="25000"/>
                            </a:schemeClr>
                          </a:solidFill>
                          <a:latin typeface="Times New Roman" pitchFamily="18" charset="0"/>
                          <a:cs typeface="Times New Roman" pitchFamily="18" charset="0"/>
                        </a:rPr>
                        <a:t>2020 год</a:t>
                      </a:r>
                    </a:p>
                    <a:p>
                      <a:pPr algn="ctr"/>
                      <a:r>
                        <a:rPr lang="ru-RU" sz="1400" dirty="0" err="1" smtClean="0">
                          <a:solidFill>
                            <a:schemeClr val="bg2">
                              <a:lumMod val="25000"/>
                            </a:schemeClr>
                          </a:solidFill>
                          <a:latin typeface="Times New Roman" pitchFamily="18" charset="0"/>
                          <a:cs typeface="Times New Roman" pitchFamily="18" charset="0"/>
                        </a:rPr>
                        <a:t>тыс.рублей</a:t>
                      </a:r>
                      <a:endParaRPr lang="ru-RU" sz="1400" dirty="0">
                        <a:solidFill>
                          <a:schemeClr val="bg2">
                            <a:lumMod val="25000"/>
                          </a:schemeClr>
                        </a:solidFill>
                        <a:latin typeface="Times New Roman" pitchFamily="18" charset="0"/>
                        <a:cs typeface="Times New Roman" pitchFamily="18" charset="0"/>
                      </a:endParaRPr>
                    </a:p>
                  </a:txBody>
                  <a:tcPr>
                    <a:solidFill>
                      <a:schemeClr val="accent4">
                        <a:lumMod val="75000"/>
                      </a:schemeClr>
                    </a:solidFill>
                  </a:tcPr>
                </a:tc>
                <a:tc hMerge="1">
                  <a:txBody>
                    <a:bodyPr/>
                    <a:lstStyle/>
                    <a:p>
                      <a:endParaRPr lang="ru-RU" dirty="0"/>
                    </a:p>
                  </a:txBody>
                  <a:tcPr>
                    <a:solidFill>
                      <a:schemeClr val="accent4">
                        <a:lumMod val="75000"/>
                      </a:schemeClr>
                    </a:solidFill>
                  </a:tcPr>
                </a:tc>
                <a:tc>
                  <a:txBody>
                    <a:bodyPr/>
                    <a:lstStyle/>
                    <a:p>
                      <a:pPr algn="ctr"/>
                      <a:r>
                        <a:rPr lang="ru-RU" sz="1400" dirty="0" smtClean="0">
                          <a:solidFill>
                            <a:schemeClr val="bg2">
                              <a:lumMod val="25000"/>
                            </a:schemeClr>
                          </a:solidFill>
                          <a:latin typeface="Times New Roman" pitchFamily="18" charset="0"/>
                          <a:cs typeface="Times New Roman" pitchFamily="18" charset="0"/>
                        </a:rPr>
                        <a:t>Исполнено к плану</a:t>
                      </a:r>
                    </a:p>
                    <a:p>
                      <a:pPr algn="ctr"/>
                      <a:r>
                        <a:rPr lang="ru-RU" sz="1400" dirty="0" smtClean="0">
                          <a:solidFill>
                            <a:schemeClr val="bg2">
                              <a:lumMod val="25000"/>
                            </a:schemeClr>
                          </a:solidFill>
                          <a:latin typeface="Times New Roman" pitchFamily="18" charset="0"/>
                          <a:cs typeface="Times New Roman" pitchFamily="18" charset="0"/>
                        </a:rPr>
                        <a:t>%</a:t>
                      </a:r>
                      <a:endParaRPr lang="ru-RU" sz="1400" dirty="0">
                        <a:solidFill>
                          <a:schemeClr val="bg2">
                            <a:lumMod val="25000"/>
                          </a:schemeClr>
                        </a:solidFill>
                        <a:latin typeface="Times New Roman" pitchFamily="18" charset="0"/>
                        <a:cs typeface="Times New Roman" pitchFamily="18" charset="0"/>
                      </a:endParaRPr>
                    </a:p>
                  </a:txBody>
                  <a:tcPr>
                    <a:solidFill>
                      <a:schemeClr val="accent4">
                        <a:lumMod val="75000"/>
                      </a:schemeClr>
                    </a:solidFill>
                  </a:tcPr>
                </a:tc>
              </a:tr>
              <a:tr h="484621">
                <a:tc>
                  <a:txBody>
                    <a:bodyPr/>
                    <a:lstStyle/>
                    <a:p>
                      <a:pPr>
                        <a:spcAft>
                          <a:spcPts val="0"/>
                        </a:spcAft>
                      </a:pPr>
                      <a:r>
                        <a:rPr lang="ru-RU" sz="1200" b="1" dirty="0">
                          <a:solidFill>
                            <a:schemeClr val="bg2">
                              <a:lumMod val="25000"/>
                            </a:schemeClr>
                          </a:solidFill>
                          <a:effectLst/>
                          <a:latin typeface="Times New Roman"/>
                          <a:ea typeface="Times New Roman"/>
                        </a:rPr>
                        <a:t>Доходы, получаемые в виде арендной платы за земли после разграничения государственной собственности на землю, а также средства от продажи права на заключение договоров аренды указанных земельных участков (за исключением земельных участков бюджетных и автономных учреждений)</a:t>
                      </a:r>
                    </a:p>
                  </a:txBody>
                  <a:tcPr marL="68580" marR="68580" marT="0" marB="0" anchor="b">
                    <a:solidFill>
                      <a:schemeClr val="accent4">
                        <a:lumMod val="60000"/>
                        <a:lumOff val="4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2 113,0</a:t>
                      </a:r>
                    </a:p>
                  </a:txBody>
                  <a:tcPr marL="68580" marR="68580" marT="0" marB="0" anchor="b">
                    <a:solidFill>
                      <a:schemeClr val="accent4">
                        <a:lumMod val="60000"/>
                        <a:lumOff val="4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2 160,8</a:t>
                      </a:r>
                    </a:p>
                  </a:txBody>
                  <a:tcPr marL="68580" marR="68580" marT="0" marB="0" anchor="b">
                    <a:solidFill>
                      <a:schemeClr val="accent4">
                        <a:lumMod val="60000"/>
                        <a:lumOff val="4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102,3</a:t>
                      </a:r>
                    </a:p>
                  </a:txBody>
                  <a:tcPr marL="68580" marR="68580" marT="0" marB="0" anchor="b">
                    <a:solidFill>
                      <a:schemeClr val="accent4">
                        <a:lumMod val="60000"/>
                        <a:lumOff val="40000"/>
                      </a:schemeClr>
                    </a:solidFill>
                  </a:tcPr>
                </a:tc>
              </a:tr>
              <a:tr h="290773">
                <a:tc>
                  <a:txBody>
                    <a:bodyPr/>
                    <a:lstStyle/>
                    <a:p>
                      <a:pPr>
                        <a:spcAft>
                          <a:spcPts val="0"/>
                        </a:spcAft>
                      </a:pPr>
                      <a:r>
                        <a:rPr lang="ru-RU" sz="1200" b="1">
                          <a:solidFill>
                            <a:schemeClr val="bg2">
                              <a:lumMod val="25000"/>
                            </a:schemeClr>
                          </a:solidFill>
                          <a:effectLst/>
                          <a:latin typeface="Times New Roman"/>
                          <a:ea typeface="Times New Roman"/>
                        </a:rPr>
                        <a:t>Доходы от сдачи в аренду имущества, находящегося в оперативном управлении органов государственной власти, органов местного самоуправления, государственных внебюджетных фондов и созданных ими учреждений (за исключением имущества бюджетных и автономных учреждений)</a:t>
                      </a:r>
                    </a:p>
                  </a:txBody>
                  <a:tcPr marL="68580" marR="68580" marT="0" marB="0" anchor="b">
                    <a:solidFill>
                      <a:schemeClr val="accent4">
                        <a:lumMod val="20000"/>
                        <a:lumOff val="8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69,0</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71,1</a:t>
                      </a:r>
                    </a:p>
                  </a:txBody>
                  <a:tcPr marL="68580" marR="68580" marT="0" marB="0" anchor="b">
                    <a:solidFill>
                      <a:schemeClr val="accent4">
                        <a:lumMod val="20000"/>
                        <a:lumOff val="8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103,0</a:t>
                      </a:r>
                    </a:p>
                  </a:txBody>
                  <a:tcPr marL="68580" marR="68580" marT="0" marB="0" anchor="b">
                    <a:solidFill>
                      <a:schemeClr val="accent4">
                        <a:lumMod val="20000"/>
                        <a:lumOff val="80000"/>
                      </a:schemeClr>
                    </a:solidFill>
                  </a:tcPr>
                </a:tc>
              </a:tr>
              <a:tr h="305307">
                <a:tc>
                  <a:txBody>
                    <a:bodyPr/>
                    <a:lstStyle/>
                    <a:p>
                      <a:pPr>
                        <a:spcAft>
                          <a:spcPts val="0"/>
                        </a:spcAft>
                      </a:pPr>
                      <a:r>
                        <a:rPr lang="ru-RU" sz="1200" b="1">
                          <a:solidFill>
                            <a:schemeClr val="bg2">
                              <a:lumMod val="25000"/>
                            </a:schemeClr>
                          </a:solidFill>
                          <a:effectLst/>
                          <a:latin typeface="Times New Roman"/>
                          <a:ea typeface="Times New Roman"/>
                        </a:rPr>
                        <a:t>Доходы от сдачи в аренду имущества, составляющего государственную (муниципальную) казну (за исключением земельных участков)</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1 222,0</a:t>
                      </a:r>
                    </a:p>
                  </a:txBody>
                  <a:tcPr marL="68580" marR="68580" marT="0" marB="0" anchor="b">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1 249,3</a:t>
                      </a:r>
                    </a:p>
                  </a:txBody>
                  <a:tcPr marL="68580" marR="68580" marT="0" marB="0" anchor="b">
                    <a:solidFill>
                      <a:schemeClr val="accent4">
                        <a:lumMod val="60000"/>
                        <a:lumOff val="4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102,2</a:t>
                      </a:r>
                    </a:p>
                  </a:txBody>
                  <a:tcPr marL="68580" marR="68580" marT="0" marB="0" anchor="b">
                    <a:solidFill>
                      <a:schemeClr val="accent4">
                        <a:lumMod val="60000"/>
                        <a:lumOff val="40000"/>
                      </a:schemeClr>
                    </a:solidFill>
                  </a:tcPr>
                </a:tc>
              </a:tr>
              <a:tr h="304147">
                <a:tc>
                  <a:txBody>
                    <a:bodyPr/>
                    <a:lstStyle/>
                    <a:p>
                      <a:pPr>
                        <a:spcAft>
                          <a:spcPts val="0"/>
                        </a:spcAft>
                      </a:pPr>
                      <a:r>
                        <a:rPr lang="ru-RU" sz="1200" b="1">
                          <a:solidFill>
                            <a:schemeClr val="bg2">
                              <a:lumMod val="25000"/>
                            </a:schemeClr>
                          </a:solidFill>
                          <a:effectLst/>
                          <a:latin typeface="Times New Roman"/>
                          <a:ea typeface="Times New Roman"/>
                        </a:rPr>
                        <a:t>Плата по соглашениям об установлении сервитута в отношении земельных участков, находящихся в государственной или муниципальной собственности</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840,0</a:t>
                      </a:r>
                    </a:p>
                  </a:txBody>
                  <a:tcPr marL="68580" marR="68580" marT="0" marB="0" anchor="b">
                    <a:solidFill>
                      <a:schemeClr val="accent4">
                        <a:lumMod val="20000"/>
                        <a:lumOff val="8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859,7</a:t>
                      </a:r>
                    </a:p>
                  </a:txBody>
                  <a:tcPr marL="68580" marR="68580" marT="0" marB="0" anchor="b">
                    <a:solidFill>
                      <a:schemeClr val="accent4">
                        <a:lumMod val="20000"/>
                        <a:lumOff val="8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102,3</a:t>
                      </a:r>
                    </a:p>
                  </a:txBody>
                  <a:tcPr marL="68580" marR="68580" marT="0" marB="0" anchor="b">
                    <a:solidFill>
                      <a:schemeClr val="accent4">
                        <a:lumMod val="20000"/>
                        <a:lumOff val="80000"/>
                      </a:schemeClr>
                    </a:solidFill>
                  </a:tcPr>
                </a:tc>
              </a:tr>
            </a:tbl>
          </a:graphicData>
        </a:graphic>
      </p:graphicFrame>
    </p:spTree>
    <p:extLst>
      <p:ext uri="{BB962C8B-B14F-4D97-AF65-F5344CB8AC3E}">
        <p14:creationId xmlns:p14="http://schemas.microsoft.com/office/powerpoint/2010/main" val="20032108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371600" y="3933056"/>
            <a:ext cx="6400800" cy="1440160"/>
          </a:xfrm>
        </p:spPr>
        <p:txBody>
          <a:bodyPr/>
          <a:lstStyle/>
          <a:p>
            <a:endParaRPr lang="ru-RU" dirty="0">
              <a:solidFill>
                <a:schemeClr val="accent4">
                  <a:lumMod val="50000"/>
                </a:schemeClr>
              </a:solidFill>
            </a:endParaRPr>
          </a:p>
        </p:txBody>
      </p:sp>
      <p:sp>
        <p:nvSpPr>
          <p:cNvPr id="4" name="Заголовок 3"/>
          <p:cNvSpPr>
            <a:spLocks noGrp="1"/>
          </p:cNvSpPr>
          <p:nvPr>
            <p:ph type="ctrTitle"/>
          </p:nvPr>
        </p:nvSpPr>
        <p:spPr>
          <a:xfrm>
            <a:off x="422030" y="116632"/>
            <a:ext cx="8229600" cy="905272"/>
          </a:xfrm>
        </p:spPr>
        <p:txBody>
          <a:bodyPr anchor="t" anchorCtr="1">
            <a:normAutofit fontScale="90000"/>
          </a:bodyPr>
          <a:lstStyle/>
          <a:p>
            <a:pPr algn="ctr"/>
            <a:r>
              <a:rPr lang="ru-RU" sz="2800" dirty="0" smtClean="0">
                <a:solidFill>
                  <a:schemeClr val="accent4">
                    <a:lumMod val="50000"/>
                  </a:schemeClr>
                </a:solidFill>
                <a:effectLst/>
              </a:rPr>
              <a:t/>
            </a:r>
            <a:br>
              <a:rPr lang="ru-RU" sz="2800" dirty="0" smtClean="0">
                <a:solidFill>
                  <a:schemeClr val="accent4">
                    <a:lumMod val="50000"/>
                  </a:schemeClr>
                </a:solidFill>
                <a:effectLst/>
              </a:rPr>
            </a:br>
            <a:r>
              <a:rPr lang="ru-RU" sz="2700" dirty="0">
                <a:solidFill>
                  <a:schemeClr val="bg2">
                    <a:lumMod val="25000"/>
                  </a:schemeClr>
                </a:solidFill>
                <a:effectLst/>
                <a:latin typeface="Times New Roman" pitchFamily="18" charset="0"/>
                <a:cs typeface="Times New Roman" pitchFamily="18" charset="0"/>
              </a:rPr>
              <a:t>БЕЗВОЗМЕЗДНЫЕ ПОСТУПЛЕНИЯ ОТ ДРУГИХ БЮДЖЕТОВ БЮДЖЕТНОЙ СИСТЕМЫ РОССИЙСКОЙ ФЕДЕРАЦИИ</a:t>
            </a:r>
            <a:br>
              <a:rPr lang="ru-RU" sz="2700" dirty="0">
                <a:solidFill>
                  <a:schemeClr val="bg2">
                    <a:lumMod val="25000"/>
                  </a:schemeClr>
                </a:solidFill>
                <a:effectLst/>
                <a:latin typeface="Times New Roman" pitchFamily="18" charset="0"/>
                <a:cs typeface="Times New Roman" pitchFamily="18" charset="0"/>
              </a:rPr>
            </a:br>
            <a:r>
              <a:rPr lang="ru-RU" sz="2700" dirty="0" smtClean="0">
                <a:solidFill>
                  <a:schemeClr val="accent4">
                    <a:lumMod val="50000"/>
                  </a:schemeClr>
                </a:solidFill>
                <a:effectLst/>
                <a:latin typeface="Times New Roman" pitchFamily="18" charset="0"/>
                <a:cs typeface="Times New Roman" pitchFamily="18" charset="0"/>
              </a:rPr>
              <a:t/>
            </a:r>
            <a:br>
              <a:rPr lang="ru-RU" sz="2700" dirty="0" smtClean="0">
                <a:solidFill>
                  <a:schemeClr val="accent4">
                    <a:lumMod val="50000"/>
                  </a:schemeClr>
                </a:solidFill>
                <a:effectLst/>
                <a:latin typeface="Times New Roman" pitchFamily="18" charset="0"/>
                <a:cs typeface="Times New Roman" pitchFamily="18" charset="0"/>
              </a:rPr>
            </a:br>
            <a:endParaRPr lang="ru-RU" sz="2700" dirty="0">
              <a:solidFill>
                <a:schemeClr val="accent4">
                  <a:lumMod val="50000"/>
                </a:schemeClr>
              </a:solidFill>
              <a:latin typeface="Times New Roman" pitchFamily="18" charset="0"/>
              <a:cs typeface="Times New Roman" pitchFamily="18" charset="0"/>
            </a:endParaRPr>
          </a:p>
        </p:txBody>
      </p:sp>
      <p:sp>
        <p:nvSpPr>
          <p:cNvPr id="8" name="Заголовок 3"/>
          <p:cNvSpPr txBox="1">
            <a:spLocks/>
          </p:cNvSpPr>
          <p:nvPr/>
        </p:nvSpPr>
        <p:spPr>
          <a:xfrm>
            <a:off x="592619" y="3933056"/>
            <a:ext cx="8229600" cy="72008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endParaRPr lang="ru-RU" sz="2800" dirty="0">
              <a:solidFill>
                <a:schemeClr val="accent4">
                  <a:lumMod val="50000"/>
                </a:schemeClr>
              </a:solidFill>
              <a:effectLst/>
            </a:endParaRPr>
          </a:p>
        </p:txBody>
      </p:sp>
      <p:graphicFrame>
        <p:nvGraphicFramePr>
          <p:cNvPr id="7" name="Таблица 6"/>
          <p:cNvGraphicFramePr>
            <a:graphicFrameLocks noGrp="1"/>
          </p:cNvGraphicFramePr>
          <p:nvPr>
            <p:extLst>
              <p:ext uri="{D42A27DB-BD31-4B8C-83A1-F6EECF244321}">
                <p14:modId xmlns:p14="http://schemas.microsoft.com/office/powerpoint/2010/main" val="4186429154"/>
              </p:ext>
            </p:extLst>
          </p:nvPr>
        </p:nvGraphicFramePr>
        <p:xfrm>
          <a:off x="1143024" y="1700809"/>
          <a:ext cx="7128790" cy="2868047"/>
        </p:xfrm>
        <a:graphic>
          <a:graphicData uri="http://schemas.openxmlformats.org/drawingml/2006/table">
            <a:tbl>
              <a:tblPr firstRow="1" bandRow="1">
                <a:tableStyleId>{5C22544A-7EE6-4342-B048-85BDC9FD1C3A}</a:tableStyleId>
              </a:tblPr>
              <a:tblGrid>
                <a:gridCol w="1728192"/>
                <a:gridCol w="1512168"/>
                <a:gridCol w="1512168"/>
                <a:gridCol w="864096"/>
                <a:gridCol w="1512166"/>
              </a:tblGrid>
              <a:tr h="792087">
                <a:tc>
                  <a:txBody>
                    <a:bodyPr/>
                    <a:lstStyle/>
                    <a:p>
                      <a:pPr algn="ctr"/>
                      <a:r>
                        <a:rPr lang="ru-RU" sz="1400" dirty="0" smtClean="0">
                          <a:solidFill>
                            <a:schemeClr val="bg2">
                              <a:lumMod val="25000"/>
                            </a:schemeClr>
                          </a:solidFill>
                          <a:latin typeface="Times New Roman" pitchFamily="18" charset="0"/>
                          <a:cs typeface="Times New Roman" pitchFamily="18" charset="0"/>
                        </a:rPr>
                        <a:t>Наименование показателя</a:t>
                      </a:r>
                      <a:endParaRPr lang="ru-RU" sz="1400" dirty="0">
                        <a:solidFill>
                          <a:schemeClr val="bg2">
                            <a:lumMod val="25000"/>
                          </a:schemeClr>
                        </a:solidFill>
                        <a:latin typeface="Times New Roman" pitchFamily="18" charset="0"/>
                        <a:cs typeface="Times New Roman" pitchFamily="18" charset="0"/>
                      </a:endParaRPr>
                    </a:p>
                  </a:txBody>
                  <a:tcPr>
                    <a:solidFill>
                      <a:schemeClr val="accent4">
                        <a:lumMod val="75000"/>
                      </a:schemeClr>
                    </a:solidFill>
                  </a:tcPr>
                </a:tc>
                <a:tc>
                  <a:txBody>
                    <a:bodyPr/>
                    <a:lstStyle/>
                    <a:p>
                      <a:pPr algn="ctr"/>
                      <a:r>
                        <a:rPr lang="ru-RU" sz="1400" dirty="0" smtClean="0">
                          <a:solidFill>
                            <a:schemeClr val="bg2">
                              <a:lumMod val="25000"/>
                            </a:schemeClr>
                          </a:solidFill>
                          <a:latin typeface="Times New Roman" pitchFamily="18" charset="0"/>
                          <a:cs typeface="Times New Roman" pitchFamily="18" charset="0"/>
                        </a:rPr>
                        <a:t>Утверждено на 2020 год </a:t>
                      </a:r>
                      <a:endParaRPr lang="ru-RU" sz="1400" dirty="0">
                        <a:solidFill>
                          <a:schemeClr val="bg2">
                            <a:lumMod val="25000"/>
                          </a:schemeClr>
                        </a:solidFill>
                        <a:latin typeface="Times New Roman" pitchFamily="18" charset="0"/>
                        <a:cs typeface="Times New Roman" pitchFamily="18" charset="0"/>
                      </a:endParaRPr>
                    </a:p>
                  </a:txBody>
                  <a:tcPr>
                    <a:solidFill>
                      <a:schemeClr val="accent4">
                        <a:lumMod val="75000"/>
                      </a:schemeClr>
                    </a:solidFill>
                  </a:tcPr>
                </a:tc>
                <a:tc>
                  <a:txBody>
                    <a:bodyPr/>
                    <a:lstStyle/>
                    <a:p>
                      <a:pPr algn="ctr"/>
                      <a:r>
                        <a:rPr lang="ru-RU" sz="1400" dirty="0" smtClean="0">
                          <a:solidFill>
                            <a:schemeClr val="bg2">
                              <a:lumMod val="25000"/>
                            </a:schemeClr>
                          </a:solidFill>
                          <a:latin typeface="Times New Roman" pitchFamily="18" charset="0"/>
                          <a:cs typeface="Times New Roman" pitchFamily="18" charset="0"/>
                        </a:rPr>
                        <a:t>Исполнено в 2020 году</a:t>
                      </a:r>
                      <a:endParaRPr lang="ru-RU" sz="1400" dirty="0">
                        <a:solidFill>
                          <a:schemeClr val="bg2">
                            <a:lumMod val="25000"/>
                          </a:schemeClr>
                        </a:solidFill>
                        <a:latin typeface="Times New Roman" pitchFamily="18" charset="0"/>
                        <a:cs typeface="Times New Roman" pitchFamily="18" charset="0"/>
                      </a:endParaRPr>
                    </a:p>
                  </a:txBody>
                  <a:tcPr>
                    <a:solidFill>
                      <a:schemeClr val="accent4">
                        <a:lumMod val="75000"/>
                      </a:schemeClr>
                    </a:solidFill>
                  </a:tcPr>
                </a:tc>
                <a:tc>
                  <a:txBody>
                    <a:bodyPr/>
                    <a:lstStyle/>
                    <a:p>
                      <a:pPr algn="ctr"/>
                      <a:r>
                        <a:rPr lang="ru-RU" sz="1400" dirty="0" smtClean="0">
                          <a:solidFill>
                            <a:schemeClr val="bg2">
                              <a:lumMod val="25000"/>
                            </a:schemeClr>
                          </a:solidFill>
                          <a:latin typeface="Times New Roman" pitchFamily="18" charset="0"/>
                          <a:cs typeface="Times New Roman" pitchFamily="18" charset="0"/>
                        </a:rPr>
                        <a:t>% исполнения</a:t>
                      </a:r>
                      <a:endParaRPr lang="ru-RU" sz="1400" dirty="0">
                        <a:solidFill>
                          <a:schemeClr val="bg2">
                            <a:lumMod val="25000"/>
                          </a:schemeClr>
                        </a:solidFill>
                        <a:latin typeface="Times New Roman" pitchFamily="18" charset="0"/>
                        <a:cs typeface="Times New Roman" pitchFamily="18" charset="0"/>
                      </a:endParaRPr>
                    </a:p>
                  </a:txBody>
                  <a:tcPr>
                    <a:solidFill>
                      <a:schemeClr val="accent4">
                        <a:lumMod val="75000"/>
                      </a:schemeClr>
                    </a:solidFill>
                  </a:tcPr>
                </a:tc>
                <a:tc>
                  <a:txBody>
                    <a:bodyPr/>
                    <a:lstStyle/>
                    <a:p>
                      <a:pPr algn="ctr"/>
                      <a:r>
                        <a:rPr lang="ru-RU" sz="1400" dirty="0" smtClean="0">
                          <a:solidFill>
                            <a:schemeClr val="bg2">
                              <a:lumMod val="25000"/>
                            </a:schemeClr>
                          </a:solidFill>
                          <a:latin typeface="Times New Roman" pitchFamily="18" charset="0"/>
                          <a:cs typeface="Times New Roman" pitchFamily="18" charset="0"/>
                        </a:rPr>
                        <a:t>Динамика исполнения к 2019 году %</a:t>
                      </a:r>
                      <a:endParaRPr lang="ru-RU" sz="1400" dirty="0">
                        <a:solidFill>
                          <a:schemeClr val="bg2">
                            <a:lumMod val="25000"/>
                          </a:schemeClr>
                        </a:solidFill>
                        <a:latin typeface="Times New Roman" pitchFamily="18" charset="0"/>
                        <a:cs typeface="Times New Roman" pitchFamily="18" charset="0"/>
                      </a:endParaRPr>
                    </a:p>
                  </a:txBody>
                  <a:tcPr>
                    <a:solidFill>
                      <a:schemeClr val="accent4">
                        <a:lumMod val="75000"/>
                      </a:schemeClr>
                    </a:solidFill>
                  </a:tcPr>
                </a:tc>
              </a:tr>
              <a:tr h="336110">
                <a:tc>
                  <a:txBody>
                    <a:bodyPr/>
                    <a:lstStyle/>
                    <a:p>
                      <a:r>
                        <a:rPr lang="ru-RU" sz="1400" b="1" dirty="0" smtClean="0">
                          <a:solidFill>
                            <a:schemeClr val="bg2">
                              <a:lumMod val="25000"/>
                            </a:schemeClr>
                          </a:solidFill>
                          <a:latin typeface="Times New Roman" pitchFamily="18" charset="0"/>
                          <a:cs typeface="Times New Roman" pitchFamily="18" charset="0"/>
                        </a:rPr>
                        <a:t>Всего:</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1 692 542,4</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1 637 236,5</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96,7</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101,9</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r>
              <a:tr h="336110">
                <a:tc>
                  <a:txBody>
                    <a:bodyPr/>
                    <a:lstStyle/>
                    <a:p>
                      <a:r>
                        <a:rPr lang="ru-RU" sz="1400" b="1" dirty="0" smtClean="0">
                          <a:solidFill>
                            <a:schemeClr val="bg2">
                              <a:lumMod val="25000"/>
                            </a:schemeClr>
                          </a:solidFill>
                          <a:latin typeface="Times New Roman" pitchFamily="18" charset="0"/>
                          <a:cs typeface="Times New Roman" pitchFamily="18" charset="0"/>
                        </a:rPr>
                        <a:t>Дотации</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40000"/>
                        <a:lumOff val="6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321 010,6</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40000"/>
                        <a:lumOff val="6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321 010,6</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40000"/>
                        <a:lumOff val="6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100,0</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40000"/>
                        <a:lumOff val="6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100,6</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40000"/>
                        <a:lumOff val="60000"/>
                      </a:schemeClr>
                    </a:solidFill>
                  </a:tcPr>
                </a:tc>
              </a:tr>
              <a:tr h="336110">
                <a:tc>
                  <a:txBody>
                    <a:bodyPr/>
                    <a:lstStyle/>
                    <a:p>
                      <a:r>
                        <a:rPr lang="ru-RU" sz="1400" b="1" dirty="0" smtClean="0">
                          <a:solidFill>
                            <a:schemeClr val="bg2">
                              <a:lumMod val="25000"/>
                            </a:schemeClr>
                          </a:solidFill>
                          <a:latin typeface="Times New Roman" pitchFamily="18" charset="0"/>
                          <a:cs typeface="Times New Roman" pitchFamily="18" charset="0"/>
                        </a:rPr>
                        <a:t>Субсидии</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596 036,0</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587 302,6</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98,5</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287,6</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r>
              <a:tr h="336110">
                <a:tc>
                  <a:txBody>
                    <a:bodyPr/>
                    <a:lstStyle/>
                    <a:p>
                      <a:r>
                        <a:rPr lang="ru-RU" sz="1400" b="1" dirty="0" smtClean="0">
                          <a:solidFill>
                            <a:schemeClr val="bg2">
                              <a:lumMod val="25000"/>
                            </a:schemeClr>
                          </a:solidFill>
                          <a:latin typeface="Times New Roman" pitchFamily="18" charset="0"/>
                          <a:cs typeface="Times New Roman" pitchFamily="18" charset="0"/>
                        </a:rPr>
                        <a:t>Субвенции</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40000"/>
                        <a:lumOff val="6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1 227 160,3</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40000"/>
                        <a:lumOff val="6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1 221 801,5</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40000"/>
                        <a:lumOff val="6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99,6</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40000"/>
                        <a:lumOff val="6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107,2</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40000"/>
                        <a:lumOff val="60000"/>
                      </a:schemeClr>
                    </a:solidFill>
                  </a:tcPr>
                </a:tc>
              </a:tr>
              <a:tr h="655137">
                <a:tc>
                  <a:txBody>
                    <a:bodyPr/>
                    <a:lstStyle/>
                    <a:p>
                      <a:r>
                        <a:rPr lang="ru-RU" sz="1400" b="1" dirty="0" smtClean="0">
                          <a:solidFill>
                            <a:schemeClr val="bg2">
                              <a:lumMod val="25000"/>
                            </a:schemeClr>
                          </a:solidFill>
                          <a:latin typeface="Times New Roman" pitchFamily="18" charset="0"/>
                          <a:cs typeface="Times New Roman" pitchFamily="18" charset="0"/>
                        </a:rPr>
                        <a:t>Иные межбюджетные трансферты</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40000"/>
                        <a:lumOff val="6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40 981,2</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40000"/>
                        <a:lumOff val="6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40 299,7</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40000"/>
                        <a:lumOff val="6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98,3</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40000"/>
                        <a:lumOff val="6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1 395,3</a:t>
                      </a:r>
                      <a:endParaRPr lang="ru-RU" sz="1400" b="1" dirty="0">
                        <a:solidFill>
                          <a:schemeClr val="bg2">
                            <a:lumMod val="25000"/>
                          </a:schemeClr>
                        </a:solidFill>
                        <a:latin typeface="Times New Roman" pitchFamily="18" charset="0"/>
                        <a:cs typeface="Times New Roman" pitchFamily="18" charset="0"/>
                      </a:endParaRPr>
                    </a:p>
                  </a:txBody>
                  <a:tcPr>
                    <a:solidFill>
                      <a:schemeClr val="accent4">
                        <a:lumMod val="40000"/>
                        <a:lumOff val="60000"/>
                      </a:schemeClr>
                    </a:solidFill>
                  </a:tcPr>
                </a:tc>
              </a:tr>
            </a:tbl>
          </a:graphicData>
        </a:graphic>
      </p:graphicFrame>
    </p:spTree>
    <p:extLst>
      <p:ext uri="{BB962C8B-B14F-4D97-AF65-F5344CB8AC3E}">
        <p14:creationId xmlns:p14="http://schemas.microsoft.com/office/powerpoint/2010/main" val="1863215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371600" y="3933056"/>
            <a:ext cx="6400800" cy="1440160"/>
          </a:xfrm>
        </p:spPr>
        <p:txBody>
          <a:bodyPr/>
          <a:lstStyle/>
          <a:p>
            <a:endParaRPr lang="ru-RU" dirty="0">
              <a:solidFill>
                <a:schemeClr val="accent4">
                  <a:lumMod val="50000"/>
                </a:schemeClr>
              </a:solidFill>
            </a:endParaRPr>
          </a:p>
        </p:txBody>
      </p:sp>
      <p:sp>
        <p:nvSpPr>
          <p:cNvPr id="4" name="Заголовок 3"/>
          <p:cNvSpPr>
            <a:spLocks noGrp="1"/>
          </p:cNvSpPr>
          <p:nvPr>
            <p:ph type="ctrTitle"/>
          </p:nvPr>
        </p:nvSpPr>
        <p:spPr>
          <a:xfrm>
            <a:off x="422030" y="116632"/>
            <a:ext cx="8229600" cy="905272"/>
          </a:xfrm>
        </p:spPr>
        <p:txBody>
          <a:bodyPr>
            <a:normAutofit fontScale="90000"/>
          </a:bodyPr>
          <a:lstStyle/>
          <a:p>
            <a:pPr algn="ctr"/>
            <a:r>
              <a:rPr lang="ru-RU" sz="2700" dirty="0" smtClean="0">
                <a:solidFill>
                  <a:schemeClr val="bg2">
                    <a:lumMod val="25000"/>
                  </a:schemeClr>
                </a:solidFill>
                <a:effectLst/>
                <a:latin typeface="Times New Roman" pitchFamily="18" charset="0"/>
                <a:cs typeface="Times New Roman" pitchFamily="18" charset="0"/>
              </a:rPr>
              <a:t>ИСТОЧНИКИ ФИНАНСИРОВАНИЯ ДЕФИЦИТА БЮДЖЕТА</a:t>
            </a:r>
            <a:br>
              <a:rPr lang="ru-RU" sz="2700" dirty="0" smtClean="0">
                <a:solidFill>
                  <a:schemeClr val="bg2">
                    <a:lumMod val="25000"/>
                  </a:schemeClr>
                </a:solidFill>
                <a:effectLst/>
                <a:latin typeface="Times New Roman" pitchFamily="18" charset="0"/>
                <a:cs typeface="Times New Roman" pitchFamily="18" charset="0"/>
              </a:rPr>
            </a:br>
            <a:r>
              <a:rPr lang="ru-RU" sz="2800" dirty="0">
                <a:solidFill>
                  <a:schemeClr val="accent4">
                    <a:lumMod val="50000"/>
                  </a:schemeClr>
                </a:solidFill>
                <a:effectLst/>
              </a:rPr>
              <a:t/>
            </a:r>
            <a:br>
              <a:rPr lang="ru-RU" sz="2800" dirty="0">
                <a:solidFill>
                  <a:schemeClr val="accent4">
                    <a:lumMod val="50000"/>
                  </a:schemeClr>
                </a:solidFill>
                <a:effectLst/>
              </a:rPr>
            </a:br>
            <a:r>
              <a:rPr lang="ru-RU" sz="2800" dirty="0" smtClean="0">
                <a:solidFill>
                  <a:schemeClr val="accent4">
                    <a:lumMod val="50000"/>
                  </a:schemeClr>
                </a:solidFill>
                <a:effectLst/>
              </a:rPr>
              <a:t/>
            </a:r>
            <a:br>
              <a:rPr lang="ru-RU" sz="2800" dirty="0" smtClean="0">
                <a:solidFill>
                  <a:schemeClr val="accent4">
                    <a:lumMod val="50000"/>
                  </a:schemeClr>
                </a:solidFill>
                <a:effectLst/>
              </a:rPr>
            </a:br>
            <a:endParaRPr lang="ru-RU" sz="2800" dirty="0">
              <a:solidFill>
                <a:schemeClr val="accent4">
                  <a:lumMod val="50000"/>
                </a:schemeClr>
              </a:solidFill>
            </a:endParaRPr>
          </a:p>
        </p:txBody>
      </p:sp>
      <p:sp>
        <p:nvSpPr>
          <p:cNvPr id="8" name="Заголовок 3"/>
          <p:cNvSpPr txBox="1">
            <a:spLocks/>
          </p:cNvSpPr>
          <p:nvPr/>
        </p:nvSpPr>
        <p:spPr>
          <a:xfrm>
            <a:off x="592619" y="3933056"/>
            <a:ext cx="8229600" cy="72008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endParaRPr lang="ru-RU" sz="2800" dirty="0">
              <a:solidFill>
                <a:schemeClr val="accent4">
                  <a:lumMod val="50000"/>
                </a:schemeClr>
              </a:solidFill>
              <a:effectLst/>
            </a:endParaRPr>
          </a:p>
        </p:txBody>
      </p:sp>
      <p:graphicFrame>
        <p:nvGraphicFramePr>
          <p:cNvPr id="7" name="Таблица 6"/>
          <p:cNvGraphicFramePr>
            <a:graphicFrameLocks noGrp="1"/>
          </p:cNvGraphicFramePr>
          <p:nvPr>
            <p:extLst>
              <p:ext uri="{D42A27DB-BD31-4B8C-83A1-F6EECF244321}">
                <p14:modId xmlns:p14="http://schemas.microsoft.com/office/powerpoint/2010/main" val="3412720956"/>
              </p:ext>
            </p:extLst>
          </p:nvPr>
        </p:nvGraphicFramePr>
        <p:xfrm>
          <a:off x="592617" y="836713"/>
          <a:ext cx="8229601" cy="2979157"/>
        </p:xfrm>
        <a:graphic>
          <a:graphicData uri="http://schemas.openxmlformats.org/drawingml/2006/table">
            <a:tbl>
              <a:tblPr firstRow="1" bandRow="1">
                <a:tableStyleId>{00A15C55-8517-42AA-B614-E9B94910E393}</a:tableStyleId>
              </a:tblPr>
              <a:tblGrid>
                <a:gridCol w="2827255"/>
                <a:gridCol w="1944216"/>
                <a:gridCol w="1665544"/>
                <a:gridCol w="1792586"/>
              </a:tblGrid>
              <a:tr h="828585">
                <a:tc>
                  <a:txBody>
                    <a:bodyPr/>
                    <a:lstStyle/>
                    <a:p>
                      <a:pPr algn="ctr"/>
                      <a:r>
                        <a:rPr lang="ru-RU" sz="1400" dirty="0" smtClean="0">
                          <a:solidFill>
                            <a:schemeClr val="bg2">
                              <a:lumMod val="25000"/>
                            </a:schemeClr>
                          </a:solidFill>
                        </a:rPr>
                        <a:t>Наименование показателя</a:t>
                      </a:r>
                      <a:endParaRPr lang="ru-RU" sz="1400" dirty="0">
                        <a:solidFill>
                          <a:schemeClr val="bg2">
                            <a:lumMod val="25000"/>
                          </a:schemeClr>
                        </a:solidFill>
                        <a:latin typeface="Times New Roman" pitchFamily="18" charset="0"/>
                        <a:cs typeface="Times New Roman" pitchFamily="18" charset="0"/>
                      </a:endParaRPr>
                    </a:p>
                  </a:txBody>
                  <a:tcPr/>
                </a:tc>
                <a:tc>
                  <a:txBody>
                    <a:bodyPr/>
                    <a:lstStyle/>
                    <a:p>
                      <a:pPr algn="ctr"/>
                      <a:r>
                        <a:rPr lang="ru-RU" sz="1400" dirty="0" smtClean="0">
                          <a:solidFill>
                            <a:schemeClr val="bg2">
                              <a:lumMod val="25000"/>
                            </a:schemeClr>
                          </a:solidFill>
                        </a:rPr>
                        <a:t>Утверждено на 2020год</a:t>
                      </a:r>
                      <a:endParaRPr lang="ru-RU" sz="1400" dirty="0">
                        <a:solidFill>
                          <a:schemeClr val="bg2">
                            <a:lumMod val="25000"/>
                          </a:schemeClr>
                        </a:solidFill>
                        <a:latin typeface="Times New Roman" pitchFamily="18" charset="0"/>
                        <a:cs typeface="Times New Roman" pitchFamily="18" charset="0"/>
                      </a:endParaRPr>
                    </a:p>
                  </a:txBody>
                  <a:tcPr/>
                </a:tc>
                <a:tc>
                  <a:txBody>
                    <a:bodyPr/>
                    <a:lstStyle/>
                    <a:p>
                      <a:pPr algn="ctr"/>
                      <a:r>
                        <a:rPr lang="ru-RU" sz="1400" dirty="0" smtClean="0">
                          <a:solidFill>
                            <a:schemeClr val="bg2">
                              <a:lumMod val="25000"/>
                            </a:schemeClr>
                          </a:solidFill>
                        </a:rPr>
                        <a:t>Исполнено в 2020году</a:t>
                      </a:r>
                      <a:endParaRPr lang="ru-RU" sz="1400" dirty="0">
                        <a:solidFill>
                          <a:schemeClr val="bg2">
                            <a:lumMod val="25000"/>
                          </a:schemeClr>
                        </a:solidFill>
                        <a:latin typeface="Times New Roman" pitchFamily="18" charset="0"/>
                        <a:cs typeface="Times New Roman" pitchFamily="18" charset="0"/>
                      </a:endParaRPr>
                    </a:p>
                  </a:txBody>
                  <a:tcPr/>
                </a:tc>
                <a:tc>
                  <a:txBody>
                    <a:bodyPr/>
                    <a:lstStyle/>
                    <a:p>
                      <a:pPr algn="ctr"/>
                      <a:r>
                        <a:rPr lang="ru-RU" sz="1400" dirty="0" smtClean="0">
                          <a:solidFill>
                            <a:schemeClr val="bg2">
                              <a:lumMod val="25000"/>
                            </a:schemeClr>
                          </a:solidFill>
                        </a:rPr>
                        <a:t>% к плановому назначению</a:t>
                      </a:r>
                      <a:endParaRPr lang="ru-RU" sz="1400" dirty="0">
                        <a:solidFill>
                          <a:schemeClr val="bg2">
                            <a:lumMod val="25000"/>
                          </a:schemeClr>
                        </a:solidFill>
                        <a:latin typeface="Times New Roman" pitchFamily="18" charset="0"/>
                        <a:cs typeface="Times New Roman" pitchFamily="18" charset="0"/>
                      </a:endParaRPr>
                    </a:p>
                  </a:txBody>
                  <a:tcPr/>
                </a:tc>
              </a:tr>
              <a:tr h="662868">
                <a:tc>
                  <a:txBody>
                    <a:bodyPr/>
                    <a:lstStyle/>
                    <a:p>
                      <a:r>
                        <a:rPr lang="ru-RU" sz="1200" b="1" dirty="0" smtClean="0">
                          <a:solidFill>
                            <a:schemeClr val="bg2">
                              <a:lumMod val="25000"/>
                            </a:schemeClr>
                          </a:solidFill>
                        </a:rPr>
                        <a:t>Источники</a:t>
                      </a:r>
                      <a:r>
                        <a:rPr lang="ru-RU" sz="1200" b="1" baseline="0" dirty="0" smtClean="0">
                          <a:solidFill>
                            <a:schemeClr val="bg2">
                              <a:lumMod val="25000"/>
                            </a:schemeClr>
                          </a:solidFill>
                        </a:rPr>
                        <a:t> финансирования  дефицита бюджетов:</a:t>
                      </a:r>
                      <a:endParaRPr lang="ru-RU" sz="1200" b="1" dirty="0">
                        <a:solidFill>
                          <a:schemeClr val="bg2">
                            <a:lumMod val="25000"/>
                          </a:schemeClr>
                        </a:solidFill>
                        <a:latin typeface="Times New Roman" pitchFamily="18" charset="0"/>
                        <a:cs typeface="Times New Roman" pitchFamily="18" charset="0"/>
                      </a:endParaRPr>
                    </a:p>
                  </a:txBody>
                  <a:tcPr/>
                </a:tc>
                <a:tc>
                  <a:txBody>
                    <a:bodyPr/>
                    <a:lstStyle/>
                    <a:p>
                      <a:pPr algn="ctr"/>
                      <a:r>
                        <a:rPr lang="ru-RU" sz="1200" b="1" dirty="0" smtClean="0">
                          <a:solidFill>
                            <a:schemeClr val="bg2">
                              <a:lumMod val="25000"/>
                            </a:schemeClr>
                          </a:solidFill>
                        </a:rPr>
                        <a:t>13 120,1</a:t>
                      </a:r>
                      <a:endParaRPr lang="ru-RU" sz="1200" b="1" dirty="0">
                        <a:solidFill>
                          <a:schemeClr val="bg2">
                            <a:lumMod val="25000"/>
                          </a:schemeClr>
                        </a:solidFill>
                        <a:latin typeface="Times New Roman" pitchFamily="18" charset="0"/>
                        <a:cs typeface="Times New Roman" pitchFamily="18" charset="0"/>
                      </a:endParaRPr>
                    </a:p>
                  </a:txBody>
                  <a:tcPr/>
                </a:tc>
                <a:tc>
                  <a:txBody>
                    <a:bodyPr/>
                    <a:lstStyle/>
                    <a:p>
                      <a:pPr algn="ctr"/>
                      <a:r>
                        <a:rPr lang="ru-RU" sz="1200" b="1" dirty="0" smtClean="0">
                          <a:solidFill>
                            <a:schemeClr val="bg2">
                              <a:lumMod val="25000"/>
                            </a:schemeClr>
                          </a:solidFill>
                        </a:rPr>
                        <a:t>-7 607,0</a:t>
                      </a:r>
                      <a:endParaRPr lang="ru-RU" sz="1200" b="1" dirty="0">
                        <a:solidFill>
                          <a:schemeClr val="bg2">
                            <a:lumMod val="25000"/>
                          </a:schemeClr>
                        </a:solidFill>
                        <a:latin typeface="Times New Roman" pitchFamily="18" charset="0"/>
                        <a:cs typeface="Times New Roman" pitchFamily="18" charset="0"/>
                      </a:endParaRPr>
                    </a:p>
                  </a:txBody>
                  <a:tcPr/>
                </a:tc>
                <a:tc>
                  <a:txBody>
                    <a:bodyPr/>
                    <a:lstStyle/>
                    <a:p>
                      <a:pPr algn="ctr"/>
                      <a:r>
                        <a:rPr lang="ru-RU" sz="1200" b="1" dirty="0" smtClean="0">
                          <a:solidFill>
                            <a:schemeClr val="bg2">
                              <a:lumMod val="25000"/>
                            </a:schemeClr>
                          </a:solidFill>
                        </a:rPr>
                        <a:t>-58,0</a:t>
                      </a:r>
                      <a:endParaRPr lang="ru-RU" sz="1200" b="1" dirty="0">
                        <a:solidFill>
                          <a:schemeClr val="bg2">
                            <a:lumMod val="25000"/>
                          </a:schemeClr>
                        </a:solidFill>
                        <a:latin typeface="Times New Roman" pitchFamily="18" charset="0"/>
                        <a:cs typeface="Times New Roman" pitchFamily="18" charset="0"/>
                      </a:endParaRPr>
                    </a:p>
                  </a:txBody>
                  <a:tcPr/>
                </a:tc>
              </a:tr>
              <a:tr h="469532">
                <a:tc>
                  <a:txBody>
                    <a:bodyPr/>
                    <a:lstStyle/>
                    <a:p>
                      <a:r>
                        <a:rPr lang="ru-RU" sz="1200" b="1" dirty="0" smtClean="0">
                          <a:solidFill>
                            <a:schemeClr val="bg2">
                              <a:lumMod val="25000"/>
                            </a:schemeClr>
                          </a:solidFill>
                        </a:rPr>
                        <a:t>Изменение остатков средств</a:t>
                      </a:r>
                      <a:endParaRPr lang="ru-RU" sz="1200" b="1" dirty="0">
                        <a:solidFill>
                          <a:schemeClr val="bg2">
                            <a:lumMod val="25000"/>
                          </a:schemeClr>
                        </a:solidFill>
                        <a:latin typeface="Times New Roman" pitchFamily="18" charset="0"/>
                        <a:cs typeface="Times New Roman" pitchFamily="18" charset="0"/>
                      </a:endParaRPr>
                    </a:p>
                  </a:txBody>
                  <a:tcPr/>
                </a:tc>
                <a:tc>
                  <a:txBody>
                    <a:bodyPr/>
                    <a:lstStyle/>
                    <a:p>
                      <a:pPr algn="ctr"/>
                      <a:r>
                        <a:rPr lang="ru-RU" sz="1200" b="1" dirty="0" smtClean="0">
                          <a:solidFill>
                            <a:schemeClr val="bg2">
                              <a:lumMod val="25000"/>
                            </a:schemeClr>
                          </a:solidFill>
                        </a:rPr>
                        <a:t>13 120,1</a:t>
                      </a:r>
                      <a:endParaRPr lang="ru-RU" sz="1200" b="1" dirty="0">
                        <a:solidFill>
                          <a:schemeClr val="bg2">
                            <a:lumMod val="25000"/>
                          </a:schemeClr>
                        </a:solidFill>
                        <a:latin typeface="Times New Roman" pitchFamily="18" charset="0"/>
                        <a:cs typeface="Times New Roman" pitchFamily="18" charset="0"/>
                      </a:endParaRPr>
                    </a:p>
                  </a:txBody>
                  <a:tcPr/>
                </a:tc>
                <a:tc>
                  <a:txBody>
                    <a:bodyPr/>
                    <a:lstStyle/>
                    <a:p>
                      <a:pPr algn="ctr"/>
                      <a:r>
                        <a:rPr lang="ru-RU" sz="1200" b="1" dirty="0" smtClean="0">
                          <a:solidFill>
                            <a:schemeClr val="bg2">
                              <a:lumMod val="25000"/>
                            </a:schemeClr>
                          </a:solidFill>
                        </a:rPr>
                        <a:t>-7 607,0</a:t>
                      </a:r>
                      <a:endParaRPr lang="ru-RU" sz="1200" b="1" dirty="0">
                        <a:solidFill>
                          <a:schemeClr val="bg2">
                            <a:lumMod val="25000"/>
                          </a:schemeClr>
                        </a:solidFill>
                        <a:latin typeface="Times New Roman" pitchFamily="18" charset="0"/>
                        <a:cs typeface="Times New Roman" pitchFamily="18" charset="0"/>
                      </a:endParaRPr>
                    </a:p>
                  </a:txBody>
                  <a:tcPr/>
                </a:tc>
                <a:tc>
                  <a:txBody>
                    <a:bodyPr/>
                    <a:lstStyle/>
                    <a:p>
                      <a:pPr algn="ctr"/>
                      <a:r>
                        <a:rPr lang="ru-RU" sz="1200" b="1" dirty="0" smtClean="0">
                          <a:solidFill>
                            <a:schemeClr val="bg2">
                              <a:lumMod val="25000"/>
                            </a:schemeClr>
                          </a:solidFill>
                        </a:rPr>
                        <a:t>-58,0</a:t>
                      </a:r>
                      <a:endParaRPr lang="ru-RU" sz="1200" b="1" dirty="0">
                        <a:solidFill>
                          <a:schemeClr val="bg2">
                            <a:lumMod val="25000"/>
                          </a:schemeClr>
                        </a:solidFill>
                        <a:latin typeface="Times New Roman" pitchFamily="18" charset="0"/>
                        <a:cs typeface="Times New Roman" pitchFamily="18" charset="0"/>
                      </a:endParaRPr>
                    </a:p>
                  </a:txBody>
                  <a:tcPr/>
                </a:tc>
              </a:tr>
              <a:tr h="469532">
                <a:tc>
                  <a:txBody>
                    <a:bodyPr/>
                    <a:lstStyle/>
                    <a:p>
                      <a:pPr>
                        <a:spcAft>
                          <a:spcPts val="0"/>
                        </a:spcAft>
                      </a:pPr>
                      <a:r>
                        <a:rPr lang="ru-RU" sz="1200" b="1" dirty="0">
                          <a:solidFill>
                            <a:schemeClr val="bg2">
                              <a:lumMod val="25000"/>
                            </a:schemeClr>
                          </a:solidFill>
                          <a:effectLst/>
                        </a:rPr>
                        <a:t>Увеличение прочих остатков денежных средств бюджетов муниципальных районов</a:t>
                      </a:r>
                      <a:endParaRPr lang="ru-RU" sz="1200" b="1" dirty="0">
                        <a:solidFill>
                          <a:schemeClr val="bg2">
                            <a:lumMod val="25000"/>
                          </a:schemeClr>
                        </a:solidFill>
                        <a:effectLst/>
                        <a:latin typeface="Times New Roman"/>
                        <a:ea typeface="Times New Roman"/>
                      </a:endParaRPr>
                    </a:p>
                  </a:txBody>
                  <a:tcPr marL="68580" marR="68580" marT="0" marB="0" anchor="b"/>
                </a:tc>
                <a:tc>
                  <a:txBody>
                    <a:bodyPr/>
                    <a:lstStyle/>
                    <a:p>
                      <a:pPr algn="ctr"/>
                      <a:r>
                        <a:rPr lang="ru-RU" sz="1200" b="1" dirty="0" smtClean="0">
                          <a:solidFill>
                            <a:schemeClr val="bg2">
                              <a:lumMod val="25000"/>
                            </a:schemeClr>
                          </a:solidFill>
                        </a:rPr>
                        <a:t>- 2 976 832,1</a:t>
                      </a:r>
                      <a:endParaRPr lang="ru-RU" sz="1200" b="1" dirty="0">
                        <a:solidFill>
                          <a:schemeClr val="bg2">
                            <a:lumMod val="25000"/>
                          </a:schemeClr>
                        </a:solidFill>
                        <a:latin typeface="Times New Roman" pitchFamily="18" charset="0"/>
                        <a:cs typeface="Times New Roman" pitchFamily="18" charset="0"/>
                      </a:endParaRPr>
                    </a:p>
                  </a:txBody>
                  <a:tcPr/>
                </a:tc>
                <a:tc>
                  <a:txBody>
                    <a:bodyPr/>
                    <a:lstStyle/>
                    <a:p>
                      <a:pPr algn="ctr"/>
                      <a:r>
                        <a:rPr lang="ru-RU" sz="1200" b="1" dirty="0" smtClean="0">
                          <a:solidFill>
                            <a:schemeClr val="bg2">
                              <a:lumMod val="25000"/>
                            </a:schemeClr>
                          </a:solidFill>
                        </a:rPr>
                        <a:t>-2 989 496,0</a:t>
                      </a:r>
                      <a:endParaRPr lang="ru-RU" sz="1200" b="1" dirty="0">
                        <a:solidFill>
                          <a:schemeClr val="bg2">
                            <a:lumMod val="25000"/>
                          </a:schemeClr>
                        </a:solidFill>
                        <a:latin typeface="Times New Roman" pitchFamily="18" charset="0"/>
                        <a:cs typeface="Times New Roman" pitchFamily="18" charset="0"/>
                      </a:endParaRPr>
                    </a:p>
                  </a:txBody>
                  <a:tcPr/>
                </a:tc>
                <a:tc>
                  <a:txBody>
                    <a:bodyPr/>
                    <a:lstStyle/>
                    <a:p>
                      <a:pPr algn="ctr"/>
                      <a:r>
                        <a:rPr lang="ru-RU" sz="1200" b="1" dirty="0" smtClean="0">
                          <a:solidFill>
                            <a:schemeClr val="bg2">
                              <a:lumMod val="25000"/>
                            </a:schemeClr>
                          </a:solidFill>
                        </a:rPr>
                        <a:t>100,4</a:t>
                      </a:r>
                      <a:endParaRPr lang="ru-RU" sz="1200" b="1" dirty="0">
                        <a:solidFill>
                          <a:schemeClr val="bg2">
                            <a:lumMod val="25000"/>
                          </a:schemeClr>
                        </a:solidFill>
                        <a:latin typeface="Times New Roman" pitchFamily="18" charset="0"/>
                        <a:cs typeface="Times New Roman" pitchFamily="18" charset="0"/>
                      </a:endParaRPr>
                    </a:p>
                  </a:txBody>
                  <a:tcPr/>
                </a:tc>
              </a:tr>
              <a:tr h="469532">
                <a:tc>
                  <a:txBody>
                    <a:bodyPr/>
                    <a:lstStyle/>
                    <a:p>
                      <a:pPr>
                        <a:spcAft>
                          <a:spcPts val="0"/>
                        </a:spcAft>
                      </a:pPr>
                      <a:r>
                        <a:rPr lang="ru-RU" sz="1200" b="1" dirty="0">
                          <a:solidFill>
                            <a:schemeClr val="bg2">
                              <a:lumMod val="25000"/>
                            </a:schemeClr>
                          </a:solidFill>
                          <a:effectLst/>
                        </a:rPr>
                        <a:t>Уменьшение прочих остатков денежных средств бюджетов</a:t>
                      </a:r>
                      <a:endParaRPr lang="ru-RU" sz="1200" b="1" dirty="0">
                        <a:solidFill>
                          <a:schemeClr val="bg2">
                            <a:lumMod val="25000"/>
                          </a:schemeClr>
                        </a:solidFill>
                        <a:effectLst/>
                        <a:latin typeface="Times New Roman"/>
                        <a:ea typeface="Times New Roman"/>
                      </a:endParaRPr>
                    </a:p>
                  </a:txBody>
                  <a:tcPr marL="68580" marR="68580" marT="0" marB="0" anchor="b"/>
                </a:tc>
                <a:tc>
                  <a:txBody>
                    <a:bodyPr/>
                    <a:lstStyle/>
                    <a:p>
                      <a:pPr algn="ctr"/>
                      <a:r>
                        <a:rPr lang="ru-RU" sz="1200" b="1" dirty="0" smtClean="0">
                          <a:solidFill>
                            <a:schemeClr val="bg2">
                              <a:lumMod val="25000"/>
                            </a:schemeClr>
                          </a:solidFill>
                        </a:rPr>
                        <a:t>2 989 952,2</a:t>
                      </a:r>
                      <a:endParaRPr lang="ru-RU" sz="1200" b="1" dirty="0">
                        <a:solidFill>
                          <a:schemeClr val="bg2">
                            <a:lumMod val="25000"/>
                          </a:schemeClr>
                        </a:solidFill>
                        <a:latin typeface="Times New Roman" pitchFamily="18" charset="0"/>
                        <a:cs typeface="Times New Roman" pitchFamily="18" charset="0"/>
                      </a:endParaRPr>
                    </a:p>
                  </a:txBody>
                  <a:tcPr/>
                </a:tc>
                <a:tc>
                  <a:txBody>
                    <a:bodyPr/>
                    <a:lstStyle/>
                    <a:p>
                      <a:pPr algn="ctr"/>
                      <a:r>
                        <a:rPr lang="ru-RU" sz="1200" b="1" dirty="0" smtClean="0">
                          <a:solidFill>
                            <a:schemeClr val="bg2">
                              <a:lumMod val="25000"/>
                            </a:schemeClr>
                          </a:solidFill>
                        </a:rPr>
                        <a:t>2 981 889,0</a:t>
                      </a:r>
                      <a:endParaRPr lang="ru-RU" sz="1200" b="1" dirty="0">
                        <a:solidFill>
                          <a:schemeClr val="bg2">
                            <a:lumMod val="25000"/>
                          </a:schemeClr>
                        </a:solidFill>
                        <a:latin typeface="Times New Roman" pitchFamily="18" charset="0"/>
                        <a:cs typeface="Times New Roman" pitchFamily="18" charset="0"/>
                      </a:endParaRPr>
                    </a:p>
                  </a:txBody>
                  <a:tcPr/>
                </a:tc>
                <a:tc>
                  <a:txBody>
                    <a:bodyPr/>
                    <a:lstStyle/>
                    <a:p>
                      <a:pPr algn="ctr"/>
                      <a:r>
                        <a:rPr lang="ru-RU" sz="1200" b="1" dirty="0" smtClean="0">
                          <a:solidFill>
                            <a:schemeClr val="bg2">
                              <a:lumMod val="25000"/>
                            </a:schemeClr>
                          </a:solidFill>
                        </a:rPr>
                        <a:t>99,7</a:t>
                      </a:r>
                      <a:endParaRPr lang="ru-RU" sz="1200" b="1" dirty="0">
                        <a:solidFill>
                          <a:schemeClr val="bg2">
                            <a:lumMod val="25000"/>
                          </a:schemeClr>
                        </a:solidFill>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6277954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27384"/>
            <a:ext cx="8496944" cy="6768752"/>
          </a:xfrm>
          <a:blipFill>
            <a:blip r:embed="rId2"/>
            <a:stretch>
              <a:fillRect/>
            </a:stretch>
          </a:blipFill>
        </p:spPr>
        <p:txBody>
          <a:bodyPr>
            <a:noAutofit/>
          </a:bodyPr>
          <a:lstStyle/>
          <a:p>
            <a:pPr algn="ctr"/>
            <a:r>
              <a:rPr lang="ru-RU" sz="2400" b="1" dirty="0" smtClean="0">
                <a:solidFill>
                  <a:srgbClr val="002060"/>
                </a:solidFill>
                <a:latin typeface="Times New Roman" pitchFamily="18" charset="0"/>
                <a:cs typeface="Times New Roman" pitchFamily="18" charset="0"/>
              </a:rPr>
              <a:t>Расходы бюджета в разрезе направлений расходов</a:t>
            </a:r>
          </a:p>
          <a:p>
            <a:pPr algn="ctr"/>
            <a:endParaRPr lang="ru-RU" sz="2400" b="1" dirty="0" smtClean="0">
              <a:solidFill>
                <a:srgbClr val="002060"/>
              </a:solidFill>
              <a:latin typeface="Times New Roman" pitchFamily="18" charset="0"/>
              <a:cs typeface="Times New Roman"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4028062754"/>
              </p:ext>
            </p:extLst>
          </p:nvPr>
        </p:nvGraphicFramePr>
        <p:xfrm>
          <a:off x="1835695" y="620690"/>
          <a:ext cx="6768753" cy="5096582"/>
        </p:xfrm>
        <a:graphic>
          <a:graphicData uri="http://schemas.openxmlformats.org/drawingml/2006/table">
            <a:tbl>
              <a:tblPr firstRow="1" bandRow="1">
                <a:tableStyleId>{5C22544A-7EE6-4342-B048-85BDC9FD1C3A}</a:tableStyleId>
              </a:tblPr>
              <a:tblGrid>
                <a:gridCol w="3678671"/>
                <a:gridCol w="1001850"/>
                <a:gridCol w="936104"/>
                <a:gridCol w="1152128"/>
              </a:tblGrid>
              <a:tr h="504054">
                <a:tc>
                  <a:txBody>
                    <a:bodyPr/>
                    <a:lstStyle/>
                    <a:p>
                      <a:pPr algn="ctr"/>
                      <a:r>
                        <a:rPr lang="ru-RU" sz="1400" dirty="0" smtClean="0">
                          <a:solidFill>
                            <a:schemeClr val="bg2">
                              <a:lumMod val="25000"/>
                            </a:schemeClr>
                          </a:solidFill>
                          <a:latin typeface="Times New Roman" pitchFamily="18" charset="0"/>
                          <a:cs typeface="Times New Roman" pitchFamily="18" charset="0"/>
                        </a:rPr>
                        <a:t>Наименование </a:t>
                      </a:r>
                      <a:endParaRPr lang="ru-RU" sz="1400" dirty="0">
                        <a:solidFill>
                          <a:schemeClr val="bg2">
                            <a:lumMod val="25000"/>
                          </a:schemeClr>
                        </a:solidFill>
                        <a:latin typeface="Times New Roman" pitchFamily="18" charset="0"/>
                        <a:cs typeface="Times New Roman" pitchFamily="18" charset="0"/>
                      </a:endParaRPr>
                    </a:p>
                  </a:txBody>
                  <a:tcPr>
                    <a:solidFill>
                      <a:schemeClr val="accent4">
                        <a:lumMod val="75000"/>
                      </a:schemeClr>
                    </a:solidFill>
                  </a:tcPr>
                </a:tc>
                <a:tc gridSpan="2">
                  <a:txBody>
                    <a:bodyPr/>
                    <a:lstStyle/>
                    <a:p>
                      <a:pPr algn="ctr"/>
                      <a:r>
                        <a:rPr lang="ru-RU" sz="1400" dirty="0" smtClean="0">
                          <a:solidFill>
                            <a:schemeClr val="bg2">
                              <a:lumMod val="25000"/>
                            </a:schemeClr>
                          </a:solidFill>
                          <a:latin typeface="Times New Roman" pitchFamily="18" charset="0"/>
                          <a:cs typeface="Times New Roman" pitchFamily="18" charset="0"/>
                        </a:rPr>
                        <a:t>2020 год</a:t>
                      </a:r>
                    </a:p>
                    <a:p>
                      <a:pPr algn="ctr"/>
                      <a:r>
                        <a:rPr lang="ru-RU" sz="1400" dirty="0" err="1" smtClean="0">
                          <a:solidFill>
                            <a:schemeClr val="bg2">
                              <a:lumMod val="25000"/>
                            </a:schemeClr>
                          </a:solidFill>
                          <a:latin typeface="Times New Roman" pitchFamily="18" charset="0"/>
                          <a:cs typeface="Times New Roman" pitchFamily="18" charset="0"/>
                        </a:rPr>
                        <a:t>тыс.рублей</a:t>
                      </a:r>
                      <a:endParaRPr lang="ru-RU" sz="1400" dirty="0">
                        <a:solidFill>
                          <a:schemeClr val="bg2">
                            <a:lumMod val="25000"/>
                          </a:schemeClr>
                        </a:solidFill>
                        <a:latin typeface="Times New Roman" pitchFamily="18" charset="0"/>
                        <a:cs typeface="Times New Roman" pitchFamily="18" charset="0"/>
                      </a:endParaRPr>
                    </a:p>
                  </a:txBody>
                  <a:tcPr>
                    <a:solidFill>
                      <a:schemeClr val="accent4">
                        <a:lumMod val="75000"/>
                      </a:schemeClr>
                    </a:solidFill>
                  </a:tcPr>
                </a:tc>
                <a:tc hMerge="1">
                  <a:txBody>
                    <a:bodyPr/>
                    <a:lstStyle/>
                    <a:p>
                      <a:endParaRPr lang="ru-RU" dirty="0"/>
                    </a:p>
                  </a:txBody>
                  <a:tcPr>
                    <a:solidFill>
                      <a:schemeClr val="accent4">
                        <a:lumMod val="75000"/>
                      </a:schemeClr>
                    </a:solidFill>
                  </a:tcPr>
                </a:tc>
                <a:tc>
                  <a:txBody>
                    <a:bodyPr/>
                    <a:lstStyle/>
                    <a:p>
                      <a:pPr algn="ctr"/>
                      <a:r>
                        <a:rPr lang="ru-RU" sz="1400" dirty="0" smtClean="0">
                          <a:solidFill>
                            <a:schemeClr val="bg2">
                              <a:lumMod val="25000"/>
                            </a:schemeClr>
                          </a:solidFill>
                          <a:latin typeface="Times New Roman" pitchFamily="18" charset="0"/>
                          <a:cs typeface="Times New Roman" pitchFamily="18" charset="0"/>
                        </a:rPr>
                        <a:t>Исполнено к плану</a:t>
                      </a:r>
                    </a:p>
                    <a:p>
                      <a:pPr algn="ctr"/>
                      <a:r>
                        <a:rPr lang="ru-RU" sz="1400" dirty="0" smtClean="0">
                          <a:solidFill>
                            <a:schemeClr val="bg2">
                              <a:lumMod val="25000"/>
                            </a:schemeClr>
                          </a:solidFill>
                          <a:latin typeface="Times New Roman" pitchFamily="18" charset="0"/>
                          <a:cs typeface="Times New Roman" pitchFamily="18" charset="0"/>
                        </a:rPr>
                        <a:t>%</a:t>
                      </a:r>
                      <a:endParaRPr lang="ru-RU" sz="1400" dirty="0">
                        <a:solidFill>
                          <a:schemeClr val="bg2">
                            <a:lumMod val="25000"/>
                          </a:schemeClr>
                        </a:solidFill>
                        <a:latin typeface="Times New Roman" pitchFamily="18" charset="0"/>
                        <a:cs typeface="Times New Roman" pitchFamily="18" charset="0"/>
                      </a:endParaRPr>
                    </a:p>
                  </a:txBody>
                  <a:tcPr>
                    <a:solidFill>
                      <a:schemeClr val="accent4">
                        <a:lumMod val="75000"/>
                      </a:schemeClr>
                    </a:solidFill>
                  </a:tcPr>
                </a:tc>
              </a:tr>
              <a:tr h="276590">
                <a:tc>
                  <a:txBody>
                    <a:bodyPr/>
                    <a:lstStyle/>
                    <a:p>
                      <a:r>
                        <a:rPr lang="ru-RU" sz="1200" b="1" dirty="0" smtClean="0">
                          <a:solidFill>
                            <a:schemeClr val="bg2">
                              <a:lumMod val="25000"/>
                            </a:schemeClr>
                          </a:solidFill>
                          <a:latin typeface="Times New Roman" pitchFamily="18" charset="0"/>
                          <a:cs typeface="Times New Roman" pitchFamily="18" charset="0"/>
                        </a:rPr>
                        <a:t>Всего расходов, в том числе:</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2 989 941,6</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2 974 102,0</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99,5</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r>
              <a:tr h="245350">
                <a:tc>
                  <a:txBody>
                    <a:bodyPr/>
                    <a:lstStyle/>
                    <a:p>
                      <a:r>
                        <a:rPr lang="ru-RU" sz="1200" b="1" dirty="0" smtClean="0">
                          <a:solidFill>
                            <a:schemeClr val="bg2">
                              <a:lumMod val="25000"/>
                            </a:schemeClr>
                          </a:solidFill>
                          <a:latin typeface="Times New Roman" pitchFamily="18" charset="0"/>
                          <a:cs typeface="Times New Roman" pitchFamily="18" charset="0"/>
                        </a:rPr>
                        <a:t>Общегосударственные вопросы</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20000"/>
                        <a:lumOff val="8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278 833,6</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20000"/>
                        <a:lumOff val="8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277 327,8</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20000"/>
                        <a:lumOff val="8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99,5</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20000"/>
                        <a:lumOff val="80000"/>
                      </a:schemeClr>
                    </a:solidFill>
                  </a:tcPr>
                </a:tc>
              </a:tr>
              <a:tr h="288032">
                <a:tc>
                  <a:txBody>
                    <a:bodyPr/>
                    <a:lstStyle/>
                    <a:p>
                      <a:r>
                        <a:rPr lang="ru-RU" sz="1200" b="1" dirty="0" smtClean="0">
                          <a:solidFill>
                            <a:schemeClr val="bg2">
                              <a:lumMod val="25000"/>
                            </a:schemeClr>
                          </a:solidFill>
                          <a:latin typeface="Times New Roman" pitchFamily="18" charset="0"/>
                          <a:cs typeface="Times New Roman" pitchFamily="18" charset="0"/>
                        </a:rPr>
                        <a:t>Национальная оборона</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749,5</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749,5</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100,0</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r>
              <a:tr h="463288">
                <a:tc>
                  <a:txBody>
                    <a:bodyPr/>
                    <a:lstStyle/>
                    <a:p>
                      <a:pPr algn="l"/>
                      <a:r>
                        <a:rPr lang="ru-RU" sz="1200" b="1" kern="1200" dirty="0" smtClean="0">
                          <a:solidFill>
                            <a:schemeClr val="bg2">
                              <a:lumMod val="25000"/>
                            </a:schemeClr>
                          </a:solidFill>
                          <a:effectLst/>
                          <a:latin typeface="Times New Roman" pitchFamily="18" charset="0"/>
                          <a:ea typeface="+mn-ea"/>
                          <a:cs typeface="Times New Roman" pitchFamily="18" charset="0"/>
                        </a:rPr>
                        <a:t>Национальная безопасность и правоохранительная деятельность</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20000"/>
                        <a:lumOff val="8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30 935,1</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20000"/>
                        <a:lumOff val="8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30 873,5</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20000"/>
                        <a:lumOff val="8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99,8</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20000"/>
                        <a:lumOff val="80000"/>
                      </a:schemeClr>
                    </a:solidFill>
                  </a:tcPr>
                </a:tc>
              </a:tr>
              <a:tr h="328800">
                <a:tc>
                  <a:txBody>
                    <a:bodyPr/>
                    <a:lstStyle/>
                    <a:p>
                      <a:r>
                        <a:rPr lang="ru-RU" sz="1200" b="1" kern="1200" dirty="0" smtClean="0">
                          <a:solidFill>
                            <a:schemeClr val="bg2">
                              <a:lumMod val="25000"/>
                            </a:schemeClr>
                          </a:solidFill>
                          <a:effectLst/>
                          <a:latin typeface="Times New Roman" pitchFamily="18" charset="0"/>
                          <a:ea typeface="+mn-ea"/>
                          <a:cs typeface="Times New Roman" pitchFamily="18" charset="0"/>
                        </a:rPr>
                        <a:t>Национальная экономика</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29</a:t>
                      </a:r>
                      <a:r>
                        <a:rPr lang="ru-RU" sz="1200" b="1" baseline="0" dirty="0" smtClean="0">
                          <a:solidFill>
                            <a:schemeClr val="bg2">
                              <a:lumMod val="25000"/>
                            </a:schemeClr>
                          </a:solidFill>
                          <a:latin typeface="Times New Roman" pitchFamily="18" charset="0"/>
                          <a:cs typeface="Times New Roman" pitchFamily="18" charset="0"/>
                        </a:rPr>
                        <a:t> 953,2</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28 649,9</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95,6</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r>
              <a:tr h="229736">
                <a:tc>
                  <a:txBody>
                    <a:bodyPr/>
                    <a:lstStyle/>
                    <a:p>
                      <a:r>
                        <a:rPr lang="ru-RU" sz="1200" b="1" kern="1200" dirty="0" smtClean="0">
                          <a:solidFill>
                            <a:schemeClr val="bg2">
                              <a:lumMod val="25000"/>
                            </a:schemeClr>
                          </a:solidFill>
                          <a:effectLst/>
                          <a:latin typeface="Times New Roman" pitchFamily="18" charset="0"/>
                          <a:ea typeface="+mn-ea"/>
                          <a:cs typeface="Times New Roman" pitchFamily="18" charset="0"/>
                        </a:rPr>
                        <a:t>Жилищно-коммунальное хозяйство</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20000"/>
                        <a:lumOff val="8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2 506,0</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20000"/>
                        <a:lumOff val="8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2 505,9</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20000"/>
                        <a:lumOff val="8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100,0</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20000"/>
                        <a:lumOff val="80000"/>
                      </a:schemeClr>
                    </a:solidFill>
                  </a:tcPr>
                </a:tc>
              </a:tr>
              <a:tr h="288032">
                <a:tc>
                  <a:txBody>
                    <a:bodyPr/>
                    <a:lstStyle/>
                    <a:p>
                      <a:r>
                        <a:rPr lang="ru-RU" sz="1200" b="1" dirty="0" smtClean="0">
                          <a:solidFill>
                            <a:schemeClr val="bg2">
                              <a:lumMod val="25000"/>
                            </a:schemeClr>
                          </a:solidFill>
                          <a:latin typeface="Times New Roman" pitchFamily="18" charset="0"/>
                          <a:cs typeface="Times New Roman" pitchFamily="18" charset="0"/>
                        </a:rPr>
                        <a:t>Образование</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2 265 666,5</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2 259 319,7</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99,7</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r>
              <a:tr h="288032">
                <a:tc>
                  <a:txBody>
                    <a:bodyPr/>
                    <a:lstStyle/>
                    <a:p>
                      <a:r>
                        <a:rPr lang="ru-RU" sz="1200" b="1" kern="1200" dirty="0" smtClean="0">
                          <a:solidFill>
                            <a:schemeClr val="bg2">
                              <a:lumMod val="25000"/>
                            </a:schemeClr>
                          </a:solidFill>
                          <a:effectLst/>
                          <a:latin typeface="Times New Roman" pitchFamily="18" charset="0"/>
                          <a:ea typeface="+mn-ea"/>
                          <a:cs typeface="Times New Roman" pitchFamily="18" charset="0"/>
                        </a:rPr>
                        <a:t>Культура, кинематография </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63 877,3</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63 877,3</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100,0</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r>
              <a:tr h="288032">
                <a:tc>
                  <a:txBody>
                    <a:bodyPr/>
                    <a:lstStyle/>
                    <a:p>
                      <a:r>
                        <a:rPr lang="ru-RU" sz="1200" b="1" kern="1200" dirty="0" smtClean="0">
                          <a:solidFill>
                            <a:schemeClr val="bg2">
                              <a:lumMod val="25000"/>
                            </a:schemeClr>
                          </a:solidFill>
                          <a:effectLst/>
                          <a:latin typeface="Times New Roman" pitchFamily="18" charset="0"/>
                          <a:ea typeface="+mn-ea"/>
                          <a:cs typeface="Times New Roman" pitchFamily="18" charset="0"/>
                        </a:rPr>
                        <a:t>Здравоохранение </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98,6</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98,6</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100,0</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r>
              <a:tr h="288032">
                <a:tc>
                  <a:txBody>
                    <a:bodyPr/>
                    <a:lstStyle/>
                    <a:p>
                      <a:r>
                        <a:rPr lang="ru-RU" sz="1200" b="1" kern="1200" dirty="0" smtClean="0">
                          <a:solidFill>
                            <a:schemeClr val="bg2">
                              <a:lumMod val="25000"/>
                            </a:schemeClr>
                          </a:solidFill>
                          <a:effectLst/>
                          <a:latin typeface="Times New Roman" pitchFamily="18" charset="0"/>
                          <a:ea typeface="+mn-ea"/>
                          <a:cs typeface="Times New Roman" pitchFamily="18" charset="0"/>
                        </a:rPr>
                        <a:t>Социальная политика</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169 751,9</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167 503,8</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98,7</a:t>
                      </a:r>
                      <a:endParaRPr lang="ru-RU" sz="1200" b="1" dirty="0">
                        <a:solidFill>
                          <a:schemeClr val="bg2">
                            <a:lumMod val="25000"/>
                          </a:schemeClr>
                        </a:solidFill>
                        <a:latin typeface="Times New Roman" pitchFamily="18" charset="0"/>
                        <a:cs typeface="Times New Roman" pitchFamily="18" charset="0"/>
                      </a:endParaRPr>
                    </a:p>
                  </a:txBody>
                  <a:tcPr>
                    <a:solidFill>
                      <a:schemeClr val="accent4">
                        <a:lumMod val="60000"/>
                        <a:lumOff val="40000"/>
                      </a:schemeClr>
                    </a:solidFill>
                  </a:tcPr>
                </a:tc>
              </a:tr>
              <a:tr h="288032">
                <a:tc>
                  <a:txBody>
                    <a:bodyPr/>
                    <a:lstStyle/>
                    <a:p>
                      <a:pPr>
                        <a:spcAft>
                          <a:spcPts val="0"/>
                        </a:spcAft>
                      </a:pPr>
                      <a:r>
                        <a:rPr lang="ru-RU" sz="1200" b="1" dirty="0">
                          <a:solidFill>
                            <a:schemeClr val="bg2">
                              <a:lumMod val="25000"/>
                            </a:schemeClr>
                          </a:solidFill>
                          <a:effectLst/>
                          <a:latin typeface="Times New Roman"/>
                          <a:ea typeface="Times New Roman"/>
                        </a:rPr>
                        <a:t>Физическая культура и спорт</a:t>
                      </a:r>
                      <a:endParaRPr lang="ru-RU" sz="1200" dirty="0">
                        <a:solidFill>
                          <a:schemeClr val="bg2">
                            <a:lumMod val="25000"/>
                          </a:schemeClr>
                        </a:solidFill>
                        <a:effectLst/>
                        <a:latin typeface="Times New Roman"/>
                        <a:ea typeface="Times New Roman"/>
                      </a:endParaRPr>
                    </a:p>
                  </a:txBody>
                  <a:tcPr marL="68580" marR="68580" marT="0" marB="0">
                    <a:solidFill>
                      <a:schemeClr val="accent4">
                        <a:lumMod val="60000"/>
                        <a:lumOff val="4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119 699,6</a:t>
                      </a:r>
                      <a:endParaRPr lang="ru-RU" sz="1200" dirty="0">
                        <a:solidFill>
                          <a:schemeClr val="bg2">
                            <a:lumMod val="25000"/>
                          </a:schemeClr>
                        </a:solidFill>
                        <a:effectLst/>
                        <a:latin typeface="Times New Roman"/>
                        <a:ea typeface="Times New Roman"/>
                      </a:endParaRPr>
                    </a:p>
                  </a:txBody>
                  <a:tcPr marL="68580" marR="68580" marT="0" marB="0" anchor="b">
                    <a:solidFill>
                      <a:schemeClr val="accent4">
                        <a:lumMod val="60000"/>
                        <a:lumOff val="4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115 535,1</a:t>
                      </a:r>
                      <a:endParaRPr lang="ru-RU" sz="1200" dirty="0">
                        <a:solidFill>
                          <a:schemeClr val="bg2">
                            <a:lumMod val="25000"/>
                          </a:schemeClr>
                        </a:solidFill>
                        <a:effectLst/>
                        <a:latin typeface="Times New Roman"/>
                        <a:ea typeface="Times New Roman"/>
                      </a:endParaRPr>
                    </a:p>
                  </a:txBody>
                  <a:tcPr marL="68580" marR="68580" marT="0" marB="0" anchor="b">
                    <a:solidFill>
                      <a:schemeClr val="accent4">
                        <a:lumMod val="60000"/>
                        <a:lumOff val="4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96,5</a:t>
                      </a:r>
                      <a:endParaRPr lang="ru-RU" sz="1200" dirty="0">
                        <a:solidFill>
                          <a:schemeClr val="bg2">
                            <a:lumMod val="25000"/>
                          </a:schemeClr>
                        </a:solidFill>
                        <a:effectLst/>
                        <a:latin typeface="Times New Roman"/>
                        <a:ea typeface="Times New Roman"/>
                      </a:endParaRPr>
                    </a:p>
                  </a:txBody>
                  <a:tcPr marL="68580" marR="68580" marT="0" marB="0" anchor="b">
                    <a:solidFill>
                      <a:schemeClr val="accent4">
                        <a:lumMod val="60000"/>
                        <a:lumOff val="40000"/>
                      </a:schemeClr>
                    </a:solidFill>
                  </a:tcPr>
                </a:tc>
              </a:tr>
              <a:tr h="288032">
                <a:tc>
                  <a:txBody>
                    <a:bodyPr/>
                    <a:lstStyle/>
                    <a:p>
                      <a:pPr>
                        <a:spcAft>
                          <a:spcPts val="0"/>
                        </a:spcAft>
                      </a:pPr>
                      <a:r>
                        <a:rPr lang="ru-RU" sz="1200" b="1" dirty="0">
                          <a:solidFill>
                            <a:schemeClr val="bg2">
                              <a:lumMod val="25000"/>
                            </a:schemeClr>
                          </a:solidFill>
                          <a:effectLst/>
                          <a:latin typeface="Times New Roman"/>
                          <a:ea typeface="Times New Roman"/>
                        </a:rPr>
                        <a:t>Средства массовой информации</a:t>
                      </a:r>
                      <a:endParaRPr lang="ru-RU" sz="1200" dirty="0">
                        <a:solidFill>
                          <a:schemeClr val="bg2">
                            <a:lumMod val="25000"/>
                          </a:schemeClr>
                        </a:solidFill>
                        <a:effectLst/>
                        <a:latin typeface="Times New Roman"/>
                        <a:ea typeface="Times New Roman"/>
                      </a:endParaRPr>
                    </a:p>
                  </a:txBody>
                  <a:tcPr marL="68580" marR="68580" marT="0" marB="0">
                    <a:solidFill>
                      <a:schemeClr val="accent4">
                        <a:lumMod val="60000"/>
                        <a:lumOff val="4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3 625,8</a:t>
                      </a:r>
                      <a:endParaRPr lang="ru-RU" sz="1200" dirty="0">
                        <a:solidFill>
                          <a:schemeClr val="bg2">
                            <a:lumMod val="25000"/>
                          </a:schemeClr>
                        </a:solidFill>
                        <a:effectLst/>
                        <a:latin typeface="Times New Roman"/>
                        <a:ea typeface="Times New Roman"/>
                      </a:endParaRPr>
                    </a:p>
                  </a:txBody>
                  <a:tcPr marL="68580" marR="68580" marT="0" marB="0" anchor="b">
                    <a:solidFill>
                      <a:schemeClr val="accent4">
                        <a:lumMod val="60000"/>
                        <a:lumOff val="4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3 416,4</a:t>
                      </a:r>
                      <a:endParaRPr lang="ru-RU" sz="1200" dirty="0">
                        <a:solidFill>
                          <a:schemeClr val="bg2">
                            <a:lumMod val="25000"/>
                          </a:schemeClr>
                        </a:solidFill>
                        <a:effectLst/>
                        <a:latin typeface="Times New Roman"/>
                        <a:ea typeface="Times New Roman"/>
                      </a:endParaRPr>
                    </a:p>
                  </a:txBody>
                  <a:tcPr marL="68580" marR="68580" marT="0" marB="0" anchor="b">
                    <a:solidFill>
                      <a:schemeClr val="accent4">
                        <a:lumMod val="60000"/>
                        <a:lumOff val="4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94,2</a:t>
                      </a:r>
                      <a:endParaRPr lang="ru-RU" sz="1200" dirty="0">
                        <a:solidFill>
                          <a:schemeClr val="bg2">
                            <a:lumMod val="25000"/>
                          </a:schemeClr>
                        </a:solidFill>
                        <a:effectLst/>
                        <a:latin typeface="Times New Roman"/>
                        <a:ea typeface="Times New Roman"/>
                      </a:endParaRPr>
                    </a:p>
                  </a:txBody>
                  <a:tcPr marL="68580" marR="68580" marT="0" marB="0" anchor="b">
                    <a:solidFill>
                      <a:schemeClr val="accent4">
                        <a:lumMod val="60000"/>
                        <a:lumOff val="40000"/>
                      </a:schemeClr>
                    </a:solidFill>
                  </a:tcPr>
                </a:tc>
              </a:tr>
              <a:tr h="288032">
                <a:tc>
                  <a:txBody>
                    <a:bodyPr/>
                    <a:lstStyle/>
                    <a:p>
                      <a:pPr>
                        <a:spcAft>
                          <a:spcPts val="0"/>
                        </a:spcAft>
                      </a:pPr>
                      <a:r>
                        <a:rPr lang="ru-RU" sz="1200" b="1">
                          <a:solidFill>
                            <a:schemeClr val="bg2">
                              <a:lumMod val="25000"/>
                            </a:schemeClr>
                          </a:solidFill>
                          <a:effectLst/>
                          <a:latin typeface="Times New Roman"/>
                          <a:ea typeface="Times New Roman"/>
                        </a:rPr>
                        <a:t>Обслуживание государственного и муниципального долга</a:t>
                      </a:r>
                      <a:endParaRPr lang="ru-RU" sz="1200">
                        <a:solidFill>
                          <a:schemeClr val="bg2">
                            <a:lumMod val="25000"/>
                          </a:schemeClr>
                        </a:solidFill>
                        <a:effectLst/>
                        <a:latin typeface="Times New Roman"/>
                        <a:ea typeface="Times New Roman"/>
                      </a:endParaRPr>
                    </a:p>
                  </a:txBody>
                  <a:tcPr marL="68580" marR="68580" marT="0" marB="0">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5 873,5</a:t>
                      </a:r>
                      <a:endParaRPr lang="ru-RU" sz="1200">
                        <a:solidFill>
                          <a:schemeClr val="bg2">
                            <a:lumMod val="25000"/>
                          </a:schemeClr>
                        </a:solidFill>
                        <a:effectLst/>
                        <a:latin typeface="Times New Roman"/>
                        <a:ea typeface="Times New Roman"/>
                      </a:endParaRPr>
                    </a:p>
                  </a:txBody>
                  <a:tcPr marL="68580" marR="68580" marT="0" marB="0" anchor="b">
                    <a:solidFill>
                      <a:schemeClr val="accent4">
                        <a:lumMod val="60000"/>
                        <a:lumOff val="4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5 873,5</a:t>
                      </a:r>
                      <a:endParaRPr lang="ru-RU" sz="1200" dirty="0">
                        <a:solidFill>
                          <a:schemeClr val="bg2">
                            <a:lumMod val="25000"/>
                          </a:schemeClr>
                        </a:solidFill>
                        <a:effectLst/>
                        <a:latin typeface="Times New Roman"/>
                        <a:ea typeface="Times New Roman"/>
                      </a:endParaRPr>
                    </a:p>
                  </a:txBody>
                  <a:tcPr marL="68580" marR="68580" marT="0" marB="0" anchor="b">
                    <a:solidFill>
                      <a:schemeClr val="accent4">
                        <a:lumMod val="60000"/>
                        <a:lumOff val="4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100,0</a:t>
                      </a:r>
                      <a:endParaRPr lang="ru-RU" sz="1200" dirty="0">
                        <a:solidFill>
                          <a:schemeClr val="bg2">
                            <a:lumMod val="25000"/>
                          </a:schemeClr>
                        </a:solidFill>
                        <a:effectLst/>
                        <a:latin typeface="Times New Roman"/>
                        <a:ea typeface="Times New Roman"/>
                      </a:endParaRPr>
                    </a:p>
                  </a:txBody>
                  <a:tcPr marL="68580" marR="68580" marT="0" marB="0" anchor="b">
                    <a:solidFill>
                      <a:schemeClr val="accent4">
                        <a:lumMod val="60000"/>
                        <a:lumOff val="40000"/>
                      </a:schemeClr>
                    </a:solidFill>
                  </a:tcPr>
                </a:tc>
              </a:tr>
              <a:tr h="288032">
                <a:tc>
                  <a:txBody>
                    <a:bodyPr/>
                    <a:lstStyle/>
                    <a:p>
                      <a:pPr>
                        <a:spcAft>
                          <a:spcPts val="0"/>
                        </a:spcAft>
                      </a:pPr>
                      <a:r>
                        <a:rPr lang="ru-RU" sz="1200" b="1">
                          <a:solidFill>
                            <a:schemeClr val="bg2">
                              <a:lumMod val="25000"/>
                            </a:schemeClr>
                          </a:solidFill>
                          <a:effectLst/>
                          <a:latin typeface="Times New Roman"/>
                          <a:ea typeface="Times New Roman"/>
                        </a:rPr>
                        <a:t>Межбюджетные трансферты бюджетам муниципальных образований общего характера</a:t>
                      </a:r>
                      <a:endParaRPr lang="ru-RU" sz="1200">
                        <a:solidFill>
                          <a:schemeClr val="bg2">
                            <a:lumMod val="25000"/>
                          </a:schemeClr>
                        </a:solidFill>
                        <a:effectLst/>
                        <a:latin typeface="Times New Roman"/>
                        <a:ea typeface="Times New Roman"/>
                      </a:endParaRPr>
                    </a:p>
                  </a:txBody>
                  <a:tcPr marL="68580" marR="68580" marT="0" marB="0">
                    <a:solidFill>
                      <a:schemeClr val="accent4">
                        <a:lumMod val="60000"/>
                        <a:lumOff val="4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18 371,0</a:t>
                      </a:r>
                      <a:endParaRPr lang="ru-RU" sz="1200">
                        <a:solidFill>
                          <a:schemeClr val="bg2">
                            <a:lumMod val="25000"/>
                          </a:schemeClr>
                        </a:solidFill>
                        <a:effectLst/>
                        <a:latin typeface="Times New Roman"/>
                        <a:ea typeface="Times New Roman"/>
                      </a:endParaRPr>
                    </a:p>
                  </a:txBody>
                  <a:tcPr marL="68580" marR="68580" marT="0" marB="0" anchor="b">
                    <a:solidFill>
                      <a:schemeClr val="accent4">
                        <a:lumMod val="60000"/>
                        <a:lumOff val="4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18 371,0</a:t>
                      </a:r>
                      <a:endParaRPr lang="ru-RU" sz="1200" dirty="0">
                        <a:solidFill>
                          <a:schemeClr val="bg2">
                            <a:lumMod val="25000"/>
                          </a:schemeClr>
                        </a:solidFill>
                        <a:effectLst/>
                        <a:latin typeface="Times New Roman"/>
                        <a:ea typeface="Times New Roman"/>
                      </a:endParaRPr>
                    </a:p>
                  </a:txBody>
                  <a:tcPr marL="68580" marR="68580" marT="0" marB="0" anchor="b">
                    <a:solidFill>
                      <a:schemeClr val="accent4">
                        <a:lumMod val="60000"/>
                        <a:lumOff val="4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100,0</a:t>
                      </a:r>
                      <a:endParaRPr lang="ru-RU" sz="1200" dirty="0">
                        <a:solidFill>
                          <a:schemeClr val="bg2">
                            <a:lumMod val="25000"/>
                          </a:schemeClr>
                        </a:solidFill>
                        <a:effectLst/>
                        <a:latin typeface="Times New Roman"/>
                        <a:ea typeface="Times New Roman"/>
                      </a:endParaRPr>
                    </a:p>
                  </a:txBody>
                  <a:tcPr marL="68580" marR="68580" marT="0" marB="0" anchor="b">
                    <a:solidFill>
                      <a:schemeClr val="accent4">
                        <a:lumMod val="60000"/>
                        <a:lumOff val="40000"/>
                      </a:schemeClr>
                    </a:solidFill>
                  </a:tcPr>
                </a:tc>
              </a:tr>
            </a:tbl>
          </a:graphicData>
        </a:graphic>
      </p:graphicFrame>
    </p:spTree>
    <p:extLst>
      <p:ext uri="{BB962C8B-B14F-4D97-AF65-F5344CB8AC3E}">
        <p14:creationId xmlns:p14="http://schemas.microsoft.com/office/powerpoint/2010/main" val="28555343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27384"/>
            <a:ext cx="8496944" cy="6768752"/>
          </a:xfrm>
          <a:blipFill>
            <a:blip r:embed="rId2"/>
            <a:stretch>
              <a:fillRect/>
            </a:stretch>
          </a:blipFill>
        </p:spPr>
        <p:txBody>
          <a:bodyPr>
            <a:noAutofit/>
          </a:bodyPr>
          <a:lstStyle/>
          <a:p>
            <a:pPr algn="ctr"/>
            <a:r>
              <a:rPr lang="ru-RU" sz="2400" b="1" dirty="0">
                <a:solidFill>
                  <a:schemeClr val="bg2">
                    <a:lumMod val="25000"/>
                  </a:schemeClr>
                </a:solidFill>
                <a:latin typeface="Times New Roman" pitchFamily="18" charset="0"/>
                <a:cs typeface="Times New Roman" pitchFamily="18" charset="0"/>
              </a:rPr>
              <a:t>Динамика налоговых и неналоговых доходов местного бюджета</a:t>
            </a:r>
            <a:endParaRPr lang="ru-RU" sz="2400" b="1" dirty="0" smtClean="0">
              <a:solidFill>
                <a:srgbClr val="002060"/>
              </a:solidFill>
              <a:latin typeface="Times New Roman" pitchFamily="18" charset="0"/>
              <a:cs typeface="Times New Roman" pitchFamily="18" charset="0"/>
            </a:endParaRPr>
          </a:p>
        </p:txBody>
      </p:sp>
      <p:graphicFrame>
        <p:nvGraphicFramePr>
          <p:cNvPr id="4" name="Диаграмма 3"/>
          <p:cNvGraphicFramePr/>
          <p:nvPr>
            <p:extLst>
              <p:ext uri="{D42A27DB-BD31-4B8C-83A1-F6EECF244321}">
                <p14:modId xmlns:p14="http://schemas.microsoft.com/office/powerpoint/2010/main" val="3608957268"/>
              </p:ext>
            </p:extLst>
          </p:nvPr>
        </p:nvGraphicFramePr>
        <p:xfrm>
          <a:off x="539552" y="908720"/>
          <a:ext cx="8208912" cy="41044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60388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5478423"/>
          </a:xfrm>
          <a:prstGeom prst="rect">
            <a:avLst/>
          </a:prstGeom>
        </p:spPr>
        <p:txBody>
          <a:bodyPr wrap="square">
            <a:spAutoFit/>
          </a:bodyPr>
          <a:lstStyle/>
          <a:p>
            <a:pPr algn="just"/>
            <a:r>
              <a:rPr lang="ru-RU" sz="1400" b="1" dirty="0" smtClean="0">
                <a:solidFill>
                  <a:schemeClr val="accent1">
                    <a:lumMod val="75000"/>
                  </a:schemeClr>
                </a:solidFill>
                <a:latin typeface="Times New Roman" pitchFamily="18" charset="0"/>
                <a:cs typeface="Times New Roman" pitchFamily="18" charset="0"/>
              </a:rPr>
              <a:t>          </a:t>
            </a:r>
            <a:r>
              <a:rPr lang="ru-RU" sz="1400" b="1" dirty="0">
                <a:solidFill>
                  <a:schemeClr val="accent1">
                    <a:lumMod val="50000"/>
                  </a:schemeClr>
                </a:solidFill>
                <a:latin typeface="Times New Roman" pitchFamily="18" charset="0"/>
                <a:cs typeface="Times New Roman" pitchFamily="18" charset="0"/>
              </a:rPr>
              <a:t>По результатам работы межведомственных балансовых комиссий вовлечено резервов по налогу на доходы физических лиц в сумме 4 593 тыс. руб.</a:t>
            </a:r>
          </a:p>
          <a:p>
            <a:pPr algn="just"/>
            <a:r>
              <a:rPr lang="ru-RU" sz="1400" b="1" dirty="0">
                <a:solidFill>
                  <a:schemeClr val="accent1">
                    <a:lumMod val="50000"/>
                  </a:schemeClr>
                </a:solidFill>
                <a:latin typeface="Times New Roman" pitchFamily="18" charset="0"/>
                <a:cs typeface="Times New Roman" pitchFamily="18" charset="0"/>
              </a:rPr>
              <a:t>Налог, взимаемый в связи с применением упрощенной системы налогообложения - поступило 53 615 тыс. руб. или 102,6 % к бюджетному назначению. Темп роста к уровню 2019 года 97,4 %, не дополучено 1 459 тыс. руб. Такое исполнение связано с реализацией мер поддержки налогоплательщиков на фоне распространения корона вирусной инфекции.</a:t>
            </a:r>
          </a:p>
          <a:p>
            <a:pPr algn="just"/>
            <a:r>
              <a:rPr lang="ru-RU" sz="1400" b="1" dirty="0" smtClean="0">
                <a:solidFill>
                  <a:schemeClr val="accent1">
                    <a:lumMod val="50000"/>
                  </a:schemeClr>
                </a:solidFill>
                <a:latin typeface="Times New Roman" pitchFamily="18" charset="0"/>
                <a:cs typeface="Times New Roman" pitchFamily="18" charset="0"/>
              </a:rPr>
              <a:t>           Единый </a:t>
            </a:r>
            <a:r>
              <a:rPr lang="ru-RU" sz="1400" b="1" dirty="0">
                <a:solidFill>
                  <a:schemeClr val="accent1">
                    <a:lumMod val="50000"/>
                  </a:schemeClr>
                </a:solidFill>
                <a:latin typeface="Times New Roman" pitchFamily="18" charset="0"/>
                <a:cs typeface="Times New Roman" pitchFamily="18" charset="0"/>
              </a:rPr>
              <a:t>налог на вмененный доход – поступило 43 055 тыс. руб. или 100,5 % к бюджетному назначению и 73,9 % к уровню прошлого года,  не дополучено  15 169 тыс. руб. Такое снижение к уровню 2019 года связано с  реализацией мер поддержки налогоплательщиков на фоне распространения корона вирусной инфекции.</a:t>
            </a:r>
          </a:p>
          <a:p>
            <a:pPr algn="just"/>
            <a:r>
              <a:rPr lang="ru-RU" sz="1400" b="1" dirty="0" smtClean="0">
                <a:solidFill>
                  <a:schemeClr val="accent1">
                    <a:lumMod val="50000"/>
                  </a:schemeClr>
                </a:solidFill>
                <a:latin typeface="Times New Roman" pitchFamily="18" charset="0"/>
                <a:cs typeface="Times New Roman" pitchFamily="18" charset="0"/>
              </a:rPr>
              <a:t>            Единый </a:t>
            </a:r>
            <a:r>
              <a:rPr lang="ru-RU" sz="1400" b="1" dirty="0">
                <a:solidFill>
                  <a:schemeClr val="accent1">
                    <a:lumMod val="50000"/>
                  </a:schemeClr>
                </a:solidFill>
                <a:latin typeface="Times New Roman" pitchFamily="18" charset="0"/>
                <a:cs typeface="Times New Roman" pitchFamily="18" charset="0"/>
              </a:rPr>
              <a:t>сельскохозяйственный налог – фактически поступило 11 841 тыс. руб. или 102,5 % к бюджетному назначению, темп роста к уровню прошлого года составляет 128,4 %. Дополнительно поступило 2 619 тыс. руб. Такое исполнение связано с увеличением платежей от ООО «Возрождение Плюс», СНК Колхоз «Ленинский путь», ООО «АГРОТЕХ-ИНВЕСТ», ООО «Росинка</a:t>
            </a:r>
            <a:r>
              <a:rPr lang="ru-RU" sz="1400" b="1" dirty="0" smtClean="0">
                <a:solidFill>
                  <a:schemeClr val="accent1">
                    <a:lumMod val="50000"/>
                  </a:schemeClr>
                </a:solidFill>
                <a:latin typeface="Times New Roman" pitchFamily="18" charset="0"/>
                <a:cs typeface="Times New Roman" pitchFamily="18" charset="0"/>
              </a:rPr>
              <a:t>».</a:t>
            </a:r>
          </a:p>
          <a:p>
            <a:pPr algn="just"/>
            <a:r>
              <a:rPr lang="ru-RU" sz="1400" b="1" dirty="0" smtClean="0">
                <a:solidFill>
                  <a:schemeClr val="accent1">
                    <a:lumMod val="50000"/>
                  </a:schemeClr>
                </a:solidFill>
                <a:latin typeface="Times New Roman" pitchFamily="18" charset="0"/>
                <a:cs typeface="Times New Roman" pitchFamily="18" charset="0"/>
              </a:rPr>
              <a:t>            Налог</a:t>
            </a:r>
            <a:r>
              <a:rPr lang="ru-RU" sz="1400" b="1" dirty="0">
                <a:solidFill>
                  <a:schemeClr val="accent1">
                    <a:lumMod val="50000"/>
                  </a:schemeClr>
                </a:solidFill>
                <a:latin typeface="Times New Roman" pitchFamily="18" charset="0"/>
                <a:cs typeface="Times New Roman" pitchFamily="18" charset="0"/>
              </a:rPr>
              <a:t>, взимаемый в связи с применением патентной системы налогообложения, зачисляемый в бюджеты муниципальных районов -  фактически  за 2020 год поступило 845 тыс. руб. Темп роста к уровню прошлого года составляет 109,4 %, дополнительно поступило 75 тыс. руб. Такое исполнение связано с увеличением количества выданных патентов. </a:t>
            </a:r>
          </a:p>
          <a:p>
            <a:pPr algn="just"/>
            <a:r>
              <a:rPr lang="ru-RU" sz="1400" b="1" dirty="0">
                <a:solidFill>
                  <a:schemeClr val="accent1">
                    <a:lumMod val="50000"/>
                  </a:schemeClr>
                </a:solidFill>
                <a:latin typeface="Times New Roman" pitchFamily="18" charset="0"/>
                <a:cs typeface="Times New Roman" pitchFamily="18" charset="0"/>
              </a:rPr>
              <a:t>Налог на имущество организаций – фактически поступило 12 406 тыс. руб. или 102,3 % к бюджетному назначению. </a:t>
            </a:r>
          </a:p>
          <a:p>
            <a:pPr algn="just"/>
            <a:r>
              <a:rPr lang="ru-RU" sz="1400" b="1" dirty="0" smtClean="0">
                <a:solidFill>
                  <a:schemeClr val="accent1">
                    <a:lumMod val="50000"/>
                  </a:schemeClr>
                </a:solidFill>
                <a:latin typeface="Times New Roman" pitchFamily="18" charset="0"/>
                <a:cs typeface="Times New Roman" pitchFamily="18" charset="0"/>
              </a:rPr>
              <a:t>              Госпошлина </a:t>
            </a:r>
            <a:r>
              <a:rPr lang="ru-RU" sz="1400" b="1" dirty="0">
                <a:solidFill>
                  <a:schemeClr val="accent1">
                    <a:lumMod val="50000"/>
                  </a:schemeClr>
                </a:solidFill>
                <a:latin typeface="Times New Roman" pitchFamily="18" charset="0"/>
                <a:cs typeface="Times New Roman" pitchFamily="18" charset="0"/>
              </a:rPr>
              <a:t>– поступило за 2020 год 13 909 тыс. руб., что составляет 102,3 % к бюджетному назначению и 120,8 % к уровню 2019 года, дополнительно поступило 2 395 тыс. руб. Поступает, в основном государственная пошлина по делам, рассматриваемым в судах общей юрисдикции, мировыми судьями. </a:t>
            </a:r>
          </a:p>
          <a:p>
            <a:pPr algn="just"/>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7667358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2630"/>
            <a:ext cx="8229600" cy="922114"/>
          </a:xfrm>
        </p:spPr>
        <p:txBody>
          <a:bodyPr>
            <a:noAutofit/>
          </a:bodyPr>
          <a:lstStyle/>
          <a:p>
            <a:pPr algn="ctr"/>
            <a:r>
              <a:rPr lang="ru-RU" sz="2400" dirty="0">
                <a:solidFill>
                  <a:schemeClr val="accent1">
                    <a:lumMod val="75000"/>
                  </a:schemeClr>
                </a:solidFill>
                <a:effectLst/>
                <a:latin typeface="Times New Roman" pitchFamily="18" charset="0"/>
                <a:cs typeface="Times New Roman" pitchFamily="18" charset="0"/>
              </a:rPr>
              <a:t>Структура доходной части бюджета муниципального образования Крымский район</a:t>
            </a:r>
            <a:br>
              <a:rPr lang="ru-RU" sz="2400" dirty="0">
                <a:solidFill>
                  <a:schemeClr val="accent1">
                    <a:lumMod val="75000"/>
                  </a:schemeClr>
                </a:solidFill>
                <a:effectLst/>
                <a:latin typeface="Times New Roman" pitchFamily="18" charset="0"/>
                <a:cs typeface="Times New Roman" pitchFamily="18" charset="0"/>
              </a:rPr>
            </a:br>
            <a:endParaRPr lang="ru-RU" sz="2400" dirty="0">
              <a:solidFill>
                <a:schemeClr val="accent1">
                  <a:lumMod val="75000"/>
                </a:schemeClr>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533981371"/>
              </p:ext>
            </p:extLst>
          </p:nvPr>
        </p:nvGraphicFramePr>
        <p:xfrm>
          <a:off x="1691680" y="1340768"/>
          <a:ext cx="7272808" cy="49685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118818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239000" cy="1916832"/>
          </a:xfrm>
        </p:spPr>
        <p:txBody>
          <a:bodyPr>
            <a:noAutofit/>
          </a:bodyPr>
          <a:lstStyle/>
          <a:p>
            <a:pPr algn="ctr"/>
            <a:r>
              <a:rPr lang="ru-RU" sz="2400" dirty="0">
                <a:effectLst/>
              </a:rPr>
              <a:t> </a:t>
            </a:r>
            <a:br>
              <a:rPr lang="ru-RU" sz="2400" dirty="0">
                <a:effectLst/>
              </a:rPr>
            </a:br>
            <a:r>
              <a:rPr lang="ru-RU" sz="2400" dirty="0">
                <a:solidFill>
                  <a:schemeClr val="bg2">
                    <a:lumMod val="25000"/>
                  </a:schemeClr>
                </a:solidFill>
                <a:effectLst/>
                <a:latin typeface="Times New Roman" pitchFamily="18" charset="0"/>
                <a:cs typeface="Times New Roman" pitchFamily="18" charset="0"/>
              </a:rPr>
              <a:t>Сведения о количестве муниципальных учреждений муниципального образования Крымский район </a:t>
            </a:r>
            <a:br>
              <a:rPr lang="ru-RU" sz="2400" dirty="0">
                <a:solidFill>
                  <a:schemeClr val="bg2">
                    <a:lumMod val="25000"/>
                  </a:schemeClr>
                </a:solidFill>
                <a:effectLst/>
                <a:latin typeface="Times New Roman" pitchFamily="18" charset="0"/>
                <a:cs typeface="Times New Roman" pitchFamily="18" charset="0"/>
              </a:rPr>
            </a:br>
            <a:r>
              <a:rPr lang="ru-RU" sz="2400" dirty="0">
                <a:solidFill>
                  <a:schemeClr val="bg2">
                    <a:lumMod val="25000"/>
                  </a:schemeClr>
                </a:solidFill>
                <a:effectLst/>
                <a:latin typeface="Times New Roman" pitchFamily="18" charset="0"/>
                <a:cs typeface="Times New Roman" pitchFamily="18" charset="0"/>
              </a:rPr>
              <a:t>на </a:t>
            </a:r>
            <a:r>
              <a:rPr lang="en-US" sz="2400" dirty="0" smtClean="0">
                <a:solidFill>
                  <a:schemeClr val="bg2">
                    <a:lumMod val="25000"/>
                  </a:schemeClr>
                </a:solidFill>
                <a:effectLst/>
                <a:latin typeface="Times New Roman" pitchFamily="18" charset="0"/>
                <a:cs typeface="Times New Roman" pitchFamily="18" charset="0"/>
              </a:rPr>
              <a:t>31</a:t>
            </a:r>
            <a:r>
              <a:rPr lang="ru-RU" sz="2400" dirty="0" smtClean="0">
                <a:solidFill>
                  <a:schemeClr val="bg2">
                    <a:lumMod val="25000"/>
                  </a:schemeClr>
                </a:solidFill>
                <a:effectLst/>
                <a:latin typeface="Times New Roman" pitchFamily="18" charset="0"/>
                <a:cs typeface="Times New Roman" pitchFamily="18" charset="0"/>
              </a:rPr>
              <a:t> декабря  </a:t>
            </a:r>
            <a:r>
              <a:rPr lang="ru-RU" sz="2400" dirty="0" smtClean="0">
                <a:solidFill>
                  <a:schemeClr val="bg2">
                    <a:lumMod val="25000"/>
                  </a:schemeClr>
                </a:solidFill>
                <a:effectLst/>
                <a:latin typeface="Times New Roman" pitchFamily="18" charset="0"/>
                <a:cs typeface="Times New Roman" pitchFamily="18" charset="0"/>
              </a:rPr>
              <a:t>2020 </a:t>
            </a:r>
            <a:r>
              <a:rPr lang="ru-RU" sz="2400" dirty="0">
                <a:solidFill>
                  <a:schemeClr val="bg2">
                    <a:lumMod val="25000"/>
                  </a:schemeClr>
                </a:solidFill>
                <a:effectLst/>
                <a:latin typeface="Times New Roman" pitchFamily="18" charset="0"/>
                <a:cs typeface="Times New Roman" pitchFamily="18" charset="0"/>
              </a:rPr>
              <a:t>года</a:t>
            </a:r>
            <a:br>
              <a:rPr lang="ru-RU" sz="2400" dirty="0">
                <a:solidFill>
                  <a:schemeClr val="bg2">
                    <a:lumMod val="25000"/>
                  </a:schemeClr>
                </a:solidFill>
                <a:effectLst/>
                <a:latin typeface="Times New Roman" pitchFamily="18" charset="0"/>
                <a:cs typeface="Times New Roman" pitchFamily="18" charset="0"/>
              </a:rPr>
            </a:br>
            <a:endParaRPr lang="ru-RU" sz="2400" dirty="0">
              <a:solidFill>
                <a:schemeClr val="bg2">
                  <a:lumMod val="25000"/>
                </a:schemeClr>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1145724274"/>
              </p:ext>
            </p:extLst>
          </p:nvPr>
        </p:nvGraphicFramePr>
        <p:xfrm>
          <a:off x="1979713" y="2204863"/>
          <a:ext cx="6840759" cy="3698685"/>
        </p:xfrm>
        <a:graphic>
          <a:graphicData uri="http://schemas.openxmlformats.org/drawingml/2006/table">
            <a:tbl>
              <a:tblPr firstRow="1" firstCol="1" bandRow="1">
                <a:tableStyleId>{5C22544A-7EE6-4342-B048-85BDC9FD1C3A}</a:tableStyleId>
              </a:tblPr>
              <a:tblGrid>
                <a:gridCol w="2736303"/>
                <a:gridCol w="1296144"/>
                <a:gridCol w="792088"/>
                <a:gridCol w="1008112"/>
                <a:gridCol w="1008112"/>
              </a:tblGrid>
              <a:tr h="278055">
                <a:tc rowSpan="2">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Наименование отрасли</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75000"/>
                      </a:schemeClr>
                    </a:solidFill>
                  </a:tcPr>
                </a:tc>
                <a:tc rowSpan="2">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Всего муниципальных учреждений</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75000"/>
                      </a:schemeClr>
                    </a:solidFill>
                  </a:tcPr>
                </a:tc>
                <a:tc gridSpan="3">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В том числе</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75000"/>
                      </a:schemeClr>
                    </a:solidFill>
                  </a:tcPr>
                </a:tc>
                <a:tc hMerge="1">
                  <a:txBody>
                    <a:bodyPr/>
                    <a:lstStyle/>
                    <a:p>
                      <a:endParaRPr lang="ru-RU"/>
                    </a:p>
                  </a:txBody>
                  <a:tcPr/>
                </a:tc>
                <a:tc hMerge="1">
                  <a:txBody>
                    <a:bodyPr/>
                    <a:lstStyle/>
                    <a:p>
                      <a:endParaRPr lang="ru-RU"/>
                    </a:p>
                  </a:txBody>
                  <a:tcPr/>
                </a:tc>
              </a:tr>
              <a:tr h="948550">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казенные</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бюджетные</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автономные</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r>
              <a:tr h="361394">
                <a:tc>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Всего, в том числе</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75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106</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11</a:t>
                      </a:r>
                    </a:p>
                    <a:p>
                      <a:pPr algn="ctr">
                        <a:lnSpc>
                          <a:spcPct val="115000"/>
                        </a:lnSpc>
                        <a:spcAft>
                          <a:spcPts val="0"/>
                        </a:spcAft>
                      </a:pP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20000"/>
                        <a:lumOff val="80000"/>
                      </a:schemeClr>
                    </a:solidFill>
                  </a:tcPr>
                </a:tc>
                <a:tc>
                  <a:txBody>
                    <a:bodyPr/>
                    <a:lstStyle/>
                    <a:p>
                      <a:pPr algn="ctr">
                        <a:lnSpc>
                          <a:spcPct val="115000"/>
                        </a:lnSpc>
                        <a:spcAft>
                          <a:spcPts val="0"/>
                        </a:spcAft>
                      </a:pPr>
                      <a:r>
                        <a:rPr lang="en-US" sz="1200" b="1" dirty="0" smtClean="0">
                          <a:solidFill>
                            <a:schemeClr val="bg2">
                              <a:lumMod val="25000"/>
                            </a:schemeClr>
                          </a:solidFill>
                          <a:effectLst/>
                          <a:latin typeface="Times New Roman" pitchFamily="18" charset="0"/>
                          <a:ea typeface="+mn-ea"/>
                          <a:cs typeface="Times New Roman" pitchFamily="18" charset="0"/>
                        </a:rPr>
                        <a:t>8</a:t>
                      </a:r>
                      <a:r>
                        <a:rPr lang="ru-RU" sz="1200" b="1" dirty="0" smtClean="0">
                          <a:solidFill>
                            <a:schemeClr val="bg2">
                              <a:lumMod val="25000"/>
                            </a:schemeClr>
                          </a:solidFill>
                          <a:effectLst/>
                          <a:latin typeface="Times New Roman" pitchFamily="18" charset="0"/>
                          <a:ea typeface="+mn-ea"/>
                          <a:cs typeface="Times New Roman" pitchFamily="18" charset="0"/>
                        </a:rPr>
                        <a:t>8</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mn-ea"/>
                          <a:cs typeface="Times New Roman" pitchFamily="18" charset="0"/>
                        </a:rPr>
                        <a:t>7</a:t>
                      </a:r>
                      <a:endParaRPr lang="ru-RU" sz="1200" b="1" dirty="0" smtClean="0">
                        <a:solidFill>
                          <a:schemeClr val="bg2">
                            <a:lumMod val="25000"/>
                          </a:schemeClr>
                        </a:solidFill>
                        <a:effectLst/>
                        <a:latin typeface="Times New Roman" pitchFamily="18" charset="0"/>
                        <a:ea typeface="+mn-ea"/>
                        <a:cs typeface="Times New Roman" pitchFamily="18" charset="0"/>
                      </a:endParaRPr>
                    </a:p>
                    <a:p>
                      <a:pPr algn="ctr">
                        <a:lnSpc>
                          <a:spcPct val="115000"/>
                        </a:lnSpc>
                        <a:spcAft>
                          <a:spcPts val="0"/>
                        </a:spcAft>
                      </a:pP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20000"/>
                        <a:lumOff val="80000"/>
                      </a:schemeClr>
                    </a:solidFill>
                  </a:tcPr>
                </a:tc>
              </a:tr>
              <a:tr h="694137">
                <a:tc>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по отраслям социально-культурной сферы, из них</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75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99</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mn-ea"/>
                          <a:cs typeface="Times New Roman" pitchFamily="18" charset="0"/>
                        </a:rPr>
                        <a:t>4</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88</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mn-ea"/>
                          <a:cs typeface="Times New Roman" pitchFamily="18" charset="0"/>
                        </a:rPr>
                        <a:t>7</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r>
              <a:tr h="278055">
                <a:tc>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Образование</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75000"/>
                      </a:schemeClr>
                    </a:solidFill>
                  </a:tcPr>
                </a:tc>
                <a:tc>
                  <a:txBody>
                    <a:bodyPr/>
                    <a:lstStyle/>
                    <a:p>
                      <a:pPr algn="ctr">
                        <a:lnSpc>
                          <a:spcPct val="115000"/>
                        </a:lnSpc>
                        <a:spcAft>
                          <a:spcPts val="0"/>
                        </a:spcAft>
                      </a:pPr>
                      <a:r>
                        <a:rPr lang="en-US" sz="1200" b="1" dirty="0" smtClean="0">
                          <a:solidFill>
                            <a:schemeClr val="bg2">
                              <a:lumMod val="25000"/>
                            </a:schemeClr>
                          </a:solidFill>
                          <a:effectLst/>
                          <a:latin typeface="Times New Roman" pitchFamily="18" charset="0"/>
                          <a:cs typeface="Times New Roman" pitchFamily="18" charset="0"/>
                        </a:rPr>
                        <a:t>8</a:t>
                      </a:r>
                      <a:r>
                        <a:rPr lang="ru-RU" sz="1200" b="1" dirty="0" smtClean="0">
                          <a:solidFill>
                            <a:schemeClr val="bg2">
                              <a:lumMod val="25000"/>
                            </a:schemeClr>
                          </a:solidFill>
                          <a:effectLst/>
                          <a:latin typeface="Times New Roman" pitchFamily="18" charset="0"/>
                          <a:cs typeface="Times New Roman" pitchFamily="18" charset="0"/>
                        </a:rPr>
                        <a:t>7</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3</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77</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20000"/>
                        <a:lumOff val="80000"/>
                      </a:schemeClr>
                    </a:solidFill>
                  </a:tcPr>
                </a:tc>
                <a:tc>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7</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20000"/>
                        <a:lumOff val="80000"/>
                      </a:schemeClr>
                    </a:solidFill>
                  </a:tcPr>
                </a:tc>
              </a:tr>
              <a:tr h="278055">
                <a:tc>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Культура</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75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7</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0</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en-US" sz="1200" b="1" dirty="0" smtClean="0">
                          <a:solidFill>
                            <a:schemeClr val="bg2">
                              <a:lumMod val="25000"/>
                            </a:schemeClr>
                          </a:solidFill>
                          <a:effectLst/>
                          <a:latin typeface="Times New Roman" pitchFamily="18" charset="0"/>
                          <a:cs typeface="Times New Roman" pitchFamily="18" charset="0"/>
                        </a:rPr>
                        <a:t>7</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 </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r>
              <a:tr h="278055">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Calibri"/>
                          <a:cs typeface="Times New Roman" pitchFamily="18" charset="0"/>
                        </a:rPr>
                        <a:t>Молодежная политика</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75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Calibri"/>
                          <a:cs typeface="Times New Roman" pitchFamily="18" charset="0"/>
                        </a:rPr>
                        <a:t>1</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Calibri"/>
                          <a:cs typeface="Times New Roman" pitchFamily="18" charset="0"/>
                        </a:rPr>
                        <a:t>1</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Calibri"/>
                          <a:cs typeface="Times New Roman" pitchFamily="18" charset="0"/>
                        </a:rPr>
                        <a:t>0</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Calibri"/>
                          <a:cs typeface="Times New Roman" pitchFamily="18" charset="0"/>
                        </a:rPr>
                        <a:t>0</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r>
              <a:tr h="278055">
                <a:tc>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Физическая культура и спорт</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75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mn-ea"/>
                          <a:cs typeface="Times New Roman" pitchFamily="18" charset="0"/>
                        </a:rPr>
                        <a:t>4</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0</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en-US" sz="1200" b="1" dirty="0" smtClean="0">
                          <a:solidFill>
                            <a:schemeClr val="bg2">
                              <a:lumMod val="25000"/>
                            </a:schemeClr>
                          </a:solidFill>
                          <a:effectLst/>
                          <a:latin typeface="Times New Roman" pitchFamily="18" charset="0"/>
                          <a:ea typeface="+mn-ea"/>
                          <a:cs typeface="Times New Roman" pitchFamily="18" charset="0"/>
                        </a:rPr>
                        <a:t>4</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mn-ea"/>
                          <a:cs typeface="Times New Roman" pitchFamily="18" charset="0"/>
                        </a:rPr>
                        <a:t>0</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r>
              <a:tr h="278055">
                <a:tc>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в других отраслях</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75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mn-ea"/>
                          <a:cs typeface="Times New Roman" pitchFamily="18" charset="0"/>
                        </a:rPr>
                        <a:t>7</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mn-ea"/>
                          <a:cs typeface="Times New Roman" pitchFamily="18" charset="0"/>
                        </a:rPr>
                        <a:t>7</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mn-ea"/>
                          <a:cs typeface="Times New Roman" pitchFamily="18" charset="0"/>
                        </a:rPr>
                        <a:t>0</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0</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accent4">
                        <a:lumMod val="20000"/>
                        <a:lumOff val="80000"/>
                      </a:schemeClr>
                    </a:solidFill>
                  </a:tcPr>
                </a:tc>
              </a:tr>
            </a:tbl>
          </a:graphicData>
        </a:graphic>
      </p:graphicFrame>
    </p:spTree>
    <p:extLst>
      <p:ext uri="{BB962C8B-B14F-4D97-AF65-F5344CB8AC3E}">
        <p14:creationId xmlns:p14="http://schemas.microsoft.com/office/powerpoint/2010/main" val="3095271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84"/>
            <a:ext cx="8229600" cy="1143000"/>
          </a:xfrm>
        </p:spPr>
        <p:txBody>
          <a:bodyPr>
            <a:normAutofit/>
          </a:bodyPr>
          <a:lstStyle/>
          <a:p>
            <a:pPr algn="ctr"/>
            <a:r>
              <a:rPr lang="ru-RU" sz="2400" dirty="0">
                <a:solidFill>
                  <a:schemeClr val="accent1">
                    <a:lumMod val="75000"/>
                  </a:schemeClr>
                </a:solidFill>
                <a:effectLst/>
                <a:latin typeface="Times New Roman" pitchFamily="18" charset="0"/>
                <a:cs typeface="Times New Roman" pitchFamily="18" charset="0"/>
              </a:rPr>
              <a:t>ОБРАЗОВАНИЕ</a:t>
            </a:r>
            <a:r>
              <a:rPr lang="ru-RU" sz="2400" dirty="0">
                <a:solidFill>
                  <a:schemeClr val="accent1">
                    <a:lumMod val="75000"/>
                  </a:schemeClr>
                </a:solidFill>
                <a:effectLst/>
              </a:rPr>
              <a:t/>
            </a:r>
            <a:br>
              <a:rPr lang="ru-RU" sz="2400" dirty="0">
                <a:solidFill>
                  <a:schemeClr val="accent1">
                    <a:lumMod val="75000"/>
                  </a:schemeClr>
                </a:solidFill>
                <a:effectLst/>
              </a:rPr>
            </a:br>
            <a:endParaRPr lang="ru-RU" sz="2400" dirty="0">
              <a:solidFill>
                <a:schemeClr val="accent1">
                  <a:lumMod val="75000"/>
                </a:schemeClr>
              </a:solidFill>
            </a:endParaRPr>
          </a:p>
        </p:txBody>
      </p:sp>
      <p:graphicFrame>
        <p:nvGraphicFramePr>
          <p:cNvPr id="5" name="Объект 4"/>
          <p:cNvGraphicFramePr>
            <a:graphicFrameLocks noGrp="1"/>
          </p:cNvGraphicFramePr>
          <p:nvPr>
            <p:ph sz="quarter" idx="13"/>
            <p:extLst>
              <p:ext uri="{D42A27DB-BD31-4B8C-83A1-F6EECF244321}">
                <p14:modId xmlns:p14="http://schemas.microsoft.com/office/powerpoint/2010/main" val="2100928250"/>
              </p:ext>
            </p:extLst>
          </p:nvPr>
        </p:nvGraphicFramePr>
        <p:xfrm>
          <a:off x="611561" y="1145645"/>
          <a:ext cx="3024336" cy="3454555"/>
        </p:xfrm>
        <a:graphic>
          <a:graphicData uri="http://schemas.openxmlformats.org/drawingml/2006/table">
            <a:tbl>
              <a:tblPr>
                <a:tableStyleId>{5C22544A-7EE6-4342-B048-85BDC9FD1C3A}</a:tableStyleId>
              </a:tblPr>
              <a:tblGrid>
                <a:gridCol w="1800200"/>
                <a:gridCol w="1224136"/>
              </a:tblGrid>
              <a:tr h="583899">
                <a:tc gridSpan="2">
                  <a:txBody>
                    <a:bodyPr/>
                    <a:lstStyle/>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РАСХОДЫ БЮДЖЕТА НА ОБРАЗОВАНИЕ</a:t>
                      </a:r>
                    </a:p>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(тысяч рублей)</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c hMerge="1">
                  <a:txBody>
                    <a:bodyPr/>
                    <a:lstStyle/>
                    <a:p>
                      <a:endParaRPr lang="ru-RU"/>
                    </a:p>
                  </a:txBody>
                  <a:tcPr/>
                </a:tc>
              </a:tr>
              <a:tr h="198728">
                <a:tc>
                  <a:txBody>
                    <a:bodyPr/>
                    <a:lstStyle/>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 </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2020 </a:t>
                      </a:r>
                      <a:r>
                        <a:rPr lang="ru-RU" sz="1200" b="1" dirty="0">
                          <a:solidFill>
                            <a:schemeClr val="accent1">
                              <a:lumMod val="75000"/>
                            </a:schemeClr>
                          </a:solidFill>
                          <a:effectLst/>
                          <a:latin typeface="Times New Roman" pitchFamily="18" charset="0"/>
                          <a:cs typeface="Times New Roman" pitchFamily="18" charset="0"/>
                        </a:rPr>
                        <a:t>год</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r>
              <a:tr h="184115">
                <a:tc>
                  <a:txBody>
                    <a:bodyPr/>
                    <a:lstStyle/>
                    <a:p>
                      <a:pP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Всего</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2 259 319,7</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r>
              <a:tr h="383912">
                <a:tc>
                  <a:txBody>
                    <a:bodyPr/>
                    <a:lstStyle/>
                    <a:p>
                      <a:pPr>
                        <a:lnSpc>
                          <a:spcPct val="115000"/>
                        </a:lnSpc>
                        <a:spcAft>
                          <a:spcPts val="0"/>
                        </a:spcAft>
                      </a:pPr>
                      <a:r>
                        <a:rPr lang="ru-RU" sz="1200" b="1">
                          <a:solidFill>
                            <a:schemeClr val="accent1">
                              <a:lumMod val="75000"/>
                            </a:schemeClr>
                          </a:solidFill>
                          <a:effectLst/>
                          <a:latin typeface="Times New Roman" pitchFamily="18" charset="0"/>
                          <a:cs typeface="Times New Roman" pitchFamily="18" charset="0"/>
                        </a:rPr>
                        <a:t>Дошкольное образование</a:t>
                      </a:r>
                      <a:endParaRPr lang="ru-RU" sz="1200" b="1">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706 098,1</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r>
              <a:tr h="383912">
                <a:tc>
                  <a:txBody>
                    <a:bodyPr/>
                    <a:lstStyle/>
                    <a:p>
                      <a:pP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Общее образование</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1 282 248,0</a:t>
                      </a:r>
                      <a:endParaRPr lang="ru-RU" sz="1200" b="1" dirty="0">
                        <a:solidFill>
                          <a:schemeClr val="accent1">
                            <a:lumMod val="75000"/>
                          </a:schemeClr>
                        </a:solidFill>
                        <a:effectLst/>
                        <a:latin typeface="Times New Roman" pitchFamily="18" charset="0"/>
                        <a:cs typeface="Times New Roman" pitchFamily="18" charset="0"/>
                      </a:endParaRPr>
                    </a:p>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 </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r>
              <a:tr h="383912">
                <a:tc>
                  <a:txBody>
                    <a:bodyPr/>
                    <a:lstStyle/>
                    <a:p>
                      <a:pP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Дополнительное образование детей</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132 428,4</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r>
              <a:tr h="618581">
                <a:tc>
                  <a:txBody>
                    <a:bodyPr/>
                    <a:lstStyle/>
                    <a:p>
                      <a:pP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Молодежная </a:t>
                      </a:r>
                      <a:r>
                        <a:rPr lang="ru-RU" sz="1200" b="1" dirty="0">
                          <a:solidFill>
                            <a:schemeClr val="accent1">
                              <a:lumMod val="75000"/>
                            </a:schemeClr>
                          </a:solidFill>
                          <a:effectLst/>
                          <a:latin typeface="Times New Roman" pitchFamily="18" charset="0"/>
                          <a:cs typeface="Times New Roman" pitchFamily="18" charset="0"/>
                        </a:rPr>
                        <a:t>политика и оздоровление детей</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5 609,0</a:t>
                      </a:r>
                      <a:endParaRPr lang="ru-RU" sz="1200" b="1" dirty="0">
                        <a:solidFill>
                          <a:schemeClr val="accent1">
                            <a:lumMod val="75000"/>
                          </a:schemeClr>
                        </a:solidFill>
                        <a:effectLst/>
                        <a:latin typeface="Times New Roman" pitchFamily="18" charset="0"/>
                        <a:cs typeface="Times New Roman" pitchFamily="18" charset="0"/>
                      </a:endParaRPr>
                    </a:p>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 </a:t>
                      </a:r>
                    </a:p>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 </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r>
              <a:tr h="618581">
                <a:tc>
                  <a:txBody>
                    <a:bodyPr/>
                    <a:lstStyle/>
                    <a:p>
                      <a:pPr>
                        <a:lnSpc>
                          <a:spcPct val="115000"/>
                        </a:lnSpc>
                        <a:spcAft>
                          <a:spcPts val="0"/>
                        </a:spcAft>
                      </a:pPr>
                      <a:r>
                        <a:rPr lang="ru-RU" sz="1200" b="1">
                          <a:solidFill>
                            <a:schemeClr val="accent1">
                              <a:lumMod val="75000"/>
                            </a:schemeClr>
                          </a:solidFill>
                          <a:effectLst/>
                          <a:latin typeface="Times New Roman" pitchFamily="18" charset="0"/>
                          <a:cs typeface="Times New Roman" pitchFamily="18" charset="0"/>
                        </a:rPr>
                        <a:t>Другие вопросы в области образования</a:t>
                      </a:r>
                      <a:endParaRPr lang="ru-RU" sz="1200" b="1">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132 936,2</a:t>
                      </a:r>
                      <a:endParaRPr lang="ru-RU" sz="1200" b="1" dirty="0">
                        <a:solidFill>
                          <a:schemeClr val="accent1">
                            <a:lumMod val="75000"/>
                          </a:schemeClr>
                        </a:solidFill>
                        <a:effectLst/>
                        <a:latin typeface="Times New Roman" pitchFamily="18" charset="0"/>
                        <a:cs typeface="Times New Roman" pitchFamily="18" charset="0"/>
                      </a:endParaRPr>
                    </a:p>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 </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r>
            </a:tbl>
          </a:graphicData>
        </a:graphic>
      </p:graphicFrame>
      <p:graphicFrame>
        <p:nvGraphicFramePr>
          <p:cNvPr id="7" name="Диаграмма 6"/>
          <p:cNvGraphicFramePr/>
          <p:nvPr>
            <p:extLst>
              <p:ext uri="{D42A27DB-BD31-4B8C-83A1-F6EECF244321}">
                <p14:modId xmlns:p14="http://schemas.microsoft.com/office/powerpoint/2010/main" val="1223652664"/>
              </p:ext>
            </p:extLst>
          </p:nvPr>
        </p:nvGraphicFramePr>
        <p:xfrm>
          <a:off x="3923928" y="620687"/>
          <a:ext cx="5112568" cy="46630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58934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6856" y="-99392"/>
            <a:ext cx="8229600" cy="1143000"/>
          </a:xfrm>
        </p:spPr>
        <p:txBody>
          <a:bodyPr>
            <a:normAutofit fontScale="90000"/>
          </a:bodyPr>
          <a:lstStyle/>
          <a:p>
            <a:pPr algn="ctr"/>
            <a:r>
              <a:rPr lang="ru-RU" sz="2400" b="0" dirty="0" smtClean="0">
                <a:solidFill>
                  <a:schemeClr val="accent1">
                    <a:lumMod val="75000"/>
                  </a:schemeClr>
                </a:solidFill>
                <a:effectLst/>
                <a:latin typeface="Times New Roman" pitchFamily="18" charset="0"/>
                <a:cs typeface="Times New Roman" pitchFamily="18" charset="0"/>
              </a:rPr>
              <a:t/>
            </a:r>
            <a:br>
              <a:rPr lang="ru-RU" sz="2400" b="0" dirty="0" smtClean="0">
                <a:solidFill>
                  <a:schemeClr val="accent1">
                    <a:lumMod val="75000"/>
                  </a:schemeClr>
                </a:solidFill>
                <a:effectLst/>
                <a:latin typeface="Times New Roman" pitchFamily="18" charset="0"/>
                <a:cs typeface="Times New Roman" pitchFamily="18" charset="0"/>
              </a:rPr>
            </a:br>
            <a:r>
              <a:rPr lang="ru-RU" sz="2700" dirty="0" smtClean="0">
                <a:solidFill>
                  <a:schemeClr val="accent1">
                    <a:lumMod val="75000"/>
                  </a:schemeClr>
                </a:solidFill>
                <a:effectLst/>
                <a:latin typeface="Times New Roman" pitchFamily="18" charset="0"/>
                <a:cs typeface="Times New Roman" pitchFamily="18" charset="0"/>
              </a:rPr>
              <a:t>КУЛЬТУРА </a:t>
            </a:r>
            <a:r>
              <a:rPr lang="ru-RU" sz="2700" dirty="0" smtClean="0">
                <a:solidFill>
                  <a:schemeClr val="accent1">
                    <a:lumMod val="75000"/>
                  </a:schemeClr>
                </a:solidFill>
                <a:effectLst/>
                <a:latin typeface="Times New Roman" pitchFamily="18" charset="0"/>
                <a:cs typeface="Times New Roman" pitchFamily="18" charset="0"/>
              </a:rPr>
              <a:t>и кинематография</a:t>
            </a:r>
            <a:r>
              <a:rPr lang="ru-RU" sz="2700" dirty="0">
                <a:solidFill>
                  <a:schemeClr val="accent1">
                    <a:lumMod val="75000"/>
                  </a:schemeClr>
                </a:solidFill>
                <a:effectLst/>
                <a:latin typeface="Times New Roman" pitchFamily="18" charset="0"/>
                <a:cs typeface="Times New Roman" pitchFamily="18" charset="0"/>
              </a:rPr>
              <a:t/>
            </a:r>
            <a:br>
              <a:rPr lang="ru-RU" sz="2700" dirty="0">
                <a:solidFill>
                  <a:schemeClr val="accent1">
                    <a:lumMod val="75000"/>
                  </a:schemeClr>
                </a:solidFill>
                <a:effectLst/>
                <a:latin typeface="Times New Roman" pitchFamily="18" charset="0"/>
                <a:cs typeface="Times New Roman" pitchFamily="18" charset="0"/>
              </a:rPr>
            </a:br>
            <a:endParaRPr lang="ru-RU" sz="2700" dirty="0">
              <a:solidFill>
                <a:schemeClr val="accent1">
                  <a:lumMod val="75000"/>
                </a:schemeClr>
              </a:solidFill>
              <a:latin typeface="Times New Roman" pitchFamily="18" charset="0"/>
              <a:cs typeface="Times New Roman" pitchFamily="18" charset="0"/>
            </a:endParaRPr>
          </a:p>
        </p:txBody>
      </p:sp>
      <p:graphicFrame>
        <p:nvGraphicFramePr>
          <p:cNvPr id="5" name="Объект 4"/>
          <p:cNvGraphicFramePr>
            <a:graphicFrameLocks noGrp="1"/>
          </p:cNvGraphicFramePr>
          <p:nvPr>
            <p:ph sz="quarter" idx="13"/>
            <p:extLst>
              <p:ext uri="{D42A27DB-BD31-4B8C-83A1-F6EECF244321}">
                <p14:modId xmlns:p14="http://schemas.microsoft.com/office/powerpoint/2010/main" val="2082750749"/>
              </p:ext>
            </p:extLst>
          </p:nvPr>
        </p:nvGraphicFramePr>
        <p:xfrm>
          <a:off x="611560" y="1556791"/>
          <a:ext cx="2592288" cy="3024337"/>
        </p:xfrm>
        <a:graphic>
          <a:graphicData uri="http://schemas.openxmlformats.org/drawingml/2006/table">
            <a:tbl>
              <a:tblPr>
                <a:tableStyleId>{5C22544A-7EE6-4342-B048-85BDC9FD1C3A}</a:tableStyleId>
              </a:tblPr>
              <a:tblGrid>
                <a:gridCol w="1555373"/>
                <a:gridCol w="1036915"/>
              </a:tblGrid>
              <a:tr h="902520">
                <a:tc gridSpan="2">
                  <a:txBody>
                    <a:bodyPr/>
                    <a:lstStyle/>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РАСХОДЫ БЮДЖЕТА НА КУЛЬТУРУ</a:t>
                      </a:r>
                    </a:p>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(тысяч рублей)</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c hMerge="1">
                  <a:txBody>
                    <a:bodyPr/>
                    <a:lstStyle/>
                    <a:p>
                      <a:endParaRPr lang="ru-RU"/>
                    </a:p>
                  </a:txBody>
                  <a:tcPr/>
                </a:tc>
              </a:tr>
              <a:tr h="352434">
                <a:tc>
                  <a:txBody>
                    <a:bodyPr/>
                    <a:lstStyle/>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 </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2020 </a:t>
                      </a:r>
                      <a:r>
                        <a:rPr lang="ru-RU" sz="1200" b="1" dirty="0">
                          <a:solidFill>
                            <a:schemeClr val="accent1">
                              <a:lumMod val="75000"/>
                            </a:schemeClr>
                          </a:solidFill>
                          <a:effectLst/>
                          <a:latin typeface="Times New Roman" pitchFamily="18" charset="0"/>
                          <a:cs typeface="Times New Roman" pitchFamily="18" charset="0"/>
                        </a:rPr>
                        <a:t>год</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r>
              <a:tr h="417265">
                <a:tc>
                  <a:txBody>
                    <a:bodyPr/>
                    <a:lstStyle/>
                    <a:p>
                      <a:pP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Всего</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mn-ea"/>
                          <a:cs typeface="Times New Roman" pitchFamily="18" charset="0"/>
                        </a:rPr>
                        <a:t>63 877,3</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r>
              <a:tr h="449598">
                <a:tc>
                  <a:txBody>
                    <a:bodyPr/>
                    <a:lstStyle/>
                    <a:p>
                      <a:pP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Культура</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57 527,1</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r>
              <a:tr h="902520">
                <a:tc>
                  <a:txBody>
                    <a:bodyPr/>
                    <a:lstStyle/>
                    <a:p>
                      <a:pP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Другие вопросы в области культуры, кинематографии</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6 350,1</a:t>
                      </a:r>
                    </a:p>
                    <a:p>
                      <a:pPr algn="ctr">
                        <a:lnSpc>
                          <a:spcPct val="115000"/>
                        </a:lnSpc>
                        <a:spcAft>
                          <a:spcPts val="0"/>
                        </a:spcAft>
                      </a:pPr>
                      <a:endParaRPr lang="ru-RU" sz="1200" b="1" dirty="0">
                        <a:solidFill>
                          <a:schemeClr val="accent1">
                            <a:lumMod val="75000"/>
                          </a:schemeClr>
                        </a:solidFill>
                        <a:effectLst/>
                        <a:latin typeface="Times New Roman" pitchFamily="18" charset="0"/>
                        <a:cs typeface="Times New Roman" pitchFamily="18" charset="0"/>
                      </a:endParaRPr>
                    </a:p>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 </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60000"/>
                        <a:lumOff val="40000"/>
                      </a:schemeClr>
                    </a:solidFill>
                  </a:tcPr>
                </a:tc>
              </a:tr>
            </a:tbl>
          </a:graphicData>
        </a:graphic>
      </p:graphicFrame>
      <p:graphicFrame>
        <p:nvGraphicFramePr>
          <p:cNvPr id="7" name="Диаграмма 6"/>
          <p:cNvGraphicFramePr/>
          <p:nvPr>
            <p:extLst>
              <p:ext uri="{D42A27DB-BD31-4B8C-83A1-F6EECF244321}">
                <p14:modId xmlns:p14="http://schemas.microsoft.com/office/powerpoint/2010/main" val="772031778"/>
              </p:ext>
            </p:extLst>
          </p:nvPr>
        </p:nvGraphicFramePr>
        <p:xfrm>
          <a:off x="3035605" y="1412776"/>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21571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3408"/>
            <a:ext cx="8229600" cy="1143000"/>
          </a:xfrm>
        </p:spPr>
        <p:txBody>
          <a:bodyPr>
            <a:normAutofit/>
          </a:bodyPr>
          <a:lstStyle/>
          <a:p>
            <a:pPr algn="ctr"/>
            <a:r>
              <a:rPr lang="ru-RU" sz="2400" dirty="0" smtClean="0">
                <a:solidFill>
                  <a:schemeClr val="accent4">
                    <a:lumMod val="50000"/>
                  </a:schemeClr>
                </a:solidFill>
                <a:effectLst/>
              </a:rPr>
              <a:t/>
            </a:r>
            <a:br>
              <a:rPr lang="ru-RU" sz="2400" dirty="0" smtClean="0">
                <a:solidFill>
                  <a:schemeClr val="accent4">
                    <a:lumMod val="50000"/>
                  </a:schemeClr>
                </a:solidFill>
                <a:effectLst/>
              </a:rPr>
            </a:br>
            <a:r>
              <a:rPr lang="ru-RU" sz="2400" dirty="0" smtClean="0">
                <a:solidFill>
                  <a:schemeClr val="accent1">
                    <a:lumMod val="75000"/>
                  </a:schemeClr>
                </a:solidFill>
                <a:effectLst/>
                <a:latin typeface="Times New Roman" pitchFamily="18" charset="0"/>
                <a:cs typeface="Times New Roman" pitchFamily="18" charset="0"/>
              </a:rPr>
              <a:t>ФИЗИЧЕСКАЯ</a:t>
            </a:r>
            <a:r>
              <a:rPr lang="ru-RU" sz="2400" dirty="0" smtClean="0">
                <a:solidFill>
                  <a:schemeClr val="accent1">
                    <a:lumMod val="75000"/>
                  </a:schemeClr>
                </a:solidFill>
                <a:effectLst/>
              </a:rPr>
              <a:t> </a:t>
            </a:r>
            <a:r>
              <a:rPr lang="ru-RU" sz="2400" dirty="0">
                <a:solidFill>
                  <a:schemeClr val="accent1">
                    <a:lumMod val="75000"/>
                  </a:schemeClr>
                </a:solidFill>
                <a:effectLst/>
              </a:rPr>
              <a:t>КУЛЬТУРА И </a:t>
            </a:r>
            <a:r>
              <a:rPr lang="ru-RU" sz="2400" dirty="0" smtClean="0">
                <a:solidFill>
                  <a:schemeClr val="accent1">
                    <a:lumMod val="75000"/>
                  </a:schemeClr>
                </a:solidFill>
                <a:effectLst/>
              </a:rPr>
              <a:t>СПОРТ</a:t>
            </a:r>
            <a:endParaRPr lang="ru-RU" sz="2400" dirty="0">
              <a:solidFill>
                <a:schemeClr val="accent1">
                  <a:lumMod val="75000"/>
                </a:schemeClr>
              </a:solidFill>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2540193108"/>
              </p:ext>
            </p:extLst>
          </p:nvPr>
        </p:nvGraphicFramePr>
        <p:xfrm>
          <a:off x="539552" y="908720"/>
          <a:ext cx="2952328" cy="2692877"/>
        </p:xfrm>
        <a:graphic>
          <a:graphicData uri="http://schemas.openxmlformats.org/drawingml/2006/table">
            <a:tbl>
              <a:tblPr>
                <a:tableStyleId>{5C22544A-7EE6-4342-B048-85BDC9FD1C3A}</a:tableStyleId>
              </a:tblPr>
              <a:tblGrid>
                <a:gridCol w="1527067"/>
                <a:gridCol w="1425261"/>
              </a:tblGrid>
              <a:tr h="704078">
                <a:tc gridSpan="2">
                  <a:txBody>
                    <a:bodyPr/>
                    <a:lstStyle/>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РАСХОДЫ БЮДЖЕТА НА ФИЗИЧЕСКУЮ КУЛЬТУРУ И СПОРТ</a:t>
                      </a:r>
                    </a:p>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(тысяч рублей)</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c hMerge="1">
                  <a:txBody>
                    <a:bodyPr/>
                    <a:lstStyle/>
                    <a:p>
                      <a:endParaRPr lang="ru-RU"/>
                    </a:p>
                  </a:txBody>
                  <a:tcPr/>
                </a:tc>
              </a:tr>
              <a:tr h="320036">
                <a:tc>
                  <a:txBody>
                    <a:bodyPr/>
                    <a:lstStyle/>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 </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2020 </a:t>
                      </a:r>
                      <a:r>
                        <a:rPr lang="ru-RU" sz="1200" b="1" dirty="0">
                          <a:solidFill>
                            <a:schemeClr val="accent1">
                              <a:lumMod val="75000"/>
                            </a:schemeClr>
                          </a:solidFill>
                          <a:effectLst/>
                          <a:latin typeface="Times New Roman" pitchFamily="18" charset="0"/>
                          <a:cs typeface="Times New Roman" pitchFamily="18" charset="0"/>
                        </a:rPr>
                        <a:t>год</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r>
              <a:tr h="288032">
                <a:tc>
                  <a:txBody>
                    <a:bodyPr/>
                    <a:lstStyle/>
                    <a:p>
                      <a:pP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Всего</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115 535,1</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r>
              <a:tr h="320036">
                <a:tc>
                  <a:txBody>
                    <a:bodyPr/>
                    <a:lstStyle/>
                    <a:p>
                      <a:pPr>
                        <a:lnSpc>
                          <a:spcPct val="115000"/>
                        </a:lnSpc>
                        <a:spcAft>
                          <a:spcPts val="0"/>
                        </a:spcAft>
                      </a:pPr>
                      <a:r>
                        <a:rPr lang="ru-RU" sz="1200" b="1">
                          <a:solidFill>
                            <a:schemeClr val="accent1">
                              <a:lumMod val="75000"/>
                            </a:schemeClr>
                          </a:solidFill>
                          <a:effectLst/>
                          <a:latin typeface="Times New Roman" pitchFamily="18" charset="0"/>
                          <a:cs typeface="Times New Roman" pitchFamily="18" charset="0"/>
                        </a:rPr>
                        <a:t>Физическая культура</a:t>
                      </a:r>
                      <a:endParaRPr lang="ru-RU" sz="1200" b="1">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112 099,7</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r>
              <a:tr h="960107">
                <a:tc>
                  <a:txBody>
                    <a:bodyPr/>
                    <a:lstStyle/>
                    <a:p>
                      <a:pP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Другие вопросы в области физической культуры и спорта</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3 435,4</a:t>
                      </a:r>
                      <a:endParaRPr lang="ru-RU" sz="1200" b="1" dirty="0">
                        <a:solidFill>
                          <a:schemeClr val="accent1">
                            <a:lumMod val="75000"/>
                          </a:schemeClr>
                        </a:solidFill>
                        <a:effectLst/>
                        <a:latin typeface="Times New Roman" pitchFamily="18" charset="0"/>
                        <a:cs typeface="Times New Roman" pitchFamily="18" charset="0"/>
                      </a:endParaRPr>
                    </a:p>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 </a:t>
                      </a:r>
                    </a:p>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 </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accent4">
                        <a:lumMod val="40000"/>
                        <a:lumOff val="60000"/>
                      </a:schemeClr>
                    </a:solidFill>
                  </a:tcPr>
                </a:tc>
              </a:tr>
            </a:tbl>
          </a:graphicData>
        </a:graphic>
      </p:graphicFrame>
      <p:graphicFrame>
        <p:nvGraphicFramePr>
          <p:cNvPr id="7" name="Диаграмма 6"/>
          <p:cNvGraphicFramePr/>
          <p:nvPr>
            <p:extLst>
              <p:ext uri="{D42A27DB-BD31-4B8C-83A1-F6EECF244321}">
                <p14:modId xmlns:p14="http://schemas.microsoft.com/office/powerpoint/2010/main" val="3048786633"/>
              </p:ext>
            </p:extLst>
          </p:nvPr>
        </p:nvGraphicFramePr>
        <p:xfrm>
          <a:off x="3707904" y="908720"/>
          <a:ext cx="5436096" cy="39604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316281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97768"/>
            <a:ext cx="8229600" cy="1143000"/>
          </a:xfrm>
        </p:spPr>
        <p:txBody>
          <a:bodyPr>
            <a:noAutofit/>
          </a:bodyPr>
          <a:lstStyle/>
          <a:p>
            <a:pPr algn="ctr"/>
            <a:r>
              <a:rPr lang="ru-RU" sz="2400" dirty="0">
                <a:solidFill>
                  <a:schemeClr val="accent1">
                    <a:lumMod val="75000"/>
                  </a:schemeClr>
                </a:solidFill>
                <a:effectLst/>
                <a:latin typeface="Times New Roman" pitchFamily="18" charset="0"/>
                <a:cs typeface="Times New Roman" pitchFamily="18" charset="0"/>
              </a:rPr>
              <a:t>Динамика муниципального долга муниципального образования Крымский район</a:t>
            </a:r>
            <a:r>
              <a:rPr lang="ru-RU" sz="2400" dirty="0">
                <a:effectLst/>
                <a:latin typeface="Times New Roman" pitchFamily="18" charset="0"/>
                <a:cs typeface="Times New Roman" pitchFamily="18" charset="0"/>
              </a:rPr>
              <a:t/>
            </a:r>
            <a:br>
              <a:rPr lang="ru-RU" sz="2400" dirty="0">
                <a:effectLst/>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3408766443"/>
              </p:ext>
            </p:extLst>
          </p:nvPr>
        </p:nvGraphicFramePr>
        <p:xfrm>
          <a:off x="467544" y="1340768"/>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42774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97768"/>
            <a:ext cx="8229600" cy="1143000"/>
          </a:xfrm>
        </p:spPr>
        <p:txBody>
          <a:bodyPr>
            <a:noAutofit/>
          </a:bodyPr>
          <a:lstStyle/>
          <a:p>
            <a:pPr algn="ctr"/>
            <a:r>
              <a:rPr lang="ru-RU" sz="2400" dirty="0">
                <a:solidFill>
                  <a:schemeClr val="accent1">
                    <a:lumMod val="75000"/>
                  </a:schemeClr>
                </a:solidFill>
                <a:effectLst/>
                <a:latin typeface="Times New Roman" pitchFamily="18" charset="0"/>
                <a:cs typeface="Times New Roman" pitchFamily="18" charset="0"/>
              </a:rPr>
              <a:t>Расходы на обслуживание муниципального долга </a:t>
            </a:r>
            <a:endParaRPr lang="ru-RU" sz="2400" dirty="0">
              <a:solidFill>
                <a:schemeClr val="accent1">
                  <a:lumMod val="75000"/>
                </a:schemeClr>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1197692709"/>
              </p:ext>
            </p:extLst>
          </p:nvPr>
        </p:nvGraphicFramePr>
        <p:xfrm>
          <a:off x="1143000" y="1196752"/>
          <a:ext cx="6400800" cy="38164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33475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143000"/>
          </a:xfrm>
        </p:spPr>
        <p:txBody>
          <a:bodyPr>
            <a:noAutofit/>
          </a:bodyPr>
          <a:lstStyle/>
          <a:p>
            <a:pPr algn="ctr"/>
            <a:r>
              <a:rPr lang="ru-RU" sz="2000" dirty="0">
                <a:solidFill>
                  <a:schemeClr val="accent1">
                    <a:lumMod val="75000"/>
                  </a:schemeClr>
                </a:solidFill>
                <a:effectLst/>
                <a:latin typeface="Times New Roman" pitchFamily="18" charset="0"/>
                <a:cs typeface="Times New Roman" pitchFamily="18" charset="0"/>
              </a:rPr>
              <a:t>МУНИЦИПАЛЬНЫЕ ПРОГРАММЫ</a:t>
            </a:r>
            <a:br>
              <a:rPr lang="ru-RU" sz="2000" dirty="0">
                <a:solidFill>
                  <a:schemeClr val="accent1">
                    <a:lumMod val="75000"/>
                  </a:schemeClr>
                </a:solidFill>
                <a:effectLst/>
                <a:latin typeface="Times New Roman" pitchFamily="18" charset="0"/>
                <a:cs typeface="Times New Roman" pitchFamily="18" charset="0"/>
              </a:rPr>
            </a:br>
            <a:r>
              <a:rPr lang="ru-RU" sz="2000" dirty="0" smtClean="0">
                <a:solidFill>
                  <a:schemeClr val="accent1">
                    <a:lumMod val="75000"/>
                  </a:schemeClr>
                </a:solidFill>
                <a:effectLst/>
                <a:latin typeface="Times New Roman" pitchFamily="18" charset="0"/>
                <a:cs typeface="Times New Roman" pitchFamily="18" charset="0"/>
              </a:rPr>
              <a:t>муниципального </a:t>
            </a:r>
            <a:r>
              <a:rPr lang="ru-RU" sz="2000" dirty="0">
                <a:solidFill>
                  <a:schemeClr val="accent1">
                    <a:lumMod val="75000"/>
                  </a:schemeClr>
                </a:solidFill>
                <a:effectLst/>
                <a:latin typeface="Times New Roman" pitchFamily="18" charset="0"/>
                <a:cs typeface="Times New Roman" pitchFamily="18" charset="0"/>
              </a:rPr>
              <a:t>образования Крымский район</a:t>
            </a:r>
            <a:br>
              <a:rPr lang="ru-RU" sz="2000" dirty="0">
                <a:solidFill>
                  <a:schemeClr val="accent1">
                    <a:lumMod val="75000"/>
                  </a:schemeClr>
                </a:solidFill>
                <a:effectLst/>
                <a:latin typeface="Times New Roman" pitchFamily="18" charset="0"/>
                <a:cs typeface="Times New Roman" pitchFamily="18" charset="0"/>
              </a:rPr>
            </a:br>
            <a:endParaRPr lang="ru-RU" sz="2000" dirty="0">
              <a:solidFill>
                <a:schemeClr val="accent1">
                  <a:lumMod val="75000"/>
                </a:schemeClr>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3147312137"/>
              </p:ext>
            </p:extLst>
          </p:nvPr>
        </p:nvGraphicFramePr>
        <p:xfrm>
          <a:off x="971600" y="980735"/>
          <a:ext cx="7920880" cy="6309508"/>
        </p:xfrm>
        <a:graphic>
          <a:graphicData uri="http://schemas.openxmlformats.org/drawingml/2006/table">
            <a:tbl>
              <a:tblPr firstRow="1" firstCol="1" bandRow="1">
                <a:tableStyleId>{5C22544A-7EE6-4342-B048-85BDC9FD1C3A}</a:tableStyleId>
              </a:tblPr>
              <a:tblGrid>
                <a:gridCol w="676566"/>
                <a:gridCol w="4075962"/>
                <a:gridCol w="1080120"/>
                <a:gridCol w="1008112"/>
                <a:gridCol w="1080120"/>
              </a:tblGrid>
              <a:tr h="593161">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код</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Наименование программы</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ctr">
                        <a:lnSpc>
                          <a:spcPct val="115000"/>
                        </a:lnSpc>
                        <a:spcAft>
                          <a:spcPts val="0"/>
                        </a:spcAft>
                      </a:pPr>
                      <a:r>
                        <a:rPr lang="ru-RU" sz="1200" dirty="0" smtClean="0">
                          <a:solidFill>
                            <a:schemeClr val="tx1"/>
                          </a:solidFill>
                          <a:effectLst/>
                          <a:latin typeface="Times New Roman" pitchFamily="18" charset="0"/>
                          <a:cs typeface="Times New Roman" pitchFamily="18" charset="0"/>
                        </a:rPr>
                        <a:t>Исполнено</a:t>
                      </a:r>
                    </a:p>
                    <a:p>
                      <a:pPr algn="ctr">
                        <a:lnSpc>
                          <a:spcPct val="115000"/>
                        </a:lnSpc>
                        <a:spcAft>
                          <a:spcPts val="0"/>
                        </a:spcAft>
                      </a:pPr>
                      <a:r>
                        <a:rPr lang="ru-RU" sz="1200" dirty="0" smtClean="0">
                          <a:solidFill>
                            <a:schemeClr val="tx1"/>
                          </a:solidFill>
                          <a:effectLst/>
                          <a:latin typeface="Times New Roman" pitchFamily="18" charset="0"/>
                          <a:cs typeface="Times New Roman" pitchFamily="18" charset="0"/>
                        </a:rPr>
                        <a:t>2019год</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ctr">
                        <a:lnSpc>
                          <a:spcPct val="115000"/>
                        </a:lnSpc>
                        <a:spcAft>
                          <a:spcPts val="0"/>
                        </a:spcAft>
                      </a:pPr>
                      <a:r>
                        <a:rPr lang="ru-RU" sz="1200" dirty="0" smtClean="0">
                          <a:solidFill>
                            <a:schemeClr val="tx1"/>
                          </a:solidFill>
                          <a:effectLst/>
                          <a:latin typeface="Times New Roman" pitchFamily="18" charset="0"/>
                          <a:cs typeface="Times New Roman" pitchFamily="18" charset="0"/>
                        </a:rPr>
                        <a:t>Исполнено</a:t>
                      </a:r>
                    </a:p>
                    <a:p>
                      <a:pPr algn="ctr">
                        <a:lnSpc>
                          <a:spcPct val="115000"/>
                        </a:lnSpc>
                        <a:spcAft>
                          <a:spcPts val="0"/>
                        </a:spcAft>
                      </a:pPr>
                      <a:r>
                        <a:rPr lang="ru-RU" sz="1200" dirty="0" smtClean="0">
                          <a:solidFill>
                            <a:schemeClr val="tx1"/>
                          </a:solidFill>
                          <a:effectLst/>
                          <a:latin typeface="Times New Roman" pitchFamily="18" charset="0"/>
                          <a:cs typeface="Times New Roman" pitchFamily="18" charset="0"/>
                        </a:rPr>
                        <a:t>2020год</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ctr">
                        <a:lnSpc>
                          <a:spcPct val="115000"/>
                        </a:lnSpc>
                        <a:spcAft>
                          <a:spcPts val="0"/>
                        </a:spcAft>
                      </a:pPr>
                      <a:r>
                        <a:rPr lang="ru-RU" sz="1200" dirty="0" smtClean="0">
                          <a:solidFill>
                            <a:schemeClr val="tx1"/>
                          </a:solidFill>
                          <a:effectLst/>
                          <a:latin typeface="Times New Roman" pitchFamily="18" charset="0"/>
                          <a:cs typeface="Times New Roman" pitchFamily="18" charset="0"/>
                        </a:rPr>
                        <a:t>Отклонения</a:t>
                      </a:r>
                    </a:p>
                    <a:p>
                      <a:pPr algn="ctr">
                        <a:lnSpc>
                          <a:spcPct val="115000"/>
                        </a:lnSpc>
                        <a:spcAft>
                          <a:spcPts val="0"/>
                        </a:spcAft>
                      </a:pPr>
                      <a:r>
                        <a:rPr lang="ru-RU" sz="1200" dirty="0" smtClean="0">
                          <a:solidFill>
                            <a:schemeClr val="tx1"/>
                          </a:solidFill>
                          <a:effectLst/>
                          <a:latin typeface="Times New Roman" pitchFamily="18" charset="0"/>
                          <a:ea typeface="Calibri"/>
                          <a:cs typeface="Times New Roman" pitchFamily="18" charset="0"/>
                        </a:rPr>
                        <a:t>+/-  </a:t>
                      </a:r>
                    </a:p>
                    <a:p>
                      <a:pPr algn="ctr">
                        <a:lnSpc>
                          <a:spcPct val="115000"/>
                        </a:lnSpc>
                        <a:spcAft>
                          <a:spcPts val="0"/>
                        </a:spcAft>
                      </a:pPr>
                      <a:r>
                        <a:rPr lang="ru-RU" sz="1200" dirty="0" smtClean="0">
                          <a:solidFill>
                            <a:schemeClr val="tx1"/>
                          </a:solidFill>
                          <a:effectLst/>
                          <a:latin typeface="Times New Roman" pitchFamily="18" charset="0"/>
                          <a:ea typeface="Calibri"/>
                          <a:cs typeface="Times New Roman" pitchFamily="18" charset="0"/>
                        </a:rPr>
                        <a:t>2020/2019</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r>
              <a:tr h="212019">
                <a:tc>
                  <a:txBody>
                    <a:bodyPr/>
                    <a:lstStyle/>
                    <a:p>
                      <a:pPr algn="ctr">
                        <a:lnSpc>
                          <a:spcPct val="115000"/>
                        </a:lnSpc>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Всего, в том числе</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b">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2 089 800,3</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2 583 401,0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+ 493 600,7</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r>
              <a:tr h="203698">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02</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"Развитие образования"</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1 648 776,5</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2 181 127,7</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+532 351,2</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r>
              <a:tr h="203698">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03</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"Социальная поддержка граждан"</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4 890,2</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5 331,9</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+441,7</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r>
              <a:tr h="203698">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04</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"Доступная среда"</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261,3</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667,6</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+406,3</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r>
              <a:tr h="203698">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05</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"Дети Крымского </a:t>
                      </a:r>
                      <a:r>
                        <a:rPr lang="ru-RU" sz="1000" b="1" dirty="0" smtClean="0">
                          <a:solidFill>
                            <a:schemeClr val="accent1">
                              <a:lumMod val="75000"/>
                            </a:schemeClr>
                          </a:solidFill>
                          <a:effectLst/>
                          <a:latin typeface="Times New Roman" pitchFamily="18" charset="0"/>
                          <a:cs typeface="Times New Roman" pitchFamily="18" charset="0"/>
                        </a:rPr>
                        <a:t>района</a:t>
                      </a:r>
                      <a:r>
                        <a:rPr lang="ru-RU" sz="1000" b="1" dirty="0">
                          <a:solidFill>
                            <a:schemeClr val="accent1">
                              <a:lumMod val="75000"/>
                            </a:schemeClr>
                          </a:solidFill>
                          <a:effectLst/>
                          <a:latin typeface="Times New Roman" pitchFamily="18" charset="0"/>
                          <a:cs typeface="Times New Roman" pitchFamily="18" charset="0"/>
                        </a:rPr>
                        <a:t>"</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46 787,2</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52 223,2</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+5 436,0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r>
              <a:tr h="506855">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06</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"Комплексное и устойчивое развитие Крымского района в сфере строительства, архитектуры и дорожного хозяйства"</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44 248,4</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16 968,2</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-27 280,2</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r>
              <a:tr h="338598">
                <a:tc>
                  <a:txBody>
                    <a:bodyPr/>
                    <a:lstStyle/>
                    <a:p>
                      <a:pPr algn="ctr">
                        <a:lnSpc>
                          <a:spcPct val="115000"/>
                        </a:lnSpc>
                        <a:spcAft>
                          <a:spcPts val="0"/>
                        </a:spcAft>
                      </a:pPr>
                      <a:r>
                        <a:rPr lang="ru-RU" sz="1200" dirty="0" smtClean="0">
                          <a:solidFill>
                            <a:schemeClr val="tx1"/>
                          </a:solidFill>
                          <a:effectLst/>
                          <a:latin typeface="Times New Roman" pitchFamily="18" charset="0"/>
                          <a:ea typeface="Calibri"/>
                          <a:cs typeface="Times New Roman" pitchFamily="18" charset="0"/>
                        </a:rPr>
                        <a:t>07</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just">
                        <a:lnSpc>
                          <a:spcPct val="115000"/>
                        </a:lnSpc>
                        <a:spcAft>
                          <a:spcPts val="0"/>
                        </a:spcAft>
                      </a:pPr>
                      <a:r>
                        <a:rPr lang="ru-RU" sz="1000" b="1" kern="1200" dirty="0" smtClean="0">
                          <a:solidFill>
                            <a:schemeClr val="accent1">
                              <a:lumMod val="75000"/>
                            </a:schemeClr>
                          </a:solidFill>
                          <a:effectLst/>
                          <a:latin typeface="Times New Roman" pitchFamily="18" charset="0"/>
                          <a:ea typeface="+mn-ea"/>
                          <a:cs typeface="Times New Roman" pitchFamily="18" charset="0"/>
                        </a:rPr>
                        <a:t>"Повышение безопасности дорожного движения на территории муниципального образования Крымский район"</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50,0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+50,0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r>
              <a:tr h="203698">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09</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"Обеспечение безопасности населения"</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38 394,8</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33 058,9</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-5 335,9</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r>
              <a:tr h="203698">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10</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"Развитие культуры"</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101 835,4</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121 535,8</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+19 700,4</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r>
              <a:tr h="203698">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12</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"Развитие физической культуры и спорта"</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91 835,3</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112 055,4</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+20 220,1</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r>
              <a:tr h="240150">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14</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"Экономическое развитие и инновационная экономика"</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mn-ea"/>
                          <a:cs typeface="Times New Roman" pitchFamily="18" charset="0"/>
                        </a:rPr>
                        <a:t>1 649,8</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mn-ea"/>
                          <a:cs typeface="Times New Roman" pitchFamily="18" charset="0"/>
                        </a:rPr>
                        <a:t>507,1</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-1 142,7</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r>
              <a:tr h="203698">
                <a:tc>
                  <a:txBody>
                    <a:bodyPr/>
                    <a:lstStyle/>
                    <a:p>
                      <a:pPr algn="ctr">
                        <a:lnSpc>
                          <a:spcPct val="115000"/>
                        </a:lnSpc>
                        <a:spcAft>
                          <a:spcPts val="0"/>
                        </a:spcAft>
                      </a:pPr>
                      <a:r>
                        <a:rPr lang="ru-RU" sz="1200">
                          <a:solidFill>
                            <a:schemeClr val="tx1"/>
                          </a:solidFill>
                          <a:effectLst/>
                          <a:latin typeface="Times New Roman" pitchFamily="18" charset="0"/>
                          <a:cs typeface="Times New Roman" pitchFamily="18" charset="0"/>
                        </a:rPr>
                        <a:t>15</a:t>
                      </a:r>
                      <a:endParaRPr lang="ru-RU" sz="120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"Молодежь Крымского района"</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mn-ea"/>
                          <a:cs typeface="Times New Roman" pitchFamily="18" charset="0"/>
                        </a:rPr>
                        <a:t>5 752,8</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mn-ea"/>
                          <a:cs typeface="Times New Roman" pitchFamily="18" charset="0"/>
                        </a:rPr>
                        <a:t>5 374,1</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-378,1</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r>
              <a:tr h="363463">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16</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"Муниципальная политика и развитие гражданского общества"</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481,3</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13 282,5</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+12 801,2</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r>
              <a:tr h="203698">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17</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Казачество Крымского района</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2 300,0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3 100,0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+800,0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r>
              <a:tr h="363463">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18</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"Формирование условий для духовно-нравственного развития граждан"</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1 716,6</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1 339,6</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-377,0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r>
              <a:tr h="507898">
                <a:tc>
                  <a:txBody>
                    <a:bodyPr/>
                    <a:lstStyle/>
                    <a:p>
                      <a:pPr algn="ctr">
                        <a:lnSpc>
                          <a:spcPct val="115000"/>
                        </a:lnSpc>
                        <a:spcAft>
                          <a:spcPts val="0"/>
                        </a:spcAft>
                      </a:pPr>
                      <a:r>
                        <a:rPr lang="ru-RU" sz="1200" dirty="0" smtClean="0">
                          <a:solidFill>
                            <a:schemeClr val="tx1"/>
                          </a:solidFill>
                          <a:effectLst/>
                          <a:latin typeface="Times New Roman" pitchFamily="18" charset="0"/>
                          <a:ea typeface="Calibri"/>
                          <a:cs typeface="Times New Roman" pitchFamily="18" charset="0"/>
                        </a:rPr>
                        <a:t>22</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just">
                        <a:lnSpc>
                          <a:spcPct val="115000"/>
                        </a:lnSpc>
                        <a:spcAft>
                          <a:spcPts val="0"/>
                        </a:spcAft>
                      </a:pPr>
                      <a:r>
                        <a:rPr lang="ru-RU" sz="1000" b="1" kern="1200" dirty="0" smtClean="0">
                          <a:solidFill>
                            <a:schemeClr val="accent1">
                              <a:lumMod val="75000"/>
                            </a:schemeClr>
                          </a:solidFill>
                          <a:effectLst/>
                          <a:latin typeface="Times New Roman" pitchFamily="18" charset="0"/>
                          <a:ea typeface="+mn-ea"/>
                          <a:cs typeface="Times New Roman" pitchFamily="18" charset="0"/>
                        </a:rPr>
                        <a:t>"Информационное обеспечение и информирование граждан о деятельности органов местного самоуправления муниципального образования Крымский район" </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3 416,4</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+3 416,4</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r>
              <a:tr h="338598">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23</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just">
                        <a:lnSpc>
                          <a:spcPct val="115000"/>
                        </a:lnSpc>
                        <a:spcAft>
                          <a:spcPts val="0"/>
                        </a:spcAft>
                      </a:pPr>
                      <a:r>
                        <a:rPr lang="ru-RU" sz="1000" b="1" kern="1200" dirty="0" smtClean="0">
                          <a:solidFill>
                            <a:schemeClr val="accent1">
                              <a:lumMod val="75000"/>
                            </a:schemeClr>
                          </a:solidFill>
                          <a:effectLst/>
                          <a:latin typeface="Times New Roman" pitchFamily="18" charset="0"/>
                          <a:ea typeface="+mn-ea"/>
                          <a:cs typeface="Times New Roman" pitchFamily="18" charset="0"/>
                        </a:rPr>
                        <a:t>"Информатизация муниципального образования Крымский район"</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8 270,1</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mn-ea"/>
                          <a:cs typeface="Times New Roman" pitchFamily="18" charset="0"/>
                        </a:rPr>
                        <a:t>4</a:t>
                      </a:r>
                      <a:r>
                        <a:rPr lang="ru-RU" sz="1200" b="1" baseline="0" dirty="0" smtClean="0">
                          <a:solidFill>
                            <a:schemeClr val="accent1">
                              <a:lumMod val="75000"/>
                            </a:schemeClr>
                          </a:solidFill>
                          <a:effectLst/>
                          <a:latin typeface="Times New Roman" pitchFamily="18" charset="0"/>
                          <a:ea typeface="+mn-ea"/>
                          <a:cs typeface="Times New Roman" pitchFamily="18" charset="0"/>
                        </a:rPr>
                        <a:t> 888,9</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-3 381,2</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r>
              <a:tr h="203698">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24</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"Развитие сельского хозяйства"</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12 629,9</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15 316,3</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+2 686,4</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20000"/>
                        <a:lumOff val="80000"/>
                      </a:schemeClr>
                    </a:solidFill>
                  </a:tcPr>
                </a:tc>
              </a:tr>
              <a:tr h="246167">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25</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"Развитие топливно-энергетического комплекса"</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1 110,0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6,0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-1 104,0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r>
              <a:tr h="230498">
                <a:tc>
                  <a:txBody>
                    <a:bodyPr/>
                    <a:lstStyle/>
                    <a:p>
                      <a:pPr algn="ctr">
                        <a:lnSpc>
                          <a:spcPct val="115000"/>
                        </a:lnSpc>
                        <a:spcAft>
                          <a:spcPts val="0"/>
                        </a:spcAft>
                      </a:pPr>
                      <a:r>
                        <a:rPr lang="ru-RU" sz="1200" dirty="0" smtClean="0">
                          <a:solidFill>
                            <a:schemeClr val="tx1"/>
                          </a:solidFill>
                          <a:effectLst/>
                          <a:latin typeface="Times New Roman" pitchFamily="18" charset="0"/>
                          <a:ea typeface="Calibri"/>
                          <a:cs typeface="Times New Roman" pitchFamily="18" charset="0"/>
                        </a:rPr>
                        <a:t>26</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just">
                        <a:lnSpc>
                          <a:spcPct val="115000"/>
                        </a:lnSpc>
                        <a:spcAft>
                          <a:spcPts val="0"/>
                        </a:spcAft>
                      </a:pPr>
                      <a:r>
                        <a:rPr lang="ru-RU" sz="1000" b="1" dirty="0" smtClean="0">
                          <a:solidFill>
                            <a:schemeClr val="accent1">
                              <a:lumMod val="75000"/>
                            </a:schemeClr>
                          </a:solidFill>
                          <a:effectLst/>
                          <a:latin typeface="Times New Roman" pitchFamily="18" charset="0"/>
                          <a:ea typeface="Calibri"/>
                          <a:cs typeface="Times New Roman" pitchFamily="18" charset="0"/>
                        </a:rPr>
                        <a:t>«Противодействие коррупции»</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31,8</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20,0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-11,8</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r>
              <a:tr h="214830">
                <a:tc>
                  <a:txBody>
                    <a:bodyPr/>
                    <a:lstStyle/>
                    <a:p>
                      <a:pPr algn="ctr">
                        <a:lnSpc>
                          <a:spcPct val="115000"/>
                        </a:lnSpc>
                        <a:spcAft>
                          <a:spcPts val="0"/>
                        </a:spcAft>
                      </a:pPr>
                      <a:r>
                        <a:rPr lang="ru-RU" sz="1200" dirty="0" smtClean="0">
                          <a:solidFill>
                            <a:schemeClr val="tx1"/>
                          </a:solidFill>
                          <a:effectLst/>
                          <a:latin typeface="Times New Roman" pitchFamily="18" charset="0"/>
                          <a:ea typeface="Calibri"/>
                          <a:cs typeface="Times New Roman" pitchFamily="18" charset="0"/>
                        </a:rPr>
                        <a:t>28</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accent4">
                        <a:lumMod val="75000"/>
                      </a:schemeClr>
                    </a:solidFill>
                  </a:tcPr>
                </a:tc>
                <a:tc>
                  <a:txBody>
                    <a:bodyPr/>
                    <a:lstStyle/>
                    <a:p>
                      <a:pPr algn="just">
                        <a:lnSpc>
                          <a:spcPct val="115000"/>
                        </a:lnSpc>
                        <a:spcAft>
                          <a:spcPts val="0"/>
                        </a:spcAft>
                      </a:pPr>
                      <a:r>
                        <a:rPr lang="ru-RU" sz="1000" b="1" dirty="0" smtClean="0">
                          <a:solidFill>
                            <a:schemeClr val="accent1">
                              <a:lumMod val="75000"/>
                            </a:schemeClr>
                          </a:solidFill>
                          <a:effectLst/>
                          <a:latin typeface="Times New Roman" pitchFamily="18" charset="0"/>
                          <a:ea typeface="Calibri"/>
                          <a:cs typeface="Times New Roman" pitchFamily="18" charset="0"/>
                        </a:rPr>
                        <a:t>«Управление муниципальными финансами»</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78 828,9</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13 131,4</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-65 697,5</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accent4">
                        <a:lumMod val="40000"/>
                        <a:lumOff val="60000"/>
                      </a:schemeClr>
                    </a:solidFill>
                  </a:tcPr>
                </a:tc>
              </a:tr>
            </a:tbl>
          </a:graphicData>
        </a:graphic>
      </p:graphicFrame>
    </p:spTree>
    <p:extLst>
      <p:ext uri="{BB962C8B-B14F-4D97-AF65-F5344CB8AC3E}">
        <p14:creationId xmlns:p14="http://schemas.microsoft.com/office/powerpoint/2010/main" val="16519940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0010" y="-1035496"/>
            <a:ext cx="8229600" cy="3370386"/>
          </a:xfrm>
        </p:spPr>
        <p:txBody>
          <a:bodyPr>
            <a:normAutofit/>
          </a:bodyPr>
          <a:lstStyle/>
          <a:p>
            <a:r>
              <a:rPr lang="ru-RU" sz="3200" dirty="0" smtClean="0">
                <a:solidFill>
                  <a:schemeClr val="accent4">
                    <a:lumMod val="50000"/>
                  </a:schemeClr>
                </a:solidFill>
              </a:rPr>
              <a:t>Контактная информация</a:t>
            </a:r>
            <a:endParaRPr lang="ru-RU" sz="3200" dirty="0">
              <a:solidFill>
                <a:schemeClr val="accent4">
                  <a:lumMod val="50000"/>
                </a:schemeClr>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864151040"/>
              </p:ext>
            </p:extLst>
          </p:nvPr>
        </p:nvGraphicFramePr>
        <p:xfrm>
          <a:off x="251521" y="260649"/>
          <a:ext cx="8784975" cy="4730823"/>
        </p:xfrm>
        <a:graphic>
          <a:graphicData uri="http://schemas.openxmlformats.org/drawingml/2006/table">
            <a:tbl>
              <a:tblPr firstRow="1" bandRow="1">
                <a:tableStyleId>{5C22544A-7EE6-4342-B048-85BDC9FD1C3A}</a:tableStyleId>
              </a:tblPr>
              <a:tblGrid>
                <a:gridCol w="2808311"/>
                <a:gridCol w="3096344"/>
                <a:gridCol w="2880320"/>
              </a:tblGrid>
              <a:tr h="1213430">
                <a:tc gridSpan="3">
                  <a:txBody>
                    <a:bodyPr/>
                    <a:lstStyle/>
                    <a:p>
                      <a:pPr algn="ctr"/>
                      <a:r>
                        <a:rPr lang="ru-RU" sz="2400" dirty="0" smtClean="0">
                          <a:solidFill>
                            <a:schemeClr val="accent1">
                              <a:lumMod val="50000"/>
                            </a:schemeClr>
                          </a:solidFill>
                          <a:latin typeface="Times New Roman" pitchFamily="18" charset="0"/>
                          <a:cs typeface="Times New Roman" pitchFamily="18" charset="0"/>
                        </a:rPr>
                        <a:t>Финансовое управление администрации</a:t>
                      </a:r>
                      <a:br>
                        <a:rPr lang="ru-RU" sz="2400" dirty="0" smtClean="0">
                          <a:solidFill>
                            <a:schemeClr val="accent1">
                              <a:lumMod val="50000"/>
                            </a:schemeClr>
                          </a:solidFill>
                          <a:latin typeface="Times New Roman" pitchFamily="18" charset="0"/>
                          <a:cs typeface="Times New Roman" pitchFamily="18" charset="0"/>
                        </a:rPr>
                      </a:br>
                      <a:r>
                        <a:rPr lang="ru-RU" sz="2400" dirty="0" smtClean="0">
                          <a:solidFill>
                            <a:schemeClr val="accent1">
                              <a:lumMod val="50000"/>
                            </a:schemeClr>
                          </a:solidFill>
                          <a:latin typeface="Times New Roman" pitchFamily="18" charset="0"/>
                          <a:cs typeface="Times New Roman" pitchFamily="18" charset="0"/>
                        </a:rPr>
                        <a:t>муниципального образования Крымский район</a:t>
                      </a:r>
                      <a:r>
                        <a:rPr lang="ru-RU" sz="1800" dirty="0" smtClean="0">
                          <a:solidFill>
                            <a:schemeClr val="accent1">
                              <a:lumMod val="50000"/>
                            </a:schemeClr>
                          </a:solidFill>
                          <a:latin typeface="Times New Roman" pitchFamily="18" charset="0"/>
                          <a:cs typeface="Times New Roman" pitchFamily="18" charset="0"/>
                        </a:rPr>
                        <a:t/>
                      </a:r>
                      <a:br>
                        <a:rPr lang="ru-RU" sz="1800" dirty="0" smtClean="0">
                          <a:solidFill>
                            <a:schemeClr val="accent1">
                              <a:lumMod val="50000"/>
                            </a:schemeClr>
                          </a:solidFill>
                          <a:latin typeface="Times New Roman" pitchFamily="18" charset="0"/>
                          <a:cs typeface="Times New Roman" pitchFamily="18" charset="0"/>
                        </a:rPr>
                      </a:br>
                      <a:endParaRPr lang="ru-RU" dirty="0">
                        <a:solidFill>
                          <a:schemeClr val="accent1">
                            <a:lumMod val="50000"/>
                          </a:schemeClr>
                        </a:solidFill>
                        <a:latin typeface="Times New Roman" pitchFamily="18" charset="0"/>
                        <a:cs typeface="Times New Roman" pitchFamily="18" charset="0"/>
                      </a:endParaRPr>
                    </a:p>
                  </a:txBody>
                  <a:tcPr>
                    <a:solidFill>
                      <a:schemeClr val="accent4">
                        <a:lumMod val="20000"/>
                        <a:lumOff val="80000"/>
                      </a:schemeClr>
                    </a:solidFill>
                  </a:tcPr>
                </a:tc>
                <a:tc hMerge="1">
                  <a:txBody>
                    <a:bodyPr/>
                    <a:lstStyle/>
                    <a:p>
                      <a:endParaRPr lang="ru-RU" baseline="0" dirty="0" smtClean="0"/>
                    </a:p>
                  </a:txBody>
                  <a:tcPr/>
                </a:tc>
                <a:tc hMerge="1">
                  <a:txBody>
                    <a:bodyPr/>
                    <a:lstStyle/>
                    <a:p>
                      <a:endParaRPr lang="ru-RU" dirty="0"/>
                    </a:p>
                  </a:txBody>
                  <a:tcPr/>
                </a:tc>
              </a:tr>
              <a:tr h="946809">
                <a:tc>
                  <a:txBody>
                    <a:bodyPr/>
                    <a:lstStyle/>
                    <a:p>
                      <a:r>
                        <a:rPr lang="ru-RU" b="1" dirty="0" smtClean="0">
                          <a:solidFill>
                            <a:schemeClr val="accent1">
                              <a:lumMod val="75000"/>
                            </a:schemeClr>
                          </a:solidFill>
                        </a:rPr>
                        <a:t>Почтовый адрес</a:t>
                      </a:r>
                      <a:endParaRPr lang="ru-RU" b="1" dirty="0">
                        <a:solidFill>
                          <a:schemeClr val="accent1">
                            <a:lumMod val="75000"/>
                          </a:schemeClr>
                        </a:solidFill>
                      </a:endParaRPr>
                    </a:p>
                  </a:txBody>
                  <a:tcPr>
                    <a:solidFill>
                      <a:schemeClr val="accent4">
                        <a:lumMod val="40000"/>
                        <a:lumOff val="60000"/>
                      </a:schemeClr>
                    </a:solidFill>
                  </a:tcPr>
                </a:tc>
                <a:tc>
                  <a:txBody>
                    <a:bodyPr/>
                    <a:lstStyle/>
                    <a:p>
                      <a:r>
                        <a:rPr lang="ru-RU" b="1" dirty="0" err="1" smtClean="0">
                          <a:solidFill>
                            <a:schemeClr val="accent1">
                              <a:lumMod val="75000"/>
                            </a:schemeClr>
                          </a:solidFill>
                        </a:rPr>
                        <a:t>г.Крымск</a:t>
                      </a:r>
                      <a:r>
                        <a:rPr lang="ru-RU" b="1" dirty="0" smtClean="0">
                          <a:solidFill>
                            <a:schemeClr val="accent1">
                              <a:lumMod val="75000"/>
                            </a:schemeClr>
                          </a:solidFill>
                        </a:rPr>
                        <a:t> ул. </a:t>
                      </a:r>
                      <a:r>
                        <a:rPr lang="ru-RU" b="1" dirty="0" err="1" smtClean="0">
                          <a:solidFill>
                            <a:schemeClr val="accent1">
                              <a:lumMod val="75000"/>
                            </a:schemeClr>
                          </a:solidFill>
                        </a:rPr>
                        <a:t>К.Либнехта</a:t>
                      </a:r>
                      <a:r>
                        <a:rPr lang="ru-RU" b="1" dirty="0" smtClean="0">
                          <a:solidFill>
                            <a:schemeClr val="accent1">
                              <a:lumMod val="75000"/>
                            </a:schemeClr>
                          </a:solidFill>
                        </a:rPr>
                        <a:t> д.35 Краснодарский</a:t>
                      </a:r>
                      <a:r>
                        <a:rPr lang="ru-RU" b="1" baseline="0" dirty="0" smtClean="0">
                          <a:solidFill>
                            <a:schemeClr val="accent1">
                              <a:lumMod val="75000"/>
                            </a:schemeClr>
                          </a:solidFill>
                        </a:rPr>
                        <a:t> край, 353380</a:t>
                      </a:r>
                    </a:p>
                  </a:txBody>
                  <a:tcPr>
                    <a:solidFill>
                      <a:schemeClr val="accent4">
                        <a:lumMod val="40000"/>
                        <a:lumOff val="60000"/>
                      </a:schemeClr>
                    </a:solidFill>
                  </a:tcPr>
                </a:tc>
                <a:tc>
                  <a:txBody>
                    <a:bodyPr/>
                    <a:lstStyle/>
                    <a:p>
                      <a:endParaRPr lang="ru-RU" b="1" dirty="0">
                        <a:solidFill>
                          <a:schemeClr val="accent1">
                            <a:lumMod val="75000"/>
                          </a:schemeClr>
                        </a:solidFill>
                      </a:endParaRPr>
                    </a:p>
                  </a:txBody>
                  <a:tcPr>
                    <a:solidFill>
                      <a:schemeClr val="accent4">
                        <a:lumMod val="40000"/>
                        <a:lumOff val="60000"/>
                      </a:schemeClr>
                    </a:solidFill>
                  </a:tcPr>
                </a:tc>
              </a:tr>
              <a:tr h="432048">
                <a:tc>
                  <a:txBody>
                    <a:bodyPr/>
                    <a:lstStyle/>
                    <a:p>
                      <a:r>
                        <a:rPr lang="ru-RU" b="1" dirty="0" smtClean="0">
                          <a:solidFill>
                            <a:schemeClr val="accent1">
                              <a:lumMod val="75000"/>
                            </a:schemeClr>
                          </a:solidFill>
                        </a:rPr>
                        <a:t>Адрес электронной</a:t>
                      </a:r>
                      <a:r>
                        <a:rPr lang="ru-RU" b="1" baseline="0" dirty="0" smtClean="0">
                          <a:solidFill>
                            <a:schemeClr val="accent1">
                              <a:lumMod val="75000"/>
                            </a:schemeClr>
                          </a:solidFill>
                        </a:rPr>
                        <a:t> почты</a:t>
                      </a:r>
                      <a:endParaRPr lang="ru-RU" b="1" dirty="0">
                        <a:solidFill>
                          <a:schemeClr val="accent1">
                            <a:lumMod val="75000"/>
                          </a:schemeClr>
                        </a:solidFill>
                      </a:endParaRPr>
                    </a:p>
                  </a:txBody>
                  <a:tcPr>
                    <a:solidFill>
                      <a:schemeClr val="accent4">
                        <a:lumMod val="20000"/>
                        <a:lumOff val="80000"/>
                      </a:schemeClr>
                    </a:solidFill>
                  </a:tcPr>
                </a:tc>
                <a:tc>
                  <a:txBody>
                    <a:bodyPr/>
                    <a:lstStyle/>
                    <a:p>
                      <a:r>
                        <a:rPr lang="en-US" b="1" dirty="0" smtClean="0">
                          <a:solidFill>
                            <a:schemeClr val="accent1">
                              <a:lumMod val="75000"/>
                            </a:schemeClr>
                          </a:solidFill>
                          <a:hlinkClick r:id="rId2"/>
                        </a:rPr>
                        <a:t>Fu_krymsk@mail.ru</a:t>
                      </a:r>
                      <a:endParaRPr lang="ru-RU" b="1" dirty="0">
                        <a:solidFill>
                          <a:schemeClr val="accent1">
                            <a:lumMod val="75000"/>
                          </a:schemeClr>
                        </a:solidFill>
                      </a:endParaRPr>
                    </a:p>
                  </a:txBody>
                  <a:tcPr>
                    <a:solidFill>
                      <a:schemeClr val="accent4">
                        <a:lumMod val="20000"/>
                        <a:lumOff val="80000"/>
                      </a:schemeClr>
                    </a:solidFill>
                  </a:tcPr>
                </a:tc>
                <a:tc>
                  <a:txBody>
                    <a:bodyPr/>
                    <a:lstStyle/>
                    <a:p>
                      <a:endParaRPr lang="ru-RU" b="1" dirty="0">
                        <a:solidFill>
                          <a:schemeClr val="accent1">
                            <a:lumMod val="75000"/>
                          </a:schemeClr>
                        </a:solidFill>
                      </a:endParaRPr>
                    </a:p>
                  </a:txBody>
                  <a:tcPr>
                    <a:solidFill>
                      <a:schemeClr val="accent4">
                        <a:lumMod val="20000"/>
                        <a:lumOff val="80000"/>
                      </a:schemeClr>
                    </a:solidFill>
                  </a:tcPr>
                </a:tc>
              </a:tr>
              <a:tr h="576064">
                <a:tc>
                  <a:txBody>
                    <a:bodyPr/>
                    <a:lstStyle/>
                    <a:p>
                      <a:r>
                        <a:rPr lang="ru-RU" b="1" dirty="0" smtClean="0">
                          <a:solidFill>
                            <a:schemeClr val="accent1">
                              <a:lumMod val="75000"/>
                            </a:schemeClr>
                          </a:solidFill>
                        </a:rPr>
                        <a:t>Начальник управления</a:t>
                      </a:r>
                      <a:endParaRPr lang="ru-RU" b="1" dirty="0">
                        <a:solidFill>
                          <a:schemeClr val="accent1">
                            <a:lumMod val="75000"/>
                          </a:schemeClr>
                        </a:solidFill>
                      </a:endParaRPr>
                    </a:p>
                  </a:txBody>
                  <a:tcPr>
                    <a:solidFill>
                      <a:schemeClr val="accent4">
                        <a:lumMod val="40000"/>
                        <a:lumOff val="60000"/>
                      </a:schemeClr>
                    </a:solidFill>
                  </a:tcPr>
                </a:tc>
                <a:tc>
                  <a:txBody>
                    <a:bodyPr/>
                    <a:lstStyle/>
                    <a:p>
                      <a:r>
                        <a:rPr lang="ru-RU" b="1" dirty="0" err="1" smtClean="0">
                          <a:solidFill>
                            <a:schemeClr val="accent1">
                              <a:lumMod val="75000"/>
                            </a:schemeClr>
                          </a:solidFill>
                        </a:rPr>
                        <a:t>Макарян</a:t>
                      </a:r>
                      <a:r>
                        <a:rPr lang="ru-RU" b="1" dirty="0" smtClean="0">
                          <a:solidFill>
                            <a:schemeClr val="accent1">
                              <a:lumMod val="75000"/>
                            </a:schemeClr>
                          </a:solidFill>
                        </a:rPr>
                        <a:t> Галина Ивановна</a:t>
                      </a:r>
                      <a:endParaRPr lang="ru-RU" b="1" dirty="0">
                        <a:solidFill>
                          <a:schemeClr val="accent1">
                            <a:lumMod val="75000"/>
                          </a:schemeClr>
                        </a:solidFill>
                      </a:endParaRPr>
                    </a:p>
                  </a:txBody>
                  <a:tcPr>
                    <a:solidFill>
                      <a:schemeClr val="accent4">
                        <a:lumMod val="40000"/>
                        <a:lumOff val="60000"/>
                      </a:schemeClr>
                    </a:solidFill>
                  </a:tcPr>
                </a:tc>
                <a:tc>
                  <a:txBody>
                    <a:bodyPr/>
                    <a:lstStyle/>
                    <a:p>
                      <a:r>
                        <a:rPr lang="ru-RU" b="1" dirty="0" smtClean="0">
                          <a:solidFill>
                            <a:schemeClr val="accent1">
                              <a:lumMod val="75000"/>
                            </a:schemeClr>
                          </a:solidFill>
                        </a:rPr>
                        <a:t>Тел. (886131) 2-11-50</a:t>
                      </a:r>
                    </a:p>
                    <a:p>
                      <a:r>
                        <a:rPr lang="ru-RU" b="1" dirty="0" smtClean="0">
                          <a:solidFill>
                            <a:schemeClr val="accent1">
                              <a:lumMod val="75000"/>
                            </a:schemeClr>
                          </a:solidFill>
                        </a:rPr>
                        <a:t>Факс (886131) 2-11-50</a:t>
                      </a:r>
                    </a:p>
                  </a:txBody>
                  <a:tcPr>
                    <a:solidFill>
                      <a:schemeClr val="accent4">
                        <a:lumMod val="40000"/>
                        <a:lumOff val="60000"/>
                      </a:schemeClr>
                    </a:solidFill>
                  </a:tcPr>
                </a:tc>
              </a:tr>
              <a:tr h="584056">
                <a:tc>
                  <a:txBody>
                    <a:bodyPr/>
                    <a:lstStyle/>
                    <a:p>
                      <a:r>
                        <a:rPr lang="ru-RU" b="1" dirty="0" smtClean="0">
                          <a:solidFill>
                            <a:schemeClr val="accent1">
                              <a:lumMod val="75000"/>
                            </a:schemeClr>
                          </a:solidFill>
                        </a:rPr>
                        <a:t>График работы</a:t>
                      </a:r>
                      <a:endParaRPr lang="ru-RU" b="1" dirty="0">
                        <a:solidFill>
                          <a:schemeClr val="accent1">
                            <a:lumMod val="75000"/>
                          </a:schemeClr>
                        </a:solidFill>
                      </a:endParaRPr>
                    </a:p>
                  </a:txBody>
                  <a:tcPr>
                    <a:solidFill>
                      <a:schemeClr val="accent4">
                        <a:lumMod val="20000"/>
                        <a:lumOff val="80000"/>
                      </a:schemeClr>
                    </a:solidFill>
                  </a:tcPr>
                </a:tc>
                <a:tc>
                  <a:txBody>
                    <a:bodyPr/>
                    <a:lstStyle/>
                    <a:p>
                      <a:r>
                        <a:rPr lang="ru-RU" b="1" dirty="0" smtClean="0">
                          <a:solidFill>
                            <a:schemeClr val="accent1">
                              <a:lumMod val="75000"/>
                            </a:schemeClr>
                          </a:solidFill>
                        </a:rPr>
                        <a:t>Понедельник-пятница</a:t>
                      </a:r>
                    </a:p>
                    <a:p>
                      <a:r>
                        <a:rPr lang="ru-RU" b="1" dirty="0" smtClean="0">
                          <a:solidFill>
                            <a:schemeClr val="accent1">
                              <a:lumMod val="75000"/>
                            </a:schemeClr>
                          </a:solidFill>
                        </a:rPr>
                        <a:t>Суббота, воскресенье</a:t>
                      </a:r>
                      <a:endParaRPr lang="ru-RU" b="1" dirty="0">
                        <a:solidFill>
                          <a:schemeClr val="accent1">
                            <a:lumMod val="75000"/>
                          </a:schemeClr>
                        </a:solidFill>
                      </a:endParaRPr>
                    </a:p>
                  </a:txBody>
                  <a:tcPr>
                    <a:solidFill>
                      <a:schemeClr val="accent4">
                        <a:lumMod val="20000"/>
                        <a:lumOff val="80000"/>
                      </a:schemeClr>
                    </a:solidFill>
                  </a:tcPr>
                </a:tc>
                <a:tc>
                  <a:txBody>
                    <a:bodyPr/>
                    <a:lstStyle/>
                    <a:p>
                      <a:r>
                        <a:rPr lang="ru-RU" b="1" dirty="0" smtClean="0">
                          <a:solidFill>
                            <a:schemeClr val="accent1">
                              <a:lumMod val="75000"/>
                            </a:schemeClr>
                          </a:solidFill>
                        </a:rPr>
                        <a:t>8.00- 12.00  13.00-17.00</a:t>
                      </a:r>
                    </a:p>
                    <a:p>
                      <a:r>
                        <a:rPr lang="ru-RU" b="1" dirty="0" smtClean="0">
                          <a:solidFill>
                            <a:schemeClr val="accent1">
                              <a:lumMod val="75000"/>
                            </a:schemeClr>
                          </a:solidFill>
                        </a:rPr>
                        <a:t>Выходной</a:t>
                      </a:r>
                      <a:endParaRPr lang="ru-RU" b="1" dirty="0">
                        <a:solidFill>
                          <a:schemeClr val="accent1">
                            <a:lumMod val="75000"/>
                          </a:schemeClr>
                        </a:solidFill>
                      </a:endParaRPr>
                    </a:p>
                  </a:txBody>
                  <a:tcPr>
                    <a:solidFill>
                      <a:schemeClr val="accent4">
                        <a:lumMod val="20000"/>
                        <a:lumOff val="80000"/>
                      </a:schemeClr>
                    </a:solidFill>
                  </a:tcPr>
                </a:tc>
              </a:tr>
              <a:tr h="376024">
                <a:tc>
                  <a:txBody>
                    <a:bodyPr/>
                    <a:lstStyle/>
                    <a:p>
                      <a:r>
                        <a:rPr lang="ru-RU" b="1" dirty="0" smtClean="0">
                          <a:solidFill>
                            <a:schemeClr val="accent1">
                              <a:lumMod val="75000"/>
                            </a:schemeClr>
                          </a:solidFill>
                        </a:rPr>
                        <a:t>Прием граждан</a:t>
                      </a:r>
                      <a:endParaRPr lang="ru-RU" b="1" dirty="0">
                        <a:solidFill>
                          <a:schemeClr val="accent1">
                            <a:lumMod val="75000"/>
                          </a:schemeClr>
                        </a:solidFill>
                      </a:endParaRPr>
                    </a:p>
                  </a:txBody>
                  <a:tcPr>
                    <a:solidFill>
                      <a:schemeClr val="accent4">
                        <a:lumMod val="40000"/>
                        <a:lumOff val="60000"/>
                      </a:schemeClr>
                    </a:solidFill>
                  </a:tcPr>
                </a:tc>
                <a:tc>
                  <a:txBody>
                    <a:bodyPr/>
                    <a:lstStyle/>
                    <a:p>
                      <a:r>
                        <a:rPr lang="ru-RU" b="1" dirty="0" smtClean="0">
                          <a:solidFill>
                            <a:schemeClr val="accent1">
                              <a:lumMod val="75000"/>
                            </a:schemeClr>
                          </a:solidFill>
                        </a:rPr>
                        <a:t>Вторник</a:t>
                      </a:r>
                      <a:endParaRPr lang="ru-RU" b="1" dirty="0">
                        <a:solidFill>
                          <a:schemeClr val="accent1">
                            <a:lumMod val="75000"/>
                          </a:schemeClr>
                        </a:solidFill>
                      </a:endParaRPr>
                    </a:p>
                  </a:txBody>
                  <a:tcPr>
                    <a:solidFill>
                      <a:schemeClr val="accent4">
                        <a:lumMod val="40000"/>
                        <a:lumOff val="60000"/>
                      </a:schemeClr>
                    </a:solidFill>
                  </a:tcPr>
                </a:tc>
                <a:tc>
                  <a:txBody>
                    <a:bodyPr/>
                    <a:lstStyle/>
                    <a:p>
                      <a:r>
                        <a:rPr lang="ru-RU" b="1" dirty="0" smtClean="0">
                          <a:solidFill>
                            <a:schemeClr val="accent1">
                              <a:lumMod val="75000"/>
                            </a:schemeClr>
                          </a:solidFill>
                        </a:rPr>
                        <a:t>9.00-12.00</a:t>
                      </a:r>
                      <a:endParaRPr lang="ru-RU" b="1" dirty="0">
                        <a:solidFill>
                          <a:schemeClr val="accent1">
                            <a:lumMod val="75000"/>
                          </a:schemeClr>
                        </a:solidFill>
                      </a:endParaRPr>
                    </a:p>
                  </a:txBody>
                  <a:tcPr>
                    <a:solidFill>
                      <a:schemeClr val="accent4">
                        <a:lumMod val="40000"/>
                        <a:lumOff val="60000"/>
                      </a:schemeClr>
                    </a:solidFill>
                  </a:tcPr>
                </a:tc>
              </a:tr>
            </a:tbl>
          </a:graphicData>
        </a:graphic>
      </p:graphicFrame>
      <p:sp>
        <p:nvSpPr>
          <p:cNvPr id="7" name="Прямоугольник 6"/>
          <p:cNvSpPr/>
          <p:nvPr/>
        </p:nvSpPr>
        <p:spPr>
          <a:xfrm>
            <a:off x="2278810" y="1484784"/>
            <a:ext cx="4572000" cy="369332"/>
          </a:xfrm>
          <a:prstGeom prst="rect">
            <a:avLst/>
          </a:prstGeom>
        </p:spPr>
        <p:txBody>
          <a:bodyPr>
            <a:spAutoFit/>
          </a:bodyPr>
          <a:lstStyle/>
          <a:p>
            <a:r>
              <a:rPr lang="ru-RU" dirty="0"/>
              <a:t> </a:t>
            </a:r>
            <a:endParaRPr lang="ru-RU" dirty="0">
              <a:effectLst/>
            </a:endParaRPr>
          </a:p>
        </p:txBody>
      </p:sp>
    </p:spTree>
    <p:extLst>
      <p:ext uri="{BB962C8B-B14F-4D97-AF65-F5344CB8AC3E}">
        <p14:creationId xmlns:p14="http://schemas.microsoft.com/office/powerpoint/2010/main" val="1889549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4832092"/>
          </a:xfrm>
          <a:prstGeom prst="rect">
            <a:avLst/>
          </a:prstGeom>
        </p:spPr>
        <p:txBody>
          <a:bodyPr wrap="square">
            <a:spAutoFit/>
          </a:bodyPr>
          <a:lstStyle/>
          <a:p>
            <a:pPr algn="just"/>
            <a:r>
              <a:rPr lang="ru-RU" sz="1400" b="1" dirty="0" smtClean="0">
                <a:solidFill>
                  <a:schemeClr val="accent1">
                    <a:lumMod val="50000"/>
                  </a:schemeClr>
                </a:solidFill>
                <a:latin typeface="Times New Roman" pitchFamily="18" charset="0"/>
                <a:cs typeface="Times New Roman" pitchFamily="18" charset="0"/>
              </a:rPr>
              <a:t>            </a:t>
            </a:r>
            <a:r>
              <a:rPr lang="ru-RU" sz="1400" b="1" dirty="0">
                <a:solidFill>
                  <a:schemeClr val="accent1">
                    <a:lumMod val="50000"/>
                  </a:schemeClr>
                </a:solidFill>
                <a:latin typeface="Times New Roman" pitchFamily="18" charset="0"/>
                <a:cs typeface="Times New Roman" pitchFamily="18" charset="0"/>
              </a:rPr>
              <a:t>Арендная плата за землю – поступило 87 538 тыс. руб. или 102,4 % к бюджетному назначению и 75,2 % к уровню прошлого года не дополучено 28 894 тыс. руб. Такой темп роста сложился  за счёт снижения платежей от основного налогоплательщика ПАО «Нефтяная компания «Роснефть».</a:t>
            </a:r>
          </a:p>
          <a:p>
            <a:pPr algn="just"/>
            <a:r>
              <a:rPr lang="ru-RU" sz="1400" b="1" dirty="0" smtClean="0">
                <a:solidFill>
                  <a:schemeClr val="accent1">
                    <a:lumMod val="50000"/>
                  </a:schemeClr>
                </a:solidFill>
                <a:latin typeface="Times New Roman" pitchFamily="18" charset="0"/>
                <a:cs typeface="Times New Roman" pitchFamily="18" charset="0"/>
              </a:rPr>
              <a:t>             Доходы </a:t>
            </a:r>
            <a:r>
              <a:rPr lang="ru-RU" sz="1400" b="1" dirty="0">
                <a:solidFill>
                  <a:schemeClr val="accent1">
                    <a:lumMod val="50000"/>
                  </a:schemeClr>
                </a:solidFill>
                <a:latin typeface="Times New Roman" pitchFamily="18" charset="0"/>
                <a:cs typeface="Times New Roman" pitchFamily="18" charset="0"/>
              </a:rPr>
              <a:t>от сдачи в аренду муниципального имущества - за 2020 год поступило 2 081 тыс. руб., что составляет 102,5 % к бюджетному назначению и 88,9 % к уровню прошлого года, не дополучено  в бюджет 261 тыс. руб., за счет расторжения договоров с АО «Почта России.</a:t>
            </a:r>
          </a:p>
          <a:p>
            <a:pPr algn="just"/>
            <a:r>
              <a:rPr lang="ru-RU" sz="1400" b="1" dirty="0" smtClean="0">
                <a:solidFill>
                  <a:schemeClr val="accent1">
                    <a:lumMod val="50000"/>
                  </a:schemeClr>
                </a:solidFill>
                <a:latin typeface="Times New Roman" pitchFamily="18" charset="0"/>
                <a:cs typeface="Times New Roman" pitchFamily="18" charset="0"/>
              </a:rPr>
              <a:t>              Плата </a:t>
            </a:r>
            <a:r>
              <a:rPr lang="ru-RU" sz="1400" b="1" dirty="0">
                <a:solidFill>
                  <a:schemeClr val="accent1">
                    <a:lumMod val="50000"/>
                  </a:schemeClr>
                </a:solidFill>
                <a:latin typeface="Times New Roman" pitchFamily="18" charset="0"/>
                <a:cs typeface="Times New Roman" pitchFamily="18" charset="0"/>
              </a:rPr>
              <a:t>за негативное воздействие на окружающую среду – за 2020 год поступило  22 389 тыс. руб., что составляет 102,3 % к бюджетному назначению и 182 % к уровню 2019 года. Дополнительно поступило  в бюджет к уровню 2019 года 10 087 тыс. руб. Такой темп роста связан с увеличением  платежей от  основного налогоплательщика ООО «РН-Краснодарнефтегаз», за счет уплаты разовых платежей за фактический выброс газа с факельных установок согласно расчета.</a:t>
            </a:r>
          </a:p>
          <a:p>
            <a:pPr algn="just"/>
            <a:r>
              <a:rPr lang="ru-RU" sz="1400" b="1" dirty="0" smtClean="0">
                <a:solidFill>
                  <a:schemeClr val="accent1">
                    <a:lumMod val="50000"/>
                  </a:schemeClr>
                </a:solidFill>
                <a:latin typeface="Times New Roman" pitchFamily="18" charset="0"/>
                <a:cs typeface="Times New Roman" pitchFamily="18" charset="0"/>
              </a:rPr>
              <a:t>              Доходы </a:t>
            </a:r>
            <a:r>
              <a:rPr lang="ru-RU" sz="1400" b="1" dirty="0">
                <a:solidFill>
                  <a:schemeClr val="accent1">
                    <a:lumMod val="50000"/>
                  </a:schemeClr>
                </a:solidFill>
                <a:latin typeface="Times New Roman" pitchFamily="18" charset="0"/>
                <a:cs typeface="Times New Roman" pitchFamily="18" charset="0"/>
              </a:rPr>
              <a:t>от оказания платных услуг и компенсации затрат государства – за 2020 год поступило 1 834 тыс. руб., что составляет 102,3 % к бюджетному назначению и 4,8 % к уровню прошлого года. Такой темп роста сложился  за счет разового поступления в 2019 году компенсации затрат бюджета муниципального района в сумме 36 600 тыс. руб.</a:t>
            </a:r>
          </a:p>
          <a:p>
            <a:pPr algn="just"/>
            <a:r>
              <a:rPr lang="ru-RU" sz="1400" b="1" dirty="0" smtClean="0">
                <a:solidFill>
                  <a:schemeClr val="accent1">
                    <a:lumMod val="50000"/>
                  </a:schemeClr>
                </a:solidFill>
                <a:latin typeface="Times New Roman" pitchFamily="18" charset="0"/>
                <a:cs typeface="Times New Roman" pitchFamily="18" charset="0"/>
              </a:rPr>
              <a:t>              Доходы </a:t>
            </a:r>
            <a:r>
              <a:rPr lang="ru-RU" sz="1400" b="1" dirty="0">
                <a:solidFill>
                  <a:schemeClr val="accent1">
                    <a:lumMod val="50000"/>
                  </a:schemeClr>
                </a:solidFill>
                <a:latin typeface="Times New Roman" pitchFamily="18" charset="0"/>
                <a:cs typeface="Times New Roman" pitchFamily="18" charset="0"/>
              </a:rPr>
              <a:t>от продажи материальных и нематериальных активов – за 2020 год поступило 8 436 тыс. руб., что составляет 102,3 % к плановым назначениям и 95,7 % к уровню прошлого года. Не дополучено к уровню 2019 года 383 тыс. руб., за  счёт уменьшения поступлений от продажи земельных участков, по причине запрета на строительство и выкуп земельных участков в зоне подтопления.</a:t>
            </a:r>
          </a:p>
          <a:p>
            <a:pPr algn="just"/>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32329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4832092"/>
          </a:xfrm>
          <a:prstGeom prst="rect">
            <a:avLst/>
          </a:prstGeom>
        </p:spPr>
        <p:txBody>
          <a:bodyPr wrap="square">
            <a:spAutoFit/>
          </a:bodyPr>
          <a:lstStyle/>
          <a:p>
            <a:pPr algn="just"/>
            <a:r>
              <a:rPr lang="ru-RU" sz="1400" b="1" dirty="0" smtClean="0">
                <a:solidFill>
                  <a:schemeClr val="accent1">
                    <a:lumMod val="50000"/>
                  </a:schemeClr>
                </a:solidFill>
                <a:latin typeface="Times New Roman" pitchFamily="18" charset="0"/>
                <a:cs typeface="Times New Roman" pitchFamily="18" charset="0"/>
              </a:rPr>
              <a:t>            </a:t>
            </a:r>
            <a:r>
              <a:rPr lang="ru-RU" sz="1400" b="1" dirty="0">
                <a:solidFill>
                  <a:schemeClr val="accent1">
                    <a:lumMod val="50000"/>
                  </a:schemeClr>
                </a:solidFill>
                <a:latin typeface="Times New Roman" pitchFamily="18" charset="0"/>
                <a:cs typeface="Times New Roman" pitchFamily="18" charset="0"/>
              </a:rPr>
              <a:t>Штрафы – поступило за 2020 год  4 366 тыс. руб. что составляет  102,8 % к бюджетному назначению и 42,9 % к уровню прошлого года за счет внесения изменений в  законодательство.		</a:t>
            </a:r>
          </a:p>
          <a:p>
            <a:pPr algn="just"/>
            <a:r>
              <a:rPr lang="ru-RU" sz="1400" b="1" dirty="0" smtClean="0">
                <a:solidFill>
                  <a:schemeClr val="accent1">
                    <a:lumMod val="50000"/>
                  </a:schemeClr>
                </a:solidFill>
                <a:latin typeface="Times New Roman" pitchFamily="18" charset="0"/>
                <a:cs typeface="Times New Roman" pitchFamily="18" charset="0"/>
              </a:rPr>
              <a:t>            Дотация </a:t>
            </a:r>
            <a:r>
              <a:rPr lang="ru-RU" sz="1400" b="1" dirty="0">
                <a:solidFill>
                  <a:schemeClr val="accent1">
                    <a:lumMod val="50000"/>
                  </a:schemeClr>
                </a:solidFill>
                <a:latin typeface="Times New Roman" pitchFamily="18" charset="0"/>
                <a:cs typeface="Times New Roman" pitchFamily="18" charset="0"/>
              </a:rPr>
              <a:t>бюджетам плановые назначения на 31.12.2019 года составили 321,0 млн. рублей. В бюджет муниципальных образований Крымского района сумма дотации поступила в полном объеме.</a:t>
            </a:r>
          </a:p>
          <a:p>
            <a:pPr algn="just"/>
            <a:r>
              <a:rPr lang="ru-RU" sz="1400" b="1" dirty="0" smtClean="0">
                <a:solidFill>
                  <a:schemeClr val="accent1">
                    <a:lumMod val="50000"/>
                  </a:schemeClr>
                </a:solidFill>
                <a:latin typeface="Times New Roman" pitchFamily="18" charset="0"/>
                <a:cs typeface="Times New Roman" pitchFamily="18" charset="0"/>
              </a:rPr>
              <a:t>            Субсидии </a:t>
            </a:r>
            <a:r>
              <a:rPr lang="ru-RU" sz="1400" b="1" dirty="0">
                <a:solidFill>
                  <a:schemeClr val="accent1">
                    <a:lumMod val="50000"/>
                  </a:schemeClr>
                </a:solidFill>
                <a:latin typeface="Times New Roman" pitchFamily="18" charset="0"/>
                <a:cs typeface="Times New Roman" pitchFamily="18" charset="0"/>
              </a:rPr>
              <a:t>бюджетам плановые назначения на 31.12.2019 года составили 596,0 млн. рублей. В бюджеты муниципальных образований Крымского района субсидии поступили в сумме 587,3 млн. рублей или 98,5% от плановых назначений. </a:t>
            </a:r>
          </a:p>
          <a:p>
            <a:pPr algn="just"/>
            <a:r>
              <a:rPr lang="ru-RU" sz="1400" b="1" dirty="0" smtClean="0">
                <a:solidFill>
                  <a:schemeClr val="accent1">
                    <a:lumMod val="50000"/>
                  </a:schemeClr>
                </a:solidFill>
                <a:latin typeface="Times New Roman" pitchFamily="18" charset="0"/>
                <a:cs typeface="Times New Roman" pitchFamily="18" charset="0"/>
              </a:rPr>
              <a:t>            Субвенции </a:t>
            </a:r>
            <a:r>
              <a:rPr lang="ru-RU" sz="1400" b="1" dirty="0">
                <a:solidFill>
                  <a:schemeClr val="accent1">
                    <a:lumMod val="50000"/>
                  </a:schemeClr>
                </a:solidFill>
                <a:latin typeface="Times New Roman" pitchFamily="18" charset="0"/>
                <a:cs typeface="Times New Roman" pitchFamily="18" charset="0"/>
              </a:rPr>
              <a:t>бюджетам плановые назначения на 31.12.2019 года составили 1 227,2 млн. руб. В бюджеты муниципальных образований Крымского района субвенции поступили в сумме 1 221,8 млн. руб. или 99,6% от плановых назначений</a:t>
            </a:r>
          </a:p>
          <a:p>
            <a:pPr algn="just"/>
            <a:r>
              <a:rPr lang="ru-RU" sz="1400" b="1" dirty="0" smtClean="0">
                <a:solidFill>
                  <a:schemeClr val="accent1">
                    <a:lumMod val="50000"/>
                  </a:schemeClr>
                </a:solidFill>
                <a:latin typeface="Times New Roman" pitchFamily="18" charset="0"/>
                <a:cs typeface="Times New Roman" pitchFamily="18" charset="0"/>
              </a:rPr>
              <a:t>            Иные </a:t>
            </a:r>
            <a:r>
              <a:rPr lang="ru-RU" sz="1400" b="1" dirty="0">
                <a:solidFill>
                  <a:schemeClr val="accent1">
                    <a:lumMod val="50000"/>
                  </a:schemeClr>
                </a:solidFill>
                <a:latin typeface="Times New Roman" pitchFamily="18" charset="0"/>
                <a:cs typeface="Times New Roman" pitchFamily="18" charset="0"/>
              </a:rPr>
              <a:t>межбюджетные трансферты бюджетам плановые назначения на 31.12.2020 года составили 41,0 млн. руб. В бюджет муниципального образования Крымский район иные межбюджетные трансферты поступили в сумме 40,3 млн. руб. или 98,3% от плановых назначений.</a:t>
            </a:r>
          </a:p>
          <a:p>
            <a:pPr algn="just"/>
            <a:r>
              <a:rPr lang="ru-RU" sz="1400" b="1" dirty="0" smtClean="0">
                <a:solidFill>
                  <a:schemeClr val="accent1">
                    <a:lumMod val="50000"/>
                  </a:schemeClr>
                </a:solidFill>
                <a:latin typeface="Times New Roman" pitchFamily="18" charset="0"/>
                <a:cs typeface="Times New Roman" pitchFamily="18" charset="0"/>
              </a:rPr>
              <a:t>             В </a:t>
            </a:r>
            <a:r>
              <a:rPr lang="ru-RU" sz="1400" b="1" dirty="0">
                <a:solidFill>
                  <a:schemeClr val="accent1">
                    <a:lumMod val="50000"/>
                  </a:schemeClr>
                </a:solidFill>
                <a:latin typeface="Times New Roman" pitchFamily="18" charset="0"/>
                <a:cs typeface="Times New Roman" pitchFamily="18" charset="0"/>
              </a:rPr>
              <a:t>бюджет муниципального образования Крымский район не поступили следующие межбюджетные трансферты из краевого бюджета:</a:t>
            </a:r>
          </a:p>
          <a:p>
            <a:pPr marL="285750" indent="-285750" algn="just">
              <a:buFont typeface="Arial" pitchFamily="34" charset="0"/>
              <a:buChar char="•"/>
            </a:pPr>
            <a:r>
              <a:rPr lang="ru-RU" sz="1400" b="1" dirty="0" smtClean="0">
                <a:solidFill>
                  <a:schemeClr val="accent1">
                    <a:lumMod val="50000"/>
                  </a:schemeClr>
                </a:solidFill>
                <a:latin typeface="Times New Roman" pitchFamily="18" charset="0"/>
                <a:cs typeface="Times New Roman" pitchFamily="18" charset="0"/>
              </a:rPr>
              <a:t>1,0 </a:t>
            </a:r>
            <a:r>
              <a:rPr lang="ru-RU" sz="1400" b="1" dirty="0">
                <a:solidFill>
                  <a:schemeClr val="accent1">
                    <a:lumMod val="50000"/>
                  </a:schemeClr>
                </a:solidFill>
                <a:latin typeface="Times New Roman" pitchFamily="18" charset="0"/>
                <a:cs typeface="Times New Roman" pitchFamily="18" charset="0"/>
              </a:rPr>
              <a:t>млн. рублей организация мероприятий по обращению с животными без владельцев ;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0,7 млн. рублей выплаты за классное руководство;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1,0 млн. рублей, обеспечение льготным питанием учащихся из многодетных семей;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2,9 млн. рублей питание учащихся 1-4 классов; </a:t>
            </a:r>
          </a:p>
          <a:p>
            <a:pPr marL="285750" indent="-285750" algn="just">
              <a:buFont typeface="Arial" pitchFamily="34" charset="0"/>
              <a:buChar char="•"/>
            </a:pPr>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248619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4832092"/>
          </a:xfrm>
          <a:prstGeom prst="rect">
            <a:avLst/>
          </a:prstGeom>
        </p:spPr>
        <p:txBody>
          <a:bodyPr wrap="square">
            <a:spAutoFit/>
          </a:bodyPr>
          <a:lstStyle/>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1,1 млн. рублей выплаты на содержание детей, переданных на патронатное воспитание;</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0,6 млн. рублей обеспечение жилыми помещениями детей-сирот;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3,3 млн. рублей строительство центра единоборств;</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0,8 млн. рублей капитальный ремонт спортивного зала;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1,6 млн. рублей ремонт зданий, благоустройство территории;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0,9 млн. рублей опека и попечительство в отношении несовершеннолетних и т.д</a:t>
            </a:r>
            <a:r>
              <a:rPr lang="ru-RU" sz="1400" b="1" dirty="0" smtClean="0">
                <a:solidFill>
                  <a:schemeClr val="accent1">
                    <a:lumMod val="50000"/>
                  </a:schemeClr>
                </a:solidFill>
                <a:latin typeface="Times New Roman" pitchFamily="18" charset="0"/>
                <a:cs typeface="Times New Roman" pitchFamily="18" charset="0"/>
              </a:rPr>
              <a:t>.</a:t>
            </a:r>
          </a:p>
          <a:p>
            <a:pPr marL="285750" indent="-285750" algn="just">
              <a:buFont typeface="Arial" pitchFamily="34" charset="0"/>
              <a:buChar char="•"/>
            </a:pPr>
            <a:endParaRPr lang="ru-RU" sz="1400" b="1" dirty="0" smtClean="0">
              <a:solidFill>
                <a:schemeClr val="accent1">
                  <a:lumMod val="50000"/>
                </a:schemeClr>
              </a:solidFill>
              <a:latin typeface="Times New Roman" pitchFamily="18" charset="0"/>
              <a:cs typeface="Times New Roman" pitchFamily="18" charset="0"/>
            </a:endParaRPr>
          </a:p>
          <a:p>
            <a:pPr algn="just"/>
            <a:r>
              <a:rPr lang="ru-RU" sz="1400" b="1" dirty="0" smtClean="0">
                <a:solidFill>
                  <a:schemeClr val="accent1">
                    <a:lumMod val="50000"/>
                  </a:schemeClr>
                </a:solidFill>
                <a:latin typeface="Times New Roman" pitchFamily="18" charset="0"/>
                <a:cs typeface="Times New Roman" pitchFamily="18" charset="0"/>
              </a:rPr>
              <a:t>             Фактическое </a:t>
            </a:r>
            <a:r>
              <a:rPr lang="ru-RU" sz="1400" b="1" dirty="0">
                <a:solidFill>
                  <a:schemeClr val="accent1">
                    <a:lumMod val="50000"/>
                  </a:schemeClr>
                </a:solidFill>
                <a:latin typeface="Times New Roman" pitchFamily="18" charset="0"/>
                <a:cs typeface="Times New Roman" pitchFamily="18" charset="0"/>
              </a:rPr>
              <a:t>исполнение бюджета муниципального образования Крымский район за 2020 год по доходам </a:t>
            </a:r>
            <a:r>
              <a:rPr lang="ru-RU" sz="1400" b="1" dirty="0" smtClean="0">
                <a:solidFill>
                  <a:schemeClr val="accent1">
                    <a:lumMod val="50000"/>
                  </a:schemeClr>
                </a:solidFill>
                <a:latin typeface="Times New Roman" pitchFamily="18" charset="0"/>
                <a:cs typeface="Times New Roman" pitchFamily="18" charset="0"/>
              </a:rPr>
              <a:t>составило:2</a:t>
            </a:r>
            <a:r>
              <a:rPr lang="ru-RU" sz="1400" b="1" dirty="0">
                <a:solidFill>
                  <a:schemeClr val="accent1">
                    <a:lumMod val="50000"/>
                  </a:schemeClr>
                </a:solidFill>
                <a:latin typeface="Times New Roman" pitchFamily="18" charset="0"/>
                <a:cs typeface="Times New Roman" pitchFamily="18" charset="0"/>
              </a:rPr>
              <a:t> 981,7 млн. руб. или 100,2% к уточненным плановым назначениям и 123,3% к уровню 2019 года. </a:t>
            </a:r>
          </a:p>
          <a:p>
            <a:pPr algn="just"/>
            <a:r>
              <a:rPr lang="ru-RU" sz="1400" b="1" dirty="0">
                <a:solidFill>
                  <a:schemeClr val="accent1">
                    <a:lumMod val="50000"/>
                  </a:schemeClr>
                </a:solidFill>
                <a:latin typeface="Times New Roman" pitchFamily="18" charset="0"/>
                <a:cs typeface="Times New Roman" pitchFamily="18" charset="0"/>
              </a:rPr>
              <a:t> </a:t>
            </a:r>
          </a:p>
          <a:p>
            <a:pPr algn="just"/>
            <a:r>
              <a:rPr lang="ru-RU" sz="1400" b="1" dirty="0" smtClean="0">
                <a:solidFill>
                  <a:schemeClr val="accent1">
                    <a:lumMod val="50000"/>
                  </a:schemeClr>
                </a:solidFill>
                <a:latin typeface="Times New Roman" pitchFamily="18" charset="0"/>
                <a:cs typeface="Times New Roman" pitchFamily="18" charset="0"/>
              </a:rPr>
              <a:t>             Фактическое </a:t>
            </a:r>
            <a:r>
              <a:rPr lang="ru-RU" sz="1400" b="1" dirty="0">
                <a:solidFill>
                  <a:schemeClr val="accent1">
                    <a:lumMod val="50000"/>
                  </a:schemeClr>
                </a:solidFill>
                <a:latin typeface="Times New Roman" pitchFamily="18" charset="0"/>
                <a:cs typeface="Times New Roman" pitchFamily="18" charset="0"/>
              </a:rPr>
              <a:t>исполнение бюджета муниципального образования Крымский район за 2020 год по расходам </a:t>
            </a:r>
            <a:r>
              <a:rPr lang="ru-RU" sz="1400" b="1" dirty="0" smtClean="0">
                <a:solidFill>
                  <a:schemeClr val="accent1">
                    <a:lumMod val="50000"/>
                  </a:schemeClr>
                </a:solidFill>
                <a:latin typeface="Times New Roman" pitchFamily="18" charset="0"/>
                <a:cs typeface="Times New Roman" pitchFamily="18" charset="0"/>
              </a:rPr>
              <a:t>составило: 2</a:t>
            </a:r>
            <a:r>
              <a:rPr lang="ru-RU" sz="1400" b="1" dirty="0">
                <a:solidFill>
                  <a:schemeClr val="accent1">
                    <a:lumMod val="50000"/>
                  </a:schemeClr>
                </a:solidFill>
                <a:latin typeface="Times New Roman" pitchFamily="18" charset="0"/>
                <a:cs typeface="Times New Roman" pitchFamily="18" charset="0"/>
              </a:rPr>
              <a:t> 974,1 млн. руб. или 99,5% к уточненным плановым назначениям и 120,6% к уровню 2019 года.</a:t>
            </a:r>
          </a:p>
          <a:p>
            <a:pPr algn="just"/>
            <a:r>
              <a:rPr lang="ru-RU" sz="1400" b="1" dirty="0" smtClean="0">
                <a:solidFill>
                  <a:schemeClr val="accent1">
                    <a:lumMod val="50000"/>
                  </a:schemeClr>
                </a:solidFill>
                <a:latin typeface="Times New Roman" pitchFamily="18" charset="0"/>
                <a:cs typeface="Times New Roman" pitchFamily="18" charset="0"/>
              </a:rPr>
              <a:t>              Бюджетные </a:t>
            </a:r>
            <a:r>
              <a:rPr lang="ru-RU" sz="1400" b="1" dirty="0">
                <a:solidFill>
                  <a:schemeClr val="accent1">
                    <a:lumMod val="50000"/>
                  </a:schemeClr>
                </a:solidFill>
                <a:latin typeface="Times New Roman" pitchFamily="18" charset="0"/>
                <a:cs typeface="Times New Roman" pitchFamily="18" charset="0"/>
              </a:rPr>
              <a:t>назначения по расходам исполнены на 99,5% от плановых назначений за счет не поступивших в бюджет района межбюджетных трансфертов из краевого бюджета и остатков средств местного бюджета по состоянию на 1 января 2021 года:</a:t>
            </a:r>
          </a:p>
          <a:p>
            <a:pPr algn="just"/>
            <a:r>
              <a:rPr lang="ru-RU" sz="1400" b="1" dirty="0" smtClean="0">
                <a:solidFill>
                  <a:schemeClr val="accent1">
                    <a:lumMod val="50000"/>
                  </a:schemeClr>
                </a:solidFill>
                <a:latin typeface="Times New Roman" pitchFamily="18" charset="0"/>
                <a:cs typeface="Times New Roman" pitchFamily="18" charset="0"/>
              </a:rPr>
              <a:t>             Бюджет </a:t>
            </a:r>
            <a:r>
              <a:rPr lang="ru-RU" sz="1400" b="1" dirty="0">
                <a:solidFill>
                  <a:schemeClr val="accent1">
                    <a:lumMod val="50000"/>
                  </a:schemeClr>
                </a:solidFill>
                <a:latin typeface="Times New Roman" pitchFamily="18" charset="0"/>
                <a:cs typeface="Times New Roman" pitchFamily="18" charset="0"/>
              </a:rPr>
              <a:t>района программный, всего в районе принято 20 муниципальных программ. Сумма расходов в рамках реализации муниципальных программ составила 2 583,4 </a:t>
            </a:r>
            <a:r>
              <a:rPr lang="ru-RU" sz="1400" b="1" dirty="0" err="1">
                <a:solidFill>
                  <a:schemeClr val="accent1">
                    <a:lumMod val="50000"/>
                  </a:schemeClr>
                </a:solidFill>
                <a:latin typeface="Times New Roman" pitchFamily="18" charset="0"/>
                <a:cs typeface="Times New Roman" pitchFamily="18" charset="0"/>
              </a:rPr>
              <a:t>млн.рублей</a:t>
            </a:r>
            <a:r>
              <a:rPr lang="ru-RU" sz="1400" b="1" dirty="0">
                <a:solidFill>
                  <a:schemeClr val="accent1">
                    <a:lumMod val="50000"/>
                  </a:schemeClr>
                </a:solidFill>
                <a:latin typeface="Times New Roman" pitchFamily="18" charset="0"/>
                <a:cs typeface="Times New Roman" pitchFamily="18" charset="0"/>
              </a:rPr>
              <a:t> или 86,9 % от общей суммы расходов бюджета или 123,6% к уровню 2019 года, в том числе:</a:t>
            </a:r>
          </a:p>
          <a:p>
            <a:endParaRPr lang="ru-RU" sz="1400" dirty="0"/>
          </a:p>
          <a:p>
            <a:pPr marL="285750" indent="-285750" algn="just">
              <a:buFont typeface="Arial" pitchFamily="34" charset="0"/>
              <a:buChar char="•"/>
            </a:pPr>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867974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5693866"/>
          </a:xfrm>
          <a:prstGeom prst="rect">
            <a:avLst/>
          </a:prstGeom>
        </p:spPr>
        <p:txBody>
          <a:bodyPr wrap="square">
            <a:spAutoFit/>
          </a:bodyPr>
          <a:lstStyle/>
          <a:p>
            <a:pPr algn="just"/>
            <a:r>
              <a:rPr lang="ru-RU" sz="1400" b="1" dirty="0" smtClean="0">
                <a:solidFill>
                  <a:schemeClr val="accent1">
                    <a:lumMod val="50000"/>
                  </a:schemeClr>
                </a:solidFill>
                <a:latin typeface="Times New Roman" pitchFamily="18" charset="0"/>
                <a:cs typeface="Times New Roman" pitchFamily="18" charset="0"/>
              </a:rPr>
              <a:t>              Наибольшая </a:t>
            </a:r>
            <a:r>
              <a:rPr lang="ru-RU" sz="1400" b="1" dirty="0">
                <a:solidFill>
                  <a:schemeClr val="accent1">
                    <a:lumMod val="50000"/>
                  </a:schemeClr>
                </a:solidFill>
                <a:latin typeface="Times New Roman" pitchFamily="18" charset="0"/>
                <a:cs typeface="Times New Roman" pitchFamily="18" charset="0"/>
              </a:rPr>
              <a:t>сумма расходов 84% от общей суммы расходов приходится на программу «Развитие образования» 2 181,1 </a:t>
            </a:r>
            <a:r>
              <a:rPr lang="ru-RU" sz="1400" b="1" dirty="0" err="1">
                <a:solidFill>
                  <a:schemeClr val="accent1">
                    <a:lumMod val="50000"/>
                  </a:schemeClr>
                </a:solidFill>
                <a:latin typeface="Times New Roman" pitchFamily="18" charset="0"/>
                <a:cs typeface="Times New Roman" pitchFamily="18" charset="0"/>
              </a:rPr>
              <a:t>млн.рублей</a:t>
            </a:r>
            <a:r>
              <a:rPr lang="ru-RU" sz="1400" b="1" dirty="0">
                <a:solidFill>
                  <a:schemeClr val="accent1">
                    <a:lumMod val="50000"/>
                  </a:schemeClr>
                </a:solidFill>
                <a:latin typeface="Times New Roman" pitchFamily="18" charset="0"/>
                <a:cs typeface="Times New Roman" pitchFamily="18" charset="0"/>
              </a:rPr>
              <a:t> или 123,6% к уровню 2019 года из них: федеральный бюджет 36,9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 краевой бюджет 1 572,2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 местный бюджет 572,0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a:solidFill>
                  <a:schemeClr val="accent1">
                    <a:lumMod val="50000"/>
                  </a:schemeClr>
                </a:solidFill>
                <a:latin typeface="Times New Roman" pitchFamily="18" charset="0"/>
                <a:cs typeface="Times New Roman" pitchFamily="18" charset="0"/>
              </a:rPr>
              <a:t>.</a:t>
            </a:r>
          </a:p>
          <a:p>
            <a:pPr algn="just"/>
            <a:r>
              <a:rPr lang="ru-RU" sz="1400" b="1" dirty="0" smtClean="0">
                <a:solidFill>
                  <a:schemeClr val="accent1">
                    <a:lumMod val="50000"/>
                  </a:schemeClr>
                </a:solidFill>
                <a:latin typeface="Times New Roman" pitchFamily="18" charset="0"/>
                <a:cs typeface="Times New Roman" pitchFamily="18" charset="0"/>
              </a:rPr>
              <a:t>             В </a:t>
            </a:r>
            <a:r>
              <a:rPr lang="ru-RU" sz="1400" b="1" dirty="0">
                <a:solidFill>
                  <a:schemeClr val="accent1">
                    <a:lumMod val="50000"/>
                  </a:schemeClr>
                </a:solidFill>
                <a:latin typeface="Times New Roman" pitchFamily="18" charset="0"/>
                <a:cs typeface="Times New Roman" pitchFamily="18" charset="0"/>
              </a:rPr>
              <a:t>рамках данной программы профинансированы расходы по 4 основным подпрограммам: «Развитие дошкольного образования», «Развитие общего образования, «Развитие дополнительного образования», «Обеспечение реализации муниципальной программы и прочие мероприятия в области образования». </a:t>
            </a:r>
          </a:p>
          <a:p>
            <a:pPr algn="just"/>
            <a:r>
              <a:rPr lang="ru-RU" sz="1400" b="1" dirty="0" smtClean="0">
                <a:solidFill>
                  <a:schemeClr val="accent1">
                    <a:lumMod val="50000"/>
                  </a:schemeClr>
                </a:solidFill>
                <a:latin typeface="Times New Roman" pitchFamily="18" charset="0"/>
                <a:cs typeface="Times New Roman" pitchFamily="18" charset="0"/>
              </a:rPr>
              <a:t>             В </a:t>
            </a:r>
            <a:r>
              <a:rPr lang="ru-RU" sz="1400" b="1" dirty="0">
                <a:solidFill>
                  <a:schemeClr val="accent1">
                    <a:lumMod val="50000"/>
                  </a:schemeClr>
                </a:solidFill>
                <a:latin typeface="Times New Roman" pitchFamily="18" charset="0"/>
                <a:cs typeface="Times New Roman" pitchFamily="18" charset="0"/>
              </a:rPr>
              <a:t>рамках реализации программы за счет средств краевого бюджета были профинансированы следующие основные мероприятия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заработной платы работникам учреждений образования, оплата услуг дошкольных образовательных организаций, связанных с оказанием образовательных услуг – 993,7 млн. руб. или 63,2% от общей суммы расходов за счет средств краевого бюджета;</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выплаты за классное руководство педагогическим работникам 15,9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реконструкция МБДОУ детский сад комбинированного вида №35 г. Крымска. 1-й этап строительства отдельно стоящего здания на 35 мест – 28,8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строительство пристройки к МБДОУ №2 на 40 дополнительных мест для детей раннего и дошкольного возраста – 37,9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обеспечению льготным питанием учащихся из многодетных семей – 2,9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материально- техническое оснащение пунктов проведения экзаменов для государственной итоговой аттестации по образовательным программам основного общего и среднего общего образования – 5,9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строительство блока начального образования на 400 мест в хуторе </a:t>
            </a:r>
            <a:r>
              <a:rPr lang="ru-RU" sz="1400" b="1" dirty="0" err="1">
                <a:solidFill>
                  <a:schemeClr val="accent1">
                    <a:lumMod val="50000"/>
                  </a:schemeClr>
                </a:solidFill>
                <a:latin typeface="Times New Roman" pitchFamily="18" charset="0"/>
                <a:cs typeface="Times New Roman" pitchFamily="18" charset="0"/>
              </a:rPr>
              <a:t>Новоукраинском</a:t>
            </a:r>
            <a:r>
              <a:rPr lang="ru-RU" sz="1400" b="1" dirty="0">
                <a:solidFill>
                  <a:schemeClr val="accent1">
                    <a:lumMod val="50000"/>
                  </a:schemeClr>
                </a:solidFill>
                <a:latin typeface="Times New Roman" pitchFamily="18" charset="0"/>
                <a:cs typeface="Times New Roman" pitchFamily="18" charset="0"/>
              </a:rPr>
              <a:t> Пригородного сельского поселения  – 416,1 млн. руб.;</a:t>
            </a:r>
          </a:p>
          <a:p>
            <a:pPr algn="just"/>
            <a:endParaRPr lang="ru-RU" sz="1400" b="1" dirty="0" smtClean="0">
              <a:solidFill>
                <a:schemeClr val="accent1">
                  <a:lumMod val="50000"/>
                </a:schemeClr>
              </a:solidFill>
              <a:latin typeface="Times New Roman" pitchFamily="18" charset="0"/>
              <a:cs typeface="Times New Roman" pitchFamily="18" charset="0"/>
            </a:endParaRPr>
          </a:p>
          <a:p>
            <a:pPr marL="285750" indent="-285750" algn="just">
              <a:buFont typeface="Arial" pitchFamily="34" charset="0"/>
              <a:buChar char="•"/>
            </a:pPr>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823682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5262979"/>
          </a:xfrm>
          <a:prstGeom prst="rect">
            <a:avLst/>
          </a:prstGeom>
        </p:spPr>
        <p:txBody>
          <a:bodyPr wrap="square">
            <a:spAutoFit/>
          </a:bodyPr>
          <a:lstStyle/>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капитальный ремонт зданий и сооружений, благоустройство территорий, прилегающих к зданиям и сооружениям муниципальных образовательных организаций (МБДОУ детский сад № 6,42,14, МБОУ ООШ             № 1, 7, 24, 58, 66, 10, 6 на условиях </a:t>
            </a:r>
            <a:r>
              <a:rPr lang="ru-RU" sz="1400" b="1" dirty="0" err="1">
                <a:solidFill>
                  <a:schemeClr val="accent1">
                    <a:lumMod val="50000"/>
                  </a:schemeClr>
                </a:solidFill>
                <a:latin typeface="Times New Roman" pitchFamily="18" charset="0"/>
                <a:cs typeface="Times New Roman" pitchFamily="18" charset="0"/>
              </a:rPr>
              <a:t>софинансирования</a:t>
            </a:r>
            <a:r>
              <a:rPr lang="ru-RU" sz="1400" b="1" dirty="0">
                <a:solidFill>
                  <a:schemeClr val="accent1">
                    <a:lumMod val="50000"/>
                  </a:schemeClr>
                </a:solidFill>
                <a:latin typeface="Times New Roman" pitchFamily="18" charset="0"/>
                <a:cs typeface="Times New Roman" pitchFamily="18" charset="0"/>
              </a:rPr>
              <a:t>) – 27,9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приобретение автобусов и микроавтобусов для МБОУ СОШ № 58, 25 – 5,7 тыс. руб.;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обновление материально-технической базы для формирования у обучающихся современных навыков по предметной области «Технология» и других предметных областей (в рамках регионального проекта «Современная школа) в МБОУ СОШ № 3, 41 – 7,9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организация и обеспечение бесплатным горячим питанием обучающихся 1-4 классов – 26,3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приобретение движимого имущества для оснащения вновь созданных мест в муниципальных общеобразовательных организациях – 4,7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приобретено оборудование для обеззараживания воздуха (</a:t>
            </a:r>
            <a:r>
              <a:rPr lang="ru-RU" sz="1400" b="1" dirty="0" err="1">
                <a:solidFill>
                  <a:schemeClr val="accent1">
                    <a:lumMod val="50000"/>
                  </a:schemeClr>
                </a:solidFill>
                <a:latin typeface="Times New Roman" pitchFamily="18" charset="0"/>
                <a:cs typeface="Times New Roman" pitchFamily="18" charset="0"/>
              </a:rPr>
              <a:t>рециркуляторы</a:t>
            </a:r>
            <a:r>
              <a:rPr lang="ru-RU" sz="1400" b="1" dirty="0">
                <a:solidFill>
                  <a:schemeClr val="accent1">
                    <a:lumMod val="50000"/>
                  </a:schemeClr>
                </a:solidFill>
                <a:latin typeface="Times New Roman" pitchFamily="18" charset="0"/>
                <a:cs typeface="Times New Roman" pitchFamily="18" charset="0"/>
              </a:rPr>
              <a:t>) 3,1 </a:t>
            </a:r>
            <a:r>
              <a:rPr lang="ru-RU" sz="1400" b="1" dirty="0" err="1">
                <a:solidFill>
                  <a:schemeClr val="accent1">
                    <a:lumMod val="50000"/>
                  </a:schemeClr>
                </a:solidFill>
                <a:latin typeface="Times New Roman" pitchFamily="18" charset="0"/>
                <a:cs typeface="Times New Roman" pitchFamily="18" charset="0"/>
              </a:rPr>
              <a:t>млн.руб</a:t>
            </a:r>
            <a:r>
              <a:rPr lang="ru-RU" sz="1400" b="1" dirty="0" smtClean="0">
                <a:solidFill>
                  <a:schemeClr val="accent1">
                    <a:lumMod val="50000"/>
                  </a:schemeClr>
                </a:solidFill>
                <a:latin typeface="Times New Roman" pitchFamily="18" charset="0"/>
                <a:cs typeface="Times New Roman" pitchFamily="18" charset="0"/>
              </a:rPr>
              <a:t>.</a:t>
            </a:r>
          </a:p>
          <a:p>
            <a:pPr algn="just"/>
            <a:r>
              <a:rPr lang="ru-RU" sz="1400" b="1" dirty="0" smtClean="0">
                <a:solidFill>
                  <a:schemeClr val="accent1">
                    <a:lumMod val="50000"/>
                  </a:schemeClr>
                </a:solidFill>
                <a:latin typeface="Times New Roman" pitchFamily="18" charset="0"/>
                <a:cs typeface="Times New Roman" pitchFamily="18" charset="0"/>
              </a:rPr>
              <a:t>                  За </a:t>
            </a:r>
            <a:r>
              <a:rPr lang="ru-RU" sz="1400" b="1" dirty="0">
                <a:solidFill>
                  <a:schemeClr val="accent1">
                    <a:lumMod val="50000"/>
                  </a:schemeClr>
                </a:solidFill>
                <a:latin typeface="Times New Roman" pitchFamily="18" charset="0"/>
                <a:cs typeface="Times New Roman" pitchFamily="18" charset="0"/>
              </a:rPr>
              <a:t>счет средств районного бюджета в 2020 году в рамках муниципальной программы «Развитие образования» были профинансированы расходы в сумме 572,0 млн. руб., в том числе: </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выполнение муниципального задания дошкольными, общеобразовательными образовательными организациями, организациями дополнительного образования (выплата заработной платы, оплата коммунальных услуг, услуг связи, услуг по содержанию имущества, налогов, приобретение продуктов питания для дошкольных образовательных организаций, оплата ГСМ, котельно-печного топлива) – 422,1 млн. руб.;</a:t>
            </a:r>
          </a:p>
          <a:p>
            <a:pPr marL="285750" indent="-285750" algn="just">
              <a:buFont typeface="Arial" pitchFamily="34" charset="0"/>
              <a:buChar char="•"/>
            </a:pPr>
            <a:r>
              <a:rPr lang="ru-RU" sz="1400" b="1" dirty="0">
                <a:solidFill>
                  <a:schemeClr val="accent1">
                    <a:lumMod val="50000"/>
                  </a:schemeClr>
                </a:solidFill>
                <a:latin typeface="Times New Roman" pitchFamily="18" charset="0"/>
                <a:cs typeface="Times New Roman" pitchFamily="18" charset="0"/>
              </a:rPr>
              <a:t>- на реконструкцию детского сада комбинированного вида № 35 города Крымска ,1-й этап строительства отдельно стоящего здания на 35 мест – 1,5 млн. руб.;</a:t>
            </a:r>
          </a:p>
          <a:p>
            <a:pPr marL="285750" indent="-285750" algn="just">
              <a:buFont typeface="Arial" pitchFamily="34" charset="0"/>
              <a:buChar char="•"/>
            </a:pPr>
            <a:endParaRPr lang="ru-RU" sz="1400" b="1" dirty="0">
              <a:solidFill>
                <a:schemeClr val="accent1">
                  <a:lumMod val="50000"/>
                </a:schemeClr>
              </a:solidFill>
              <a:latin typeface="Times New Roman" pitchFamily="18" charset="0"/>
              <a:cs typeface="Times New Roman" pitchFamily="18" charset="0"/>
            </a:endParaRPr>
          </a:p>
          <a:p>
            <a:pPr marL="285750" indent="-285750" algn="just">
              <a:buFont typeface="Arial" pitchFamily="34" charset="0"/>
              <a:buChar char="•"/>
            </a:pPr>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361416906"/>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Override>
</file>

<file path=docProps/app.xml><?xml version="1.0" encoding="utf-8"?>
<Properties xmlns="http://schemas.openxmlformats.org/officeDocument/2006/extended-properties" xmlns:vt="http://schemas.openxmlformats.org/officeDocument/2006/docPropsVTypes">
  <Template>Slipstream</Template>
  <TotalTime>5118</TotalTime>
  <Words>4400</Words>
  <Application>Microsoft Office PowerPoint</Application>
  <PresentationFormat>Экран (4:3)</PresentationFormat>
  <Paragraphs>874</Paragraphs>
  <Slides>48</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48</vt:i4>
      </vt:variant>
    </vt:vector>
  </HeadingPairs>
  <TitlesOfParts>
    <vt:vector size="49" baseType="lpstr">
      <vt:lpstr>Воздушный поток</vt:lpstr>
      <vt:lpstr>БЮДЖЕТ ДЛЯ ГРАЖДАН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Основные этапы бюджетного процесса</vt:lpstr>
      <vt:lpstr>Основные параметры исполнения бюджета</vt:lpstr>
      <vt:lpstr>ОСНОВНЫЕ ПОКАЗАТЕЛИ Социально-экономического развития  муниципального образования Крымский район </vt:lpstr>
      <vt:lpstr>Уровень жизни населения   </vt:lpstr>
      <vt:lpstr>Презентация PowerPoint</vt:lpstr>
      <vt:lpstr>Структура налоговых и неналоговых доходов бюджета муниципального образования Крымский район</vt:lpstr>
      <vt:lpstr>Презентация PowerPoint</vt:lpstr>
      <vt:lpstr>Презентация PowerPoint</vt:lpstr>
      <vt:lpstr>Презентация PowerPoint</vt:lpstr>
      <vt:lpstr>Презентация PowerPoint</vt:lpstr>
      <vt:lpstr> БЕЗВОЗМЕЗДНЫЕ ПОСТУПЛЕНИЯ ОТ ДРУГИХ БЮДЖЕТОВ БЮДЖЕТНОЙ СИСТЕМЫ РОССИЙСКОЙ ФЕДЕРАЦИИ  </vt:lpstr>
      <vt:lpstr>ИСТОЧНИКИ ФИНАНСИРОВАНИЯ ДЕФИЦИТА БЮДЖЕТА   </vt:lpstr>
      <vt:lpstr>Презентация PowerPoint</vt:lpstr>
      <vt:lpstr>Презентация PowerPoint</vt:lpstr>
      <vt:lpstr>Структура доходной части бюджета муниципального образования Крымский район </vt:lpstr>
      <vt:lpstr>  Сведения о количестве муниципальных учреждений муниципального образования Крымский район  на 31 декабря  2020 года </vt:lpstr>
      <vt:lpstr>ОБРАЗОВАНИЕ </vt:lpstr>
      <vt:lpstr> КУЛЬТУРА и кинематография </vt:lpstr>
      <vt:lpstr> ФИЗИЧЕСКАЯ КУЛЬТУРА И СПОРТ</vt:lpstr>
      <vt:lpstr>Динамика муниципального долга муниципального образования Крымский район </vt:lpstr>
      <vt:lpstr>Расходы на обслуживание муниципального долга </vt:lpstr>
      <vt:lpstr>МУНИЦИПАЛЬНЫЕ ПРОГРАММЫ муниципального образования Крымский район </vt:lpstr>
      <vt:lpstr>Контактная информация</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dc:title>
  <dc:creator>Сергей</dc:creator>
  <cp:lastModifiedBy>Татьяна Ю. Сченстная</cp:lastModifiedBy>
  <cp:revision>298</cp:revision>
  <cp:lastPrinted>2021-06-07T10:42:53Z</cp:lastPrinted>
  <dcterms:created xsi:type="dcterms:W3CDTF">2015-09-28T06:07:41Z</dcterms:created>
  <dcterms:modified xsi:type="dcterms:W3CDTF">2021-06-07T13:11:56Z</dcterms:modified>
</cp:coreProperties>
</file>