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notesSlides/notesSlide7.xml" ContentType="application/vnd.openxmlformats-officedocument.presentationml.notesSlide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ppt/charts/chart18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145" r:id="rId1"/>
  </p:sldMasterIdLst>
  <p:notesMasterIdLst>
    <p:notesMasterId r:id="rId23"/>
  </p:notesMasterIdLst>
  <p:sldIdLst>
    <p:sldId id="311" r:id="rId2"/>
    <p:sldId id="271" r:id="rId3"/>
    <p:sldId id="290" r:id="rId4"/>
    <p:sldId id="259" r:id="rId5"/>
    <p:sldId id="260" r:id="rId6"/>
    <p:sldId id="329" r:id="rId7"/>
    <p:sldId id="330" r:id="rId8"/>
    <p:sldId id="261" r:id="rId9"/>
    <p:sldId id="272" r:id="rId10"/>
    <p:sldId id="323" r:id="rId11"/>
    <p:sldId id="322" r:id="rId12"/>
    <p:sldId id="263" r:id="rId13"/>
    <p:sldId id="276" r:id="rId14"/>
    <p:sldId id="331" r:id="rId15"/>
    <p:sldId id="332" r:id="rId16"/>
    <p:sldId id="324" r:id="rId17"/>
    <p:sldId id="325" r:id="rId18"/>
    <p:sldId id="288" r:id="rId19"/>
    <p:sldId id="335" r:id="rId20"/>
    <p:sldId id="336" r:id="rId21"/>
    <p:sldId id="270" r:id="rId2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FF99CC"/>
    <a:srgbClr val="7B13F9"/>
    <a:srgbClr val="993366"/>
    <a:srgbClr val="EC2095"/>
    <a:srgbClr val="FD5F5F"/>
    <a:srgbClr val="FF9999"/>
    <a:srgbClr val="9E5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9822" autoAdjust="0"/>
  </p:normalViewPr>
  <p:slideViewPr>
    <p:cSldViewPr>
      <p:cViewPr varScale="1">
        <p:scale>
          <a:sx n="71" d="100"/>
          <a:sy n="71" d="100"/>
        </p:scale>
        <p:origin x="-9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704992130339503E-2"/>
          <c:y val="4.6194218084325472E-2"/>
          <c:w val="0.67487841359716705"/>
          <c:h val="0.854278239315816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 млн.рублей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30000"/>
                    <a:satMod val="250000"/>
                  </a:schemeClr>
                </a:gs>
                <a:gs pos="72000">
                  <a:schemeClr val="accent2">
                    <a:tint val="75000"/>
                    <a:satMod val="210000"/>
                  </a:schemeClr>
                </a:gs>
                <a:gs pos="100000">
                  <a:schemeClr val="accent2">
                    <a:tint val="85000"/>
                    <a:satMod val="210000"/>
                  </a:schemeClr>
                </a:gs>
              </a:gsLst>
              <a:lin ang="5400000" scaled="1"/>
            </a:gradFill>
            <a:ln w="10000" cap="flat" cmpd="sng" algn="ctr">
              <a:solidFill>
                <a:schemeClr val="accent2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1210</c:v>
                </c:pt>
                <c:pt idx="1">
                  <c:v>1249.4000000000001</c:v>
                </c:pt>
                <c:pt idx="2">
                  <c:v>1303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6F-4021-82DB-1D4EAE9BF14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млн.рублей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6F-4021-82DB-1D4EAE9BF1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2192.6</c:v>
                </c:pt>
                <c:pt idx="1">
                  <c:v>1892.3</c:v>
                </c:pt>
                <c:pt idx="2">
                  <c:v>1852.5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D6F-4021-82DB-1D4EAE9BF14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-3.6548959524221054E-7"/>
                  <c:y val="3.9680072799707622E-6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F-4021-82DB-1D4EAE9BF14E}"/>
                </c:ext>
              </c:extLst>
            </c:dLbl>
            <c:dLbl>
              <c:idx val="1"/>
              <c:layout>
                <c:manualLayout>
                  <c:x val="-1.827447976211062E-7"/>
                  <c:y val="-2.9392021924562868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F-4021-82DB-1D4EAE9BF14E}"/>
                </c:ext>
              </c:extLst>
            </c:dLbl>
            <c:dLbl>
              <c:idx val="2"/>
              <c:layout>
                <c:manualLayout>
                  <c:x val="4.254858885451915E-17"/>
                  <c:y val="-4.1992429042110098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F-4021-82DB-1D4EAE9BF14E}"/>
                </c:ext>
              </c:extLst>
            </c:dLbl>
            <c:dLbl>
              <c:idx val="3"/>
              <c:layout>
                <c:manualLayout>
                  <c:x val="-2.4577570586492622E-3"/>
                  <c:y val="-4.1994743713023135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F-4021-82DB-1D4EAE9BF14E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F-4021-82DB-1D4EAE9BF1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D6F-4021-82DB-1D4EAE9BF1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4"/>
        <c:gapDepth val="82"/>
        <c:shape val="box"/>
        <c:axId val="34921856"/>
        <c:axId val="33784192"/>
        <c:axId val="0"/>
      </c:bar3DChart>
      <c:catAx>
        <c:axId val="3492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399" b="1">
                <a:solidFill>
                  <a:srgbClr val="002060"/>
                </a:solidFill>
              </a:defRPr>
            </a:pPr>
            <a:endParaRPr lang="ru-RU"/>
          </a:p>
        </c:txPr>
        <c:crossAx val="33784192"/>
        <c:crosses val="autoZero"/>
        <c:auto val="1"/>
        <c:lblAlgn val="ctr"/>
        <c:lblOffset val="100"/>
        <c:noMultiLvlLbl val="0"/>
      </c:catAx>
      <c:valAx>
        <c:axId val="3378419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34921856"/>
        <c:crosses val="autoZero"/>
        <c:crossBetween val="between"/>
        <c:majorUnit val="20"/>
      </c:valAx>
      <c:spPr>
        <a:noFill/>
        <a:ln w="25390">
          <a:noFill/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999" b="1">
                <a:solidFill>
                  <a:srgbClr val="002060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999" b="1">
                <a:solidFill>
                  <a:srgbClr val="00206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1190476190476148"/>
          <c:y val="0.26936619718309895"/>
          <c:w val="0.28571428571428614"/>
          <c:h val="0.59507042253521192"/>
        </c:manualLayout>
      </c:layout>
      <c:overlay val="0"/>
      <c:txPr>
        <a:bodyPr/>
        <a:lstStyle/>
        <a:p>
          <a:pPr>
            <a:defRPr sz="1999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69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</c:backWall>
    <c:plotArea>
      <c:layout>
        <c:manualLayout>
          <c:layoutTarget val="inner"/>
          <c:xMode val="edge"/>
          <c:yMode val="edge"/>
          <c:x val="2.4377116401858412E-2"/>
          <c:y val="2.7324115452520743E-2"/>
          <c:w val="0.836016881263276"/>
          <c:h val="0.8310023809082935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0"/>
              <c:layout>
                <c:manualLayout>
                  <c:x val="5.3339668748303014E-4"/>
                  <c:y val="0.1296669233149975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27-4B00-A4E0-608B517C9A1D}"/>
                </c:ext>
              </c:extLst>
            </c:dLbl>
            <c:dLbl>
              <c:idx val="1"/>
              <c:layout>
                <c:manualLayout>
                  <c:x val="0"/>
                  <c:y val="6.6156208525758375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27-4B00-A4E0-608B517C9A1D}"/>
                </c:ext>
              </c:extLst>
            </c:dLbl>
            <c:dLbl>
              <c:idx val="2"/>
              <c:layout>
                <c:manualLayout>
                  <c:x val="-2.9149209178512252E-3"/>
                  <c:y val="5.6355288744164546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27-4B00-A4E0-608B517C9A1D}"/>
                </c:ext>
              </c:extLst>
            </c:dLbl>
            <c:dLbl>
              <c:idx val="3"/>
              <c:layout>
                <c:manualLayout>
                  <c:x val="-2.9149209178512252E-3"/>
                  <c:y val="4.0898003487043824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27-4B00-A4E0-608B517C9A1D}"/>
                </c:ext>
              </c:extLst>
            </c:dLbl>
            <c:dLbl>
              <c:idx val="4"/>
              <c:layout>
                <c:manualLayout>
                  <c:x val="-7.240250421544925E-3"/>
                  <c:y val="2.8835926621980052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27-4B00-A4E0-608B517C9A1D}"/>
                </c:ext>
              </c:extLst>
            </c:dLbl>
            <c:dLbl>
              <c:idx val="5"/>
              <c:layout>
                <c:manualLayout>
                  <c:x val="-4.7051873083425334E-5"/>
                  <c:y val="1.3378641364859117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27-4B00-A4E0-608B517C9A1D}"/>
                </c:ext>
              </c:extLst>
            </c:dLbl>
            <c:dLbl>
              <c:idx val="6"/>
              <c:layout>
                <c:manualLayout>
                  <c:x val="5.7357952691432824E-3"/>
                  <c:y val="4.5225085607169665E-3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27-4B00-A4E0-608B517C9A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7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УО  </c:v>
                </c:pt>
                <c:pt idx="1">
                  <c:v>Совет</c:v>
                </c:pt>
                <c:pt idx="2">
                  <c:v>Администрация</c:v>
                </c:pt>
                <c:pt idx="3">
                  <c:v>ОКС</c:v>
                </c:pt>
                <c:pt idx="4">
                  <c:v> УФК и С</c:v>
                </c:pt>
                <c:pt idx="5">
                  <c:v>УК</c:v>
                </c:pt>
                <c:pt idx="6">
                  <c:v>ФУ</c:v>
                </c:pt>
                <c:pt idx="7">
                  <c:v>КСП</c:v>
                </c:pt>
                <c:pt idx="8">
                  <c:v>Молодежная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2021.1</c:v>
                </c:pt>
                <c:pt idx="1">
                  <c:v>4.3</c:v>
                </c:pt>
                <c:pt idx="2">
                  <c:v>462.3</c:v>
                </c:pt>
                <c:pt idx="3">
                  <c:v>6.4</c:v>
                </c:pt>
                <c:pt idx="4">
                  <c:v>167.5</c:v>
                </c:pt>
                <c:pt idx="5">
                  <c:v>141</c:v>
                </c:pt>
                <c:pt idx="6">
                  <c:v>32.6</c:v>
                </c:pt>
                <c:pt idx="7">
                  <c:v>4.4000000000000004</c:v>
                </c:pt>
                <c:pt idx="8">
                  <c:v>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B27-4B00-A4E0-608B517C9A1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0"/>
              <c:layout>
                <c:manualLayout>
                  <c:x val="3.9388541949497709E-2"/>
                  <c:y val="1.352691668054247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27-4B00-A4E0-608B517C9A1D}"/>
                </c:ext>
              </c:extLst>
            </c:dLbl>
            <c:dLbl>
              <c:idx val="1"/>
              <c:layout>
                <c:manualLayout>
                  <c:x val="-1.4574604589256083E-3"/>
                  <c:y val="5.1454828853367628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27-4B00-A4E0-608B517C9A1D}"/>
                </c:ext>
              </c:extLst>
            </c:dLbl>
            <c:dLbl>
              <c:idx val="2"/>
              <c:layout>
                <c:manualLayout>
                  <c:x val="-1.7161310002183901E-3"/>
                  <c:y val="3.1676842838200762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27-4B00-A4E0-608B517C9A1D}"/>
                </c:ext>
              </c:extLst>
            </c:dLbl>
            <c:dLbl>
              <c:idx val="3"/>
              <c:layout>
                <c:manualLayout>
                  <c:x val="1.1424539066654332E-2"/>
                  <c:y val="3.03541045306681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B27-4B00-A4E0-608B517C9A1D}"/>
                </c:ext>
              </c:extLst>
            </c:dLbl>
            <c:dLbl>
              <c:idx val="4"/>
              <c:layout>
                <c:manualLayout>
                  <c:x val="6.958168704376406E-3"/>
                  <c:y val="1.6597510373443983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B27-4B00-A4E0-608B517C9A1D}"/>
                </c:ext>
              </c:extLst>
            </c:dLbl>
            <c:dLbl>
              <c:idx val="5"/>
              <c:layout>
                <c:manualLayout>
                  <c:x val="1.4245470999004221E-2"/>
                  <c:y val="8.6799878144474037E-3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B27-4B00-A4E0-608B517C9A1D}"/>
                </c:ext>
              </c:extLst>
            </c:dLbl>
            <c:dLbl>
              <c:idx val="6"/>
              <c:layout>
                <c:manualLayout>
                  <c:x val="1.5679405521388117E-2"/>
                  <c:y val="1.5652724858277383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B27-4B00-A4E0-608B517C9A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7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УО  </c:v>
                </c:pt>
                <c:pt idx="1">
                  <c:v>Совет</c:v>
                </c:pt>
                <c:pt idx="2">
                  <c:v>Администрация</c:v>
                </c:pt>
                <c:pt idx="3">
                  <c:v>ОКС</c:v>
                </c:pt>
                <c:pt idx="4">
                  <c:v> УФК и С</c:v>
                </c:pt>
                <c:pt idx="5">
                  <c:v>УК</c:v>
                </c:pt>
                <c:pt idx="6">
                  <c:v>ФУ</c:v>
                </c:pt>
                <c:pt idx="7">
                  <c:v>КСП</c:v>
                </c:pt>
                <c:pt idx="8">
                  <c:v>Молодежная политика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1966.9</c:v>
                </c:pt>
                <c:pt idx="1">
                  <c:v>5</c:v>
                </c:pt>
                <c:pt idx="2">
                  <c:v>619.1</c:v>
                </c:pt>
                <c:pt idx="3">
                  <c:v>148.9</c:v>
                </c:pt>
                <c:pt idx="4">
                  <c:v>206.3</c:v>
                </c:pt>
                <c:pt idx="5">
                  <c:v>127.3</c:v>
                </c:pt>
                <c:pt idx="6">
                  <c:v>37.5</c:v>
                </c:pt>
                <c:pt idx="7">
                  <c:v>4.8</c:v>
                </c:pt>
                <c:pt idx="8">
                  <c:v>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9B27-4B00-A4E0-608B517C9A1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5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dLbl>
              <c:idx val="0"/>
              <c:layout>
                <c:manualLayout>
                  <c:x val="7.0689655172413796E-2"/>
                  <c:y val="4.9384090310083908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B27-4B00-A4E0-608B517C9A1D}"/>
                </c:ext>
              </c:extLst>
            </c:dLbl>
            <c:dLbl>
              <c:idx val="1"/>
              <c:layout>
                <c:manualLayout>
                  <c:x val="1.4717078468639727E-2"/>
                  <c:y val="5.4594415685466822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B27-4B00-A4E0-608B517C9A1D}"/>
                </c:ext>
              </c:extLst>
            </c:dLbl>
            <c:dLbl>
              <c:idx val="2"/>
              <c:layout>
                <c:manualLayout>
                  <c:x val="-1.5783871843605933E-2"/>
                  <c:y val="2.3910495854256166E-2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B27-4B00-A4E0-608B517C9A1D}"/>
                </c:ext>
              </c:extLst>
            </c:dLbl>
            <c:dLbl>
              <c:idx val="3"/>
              <c:layout>
                <c:manualLayout>
                  <c:x val="8.7447627535536497E-3"/>
                  <c:y val="4.9004598907969174E-3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B27-4B00-A4E0-608B517C9A1D}"/>
                </c:ext>
              </c:extLst>
            </c:dLbl>
            <c:dLbl>
              <c:idx val="4"/>
              <c:layout>
                <c:manualLayout>
                  <c:x val="4.3723813767768283E-3"/>
                  <c:y val="7.3506898361953774E-3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B27-4B00-A4E0-608B517C9A1D}"/>
                </c:ext>
              </c:extLst>
            </c:dLbl>
            <c:dLbl>
              <c:idx val="5"/>
              <c:layout>
                <c:manualLayout>
                  <c:x val="2.9149209178512252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B27-4B00-A4E0-608B517C9A1D}"/>
                </c:ext>
              </c:extLst>
            </c:dLbl>
            <c:dLbl>
              <c:idx val="6"/>
              <c:layout>
                <c:manualLayout>
                  <c:x val="2.9148061571852672E-3"/>
                  <c:y val="7.3506898361953774E-3"/>
                </c:manualLayout>
              </c:layout>
              <c:spPr/>
              <c:txPr>
                <a:bodyPr/>
                <a:lstStyle/>
                <a:p>
                  <a:pPr>
                    <a:defRPr sz="1007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B27-4B00-A4E0-608B517C9A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7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УО  </c:v>
                </c:pt>
                <c:pt idx="1">
                  <c:v>Совет</c:v>
                </c:pt>
                <c:pt idx="2">
                  <c:v>Администрация</c:v>
                </c:pt>
                <c:pt idx="3">
                  <c:v>ОКС</c:v>
                </c:pt>
                <c:pt idx="4">
                  <c:v> УФК и С</c:v>
                </c:pt>
                <c:pt idx="5">
                  <c:v>УК</c:v>
                </c:pt>
                <c:pt idx="6">
                  <c:v>ФУ</c:v>
                </c:pt>
                <c:pt idx="7">
                  <c:v>КСП</c:v>
                </c:pt>
                <c:pt idx="8">
                  <c:v>Молодежная политика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2241.6999999999998</c:v>
                </c:pt>
                <c:pt idx="1">
                  <c:v>5.8</c:v>
                </c:pt>
                <c:pt idx="2">
                  <c:v>539.6</c:v>
                </c:pt>
                <c:pt idx="3">
                  <c:v>366.2</c:v>
                </c:pt>
                <c:pt idx="4">
                  <c:v>144.9</c:v>
                </c:pt>
                <c:pt idx="5">
                  <c:v>152</c:v>
                </c:pt>
                <c:pt idx="6">
                  <c:v>39.799999999999997</c:v>
                </c:pt>
                <c:pt idx="7">
                  <c:v>5.7</c:v>
                </c:pt>
                <c:pt idx="8">
                  <c:v>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9B27-4B00-A4E0-608B517C9A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387"/>
        <c:shape val="box"/>
        <c:axId val="36837632"/>
        <c:axId val="36847616"/>
        <c:axId val="37074240"/>
      </c:bar3DChart>
      <c:catAx>
        <c:axId val="3683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660000" anchor="b" anchorCtr="0"/>
          <a:lstStyle/>
          <a:p>
            <a:pPr>
              <a:defRPr sz="839">
                <a:solidFill>
                  <a:schemeClr val="tx1"/>
                </a:solidFill>
              </a:defRPr>
            </a:pPr>
            <a:endParaRPr lang="ru-RU"/>
          </a:p>
        </c:txPr>
        <c:crossAx val="36847616"/>
        <c:crosses val="autoZero"/>
        <c:auto val="0"/>
        <c:lblAlgn val="ctr"/>
        <c:lblOffset val="100"/>
        <c:noMultiLvlLbl val="0"/>
      </c:catAx>
      <c:valAx>
        <c:axId val="36847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6837632"/>
        <c:crosses val="autoZero"/>
        <c:crossBetween val="between"/>
      </c:valAx>
      <c:serAx>
        <c:axId val="3707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2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18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6847616"/>
        <c:crosses val="autoZero"/>
        <c:tickLblSkip val="1"/>
        <c:tickMarkSkip val="1"/>
      </c:ser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36939890265654818"/>
          <c:y val="0.91743106185800849"/>
          <c:w val="0.18652763365819588"/>
          <c:h val="8.2568938141991566E-2"/>
        </c:manualLayout>
      </c:layout>
      <c:overlay val="0"/>
      <c:txPr>
        <a:bodyPr/>
        <a:lstStyle/>
        <a:p>
          <a:pPr>
            <a:defRPr sz="1329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489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0"/>
      <c:rotY val="10"/>
      <c:depthPercent val="1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52844566011048"/>
          <c:y val="2.3757613065389555E-2"/>
          <c:w val="0.75247155433989055"/>
          <c:h val="0.754525609244429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образование</c:v>
                </c:pt>
              </c:strCache>
            </c:strRef>
          </c:tx>
          <c:spPr>
            <a:solidFill>
              <a:schemeClr val="accent6"/>
            </a:solidFill>
            <a:ln w="1905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886</c:v>
                </c:pt>
                <c:pt idx="1">
                  <c:v>1052.3</c:v>
                </c:pt>
                <c:pt idx="2" formatCode="#,##0.0">
                  <c:v>1447.8</c:v>
                </c:pt>
                <c:pt idx="3">
                  <c:v>1091.7</c:v>
                </c:pt>
                <c:pt idx="4">
                  <c:v>1052.0999999999999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1E-4A97-BCF0-2610751130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1000"/>
                  </a:schemeClr>
                </a:gs>
                <a:gs pos="68000">
                  <a:schemeClr val="accent6">
                    <a:tint val="77000"/>
                  </a:schemeClr>
                </a:gs>
                <a:gs pos="81000">
                  <a:schemeClr val="accent6">
                    <a:tint val="79000"/>
                  </a:schemeClr>
                </a:gs>
                <a:gs pos="86000">
                  <a:schemeClr val="accent6">
                    <a:tint val="73000"/>
                  </a:schemeClr>
                </a:gs>
                <a:gs pos="100000">
                  <a:schemeClr val="accent6">
                    <a:tint val="3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6">
                  <a:shade val="60000"/>
                  <a:satMod val="300000"/>
                </a:schemeClr>
              </a:solidFill>
              <a:prstDash val="solid"/>
            </a:ln>
            <a:effectLst>
              <a:glow rad="63500">
                <a:schemeClr val="accent6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735.2</c:v>
                </c:pt>
                <c:pt idx="1">
                  <c:v>720.5</c:v>
                </c:pt>
                <c:pt idx="2">
                  <c:v>734.3</c:v>
                </c:pt>
                <c:pt idx="3">
                  <c:v>679.2</c:v>
                </c:pt>
                <c:pt idx="4">
                  <c:v>730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1E-4A97-BCF0-26107511307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dLbls>
            <c:dLbl>
              <c:idx val="0"/>
              <c:layout>
                <c:manualLayout>
                  <c:x val="0.1340551975348972"/>
                  <c:y val="-2.6460787690606936E-2"/>
                </c:manualLayout>
              </c:layout>
              <c:spPr/>
              <c:txPr>
                <a:bodyPr/>
                <a:lstStyle/>
                <a:p>
                  <a:pPr>
                    <a:defRPr sz="1188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1E-4A97-BCF0-261075113070}"/>
                </c:ext>
              </c:extLst>
            </c:dLbl>
            <c:dLbl>
              <c:idx val="1"/>
              <c:layout>
                <c:manualLayout>
                  <c:x val="7.9360712316202994E-2"/>
                  <c:y val="-2.3520761702273449E-2"/>
                </c:manualLayout>
              </c:layout>
              <c:spPr/>
              <c:txPr>
                <a:bodyPr/>
                <a:lstStyle/>
                <a:p>
                  <a:pPr>
                    <a:defRPr sz="1188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1E-4A97-BCF0-261075113070}"/>
                </c:ext>
              </c:extLst>
            </c:dLbl>
            <c:dLbl>
              <c:idx val="2"/>
              <c:layout>
                <c:manualLayout>
                  <c:x val="7.9360712316202994E-2"/>
                  <c:y val="-1.4700476063920921E-2"/>
                </c:manualLayout>
              </c:layout>
              <c:spPr/>
              <c:txPr>
                <a:bodyPr/>
                <a:lstStyle/>
                <a:p>
                  <a:pPr>
                    <a:defRPr sz="1188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1E-4A97-BCF0-261075113070}"/>
                </c:ext>
              </c:extLst>
            </c:dLbl>
            <c:dLbl>
              <c:idx val="3"/>
              <c:layout>
                <c:manualLayout>
                  <c:x val="7.9360712316202994E-2"/>
                  <c:y val="-8.8202856383525468E-3"/>
                </c:manualLayout>
              </c:layout>
              <c:spPr/>
              <c:txPr>
                <a:bodyPr/>
                <a:lstStyle/>
                <a:p>
                  <a:pPr>
                    <a:defRPr sz="1188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1E-4A97-BCF0-261075113070}"/>
                </c:ext>
              </c:extLst>
            </c:dLbl>
            <c:dLbl>
              <c:idx val="4"/>
              <c:layout>
                <c:manualLayout>
                  <c:x val="6.4730244567540923E-2"/>
                  <c:y val="-2.9749079978755796E-2"/>
                </c:manualLayout>
              </c:layout>
              <c:spPr/>
              <c:txPr>
                <a:bodyPr/>
                <a:lstStyle/>
                <a:p>
                  <a:pPr>
                    <a:defRPr sz="1188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1E-4A97-BCF0-261075113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10.5</c:v>
                </c:pt>
                <c:pt idx="1">
                  <c:v>13.3</c:v>
                </c:pt>
                <c:pt idx="2">
                  <c:v>7.6</c:v>
                </c:pt>
                <c:pt idx="3">
                  <c:v>6.9</c:v>
                </c:pt>
                <c:pt idx="4">
                  <c:v>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21E-4A97-BCF0-26107511307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расходы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5.8875424854406668E-3"/>
                  <c:y val="2.7890182491824385E-3"/>
                </c:manualLayout>
              </c:layout>
              <c:spPr/>
              <c:txPr>
                <a:bodyPr/>
                <a:lstStyle/>
                <a:p>
                  <a:pPr>
                    <a:defRPr sz="1188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1E-4A97-BCF0-261075113070}"/>
                </c:ext>
              </c:extLst>
            </c:dLbl>
            <c:dLbl>
              <c:idx val="1"/>
              <c:layout>
                <c:manualLayout>
                  <c:x val="5.2039864374287684E-3"/>
                  <c:y val="-2.2521168669004362E-3"/>
                </c:manualLayout>
              </c:layout>
              <c:spPr/>
              <c:txPr>
                <a:bodyPr/>
                <a:lstStyle/>
                <a:p>
                  <a:pPr>
                    <a:defRPr sz="1188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1E-4A97-BCF0-261075113070}"/>
                </c:ext>
              </c:extLst>
            </c:dLbl>
            <c:dLbl>
              <c:idx val="2"/>
              <c:layout>
                <c:manualLayout>
                  <c:x val="5.6360092205822833E-3"/>
                  <c:y val="-3.6361045236628052E-3"/>
                </c:manualLayout>
              </c:layout>
              <c:spPr/>
              <c:txPr>
                <a:bodyPr/>
                <a:lstStyle/>
                <a:p>
                  <a:pPr>
                    <a:defRPr sz="1188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1E-4A97-BCF0-261075113070}"/>
                </c:ext>
              </c:extLst>
            </c:dLbl>
            <c:dLbl>
              <c:idx val="3"/>
              <c:layout>
                <c:manualLayout>
                  <c:x val="8.3500083460401366E-3"/>
                  <c:y val="-4.9268329558174338E-3"/>
                </c:manualLayout>
              </c:layout>
              <c:spPr/>
              <c:txPr>
                <a:bodyPr/>
                <a:lstStyle/>
                <a:p>
                  <a:pPr>
                    <a:defRPr sz="1188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1E-4A97-BCF0-261075113070}"/>
                </c:ext>
              </c:extLst>
            </c:dLbl>
            <c:dLbl>
              <c:idx val="4"/>
              <c:layout>
                <c:manualLayout>
                  <c:x val="1.489998576564934E-3"/>
                  <c:y val="-7.8185409944014714E-3"/>
                </c:manualLayout>
              </c:layout>
              <c:spPr/>
              <c:txPr>
                <a:bodyPr/>
                <a:lstStyle/>
                <a:p>
                  <a:pPr>
                    <a:defRPr sz="1188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21E-4A97-BCF0-261075113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167.5</c:v>
                </c:pt>
                <c:pt idx="1">
                  <c:v>152.69999999999999</c:v>
                </c:pt>
                <c:pt idx="2">
                  <c:v>224</c:v>
                </c:pt>
                <c:pt idx="3">
                  <c:v>199.4</c:v>
                </c:pt>
                <c:pt idx="4">
                  <c:v>134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21E-4A97-BCF0-26107511307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27429286510924E-3"/>
                  <c:y val="-4.3375620578760557E-2"/>
                </c:manualLayout>
              </c:layout>
              <c:spPr/>
              <c:txPr>
                <a:bodyPr/>
                <a:lstStyle/>
                <a:p>
                  <a:pPr>
                    <a:defRPr sz="119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21E-4A97-BCF0-261075113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321E-4A97-BCF0-26107511307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Дополнительное образование</c:v>
                </c:pt>
              </c:strCache>
            </c:strRef>
          </c:tx>
          <c:spPr>
            <a:solidFill>
              <a:srgbClr val="FF99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147.1</c:v>
                </c:pt>
                <c:pt idx="1">
                  <c:v>119.1</c:v>
                </c:pt>
                <c:pt idx="2">
                  <c:v>148</c:v>
                </c:pt>
                <c:pt idx="3">
                  <c:v>161.80000000000001</c:v>
                </c:pt>
                <c:pt idx="4">
                  <c:v>152.80000000000001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321E-4A97-BCF0-26107511307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Профессиональная подготовка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5000"/>
                    <a:shade val="85000"/>
                    <a:satMod val="230000"/>
                  </a:schemeClr>
                </a:gs>
                <a:gs pos="25000">
                  <a:schemeClr val="accent6">
                    <a:tint val="90000"/>
                    <a:shade val="70000"/>
                    <a:satMod val="220000"/>
                  </a:schemeClr>
                </a:gs>
                <a:gs pos="50000">
                  <a:schemeClr val="accent6">
                    <a:tint val="90000"/>
                    <a:shade val="58000"/>
                    <a:satMod val="225000"/>
                  </a:schemeClr>
                </a:gs>
                <a:gs pos="65000">
                  <a:schemeClr val="accent6">
                    <a:tint val="90000"/>
                    <a:shade val="58000"/>
                    <a:satMod val="225000"/>
                  </a:schemeClr>
                </a:gs>
                <a:gs pos="80000">
                  <a:schemeClr val="accent6">
                    <a:tint val="90000"/>
                    <a:shade val="69000"/>
                    <a:satMod val="220000"/>
                  </a:schemeClr>
                </a:gs>
                <a:gs pos="100000">
                  <a:schemeClr val="accent6">
                    <a:tint val="77000"/>
                    <a:shade val="80000"/>
                    <a:satMod val="23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/>
              <a:contourClr>
                <a:schemeClr val="accent6">
                  <a:shade val="60000"/>
                  <a:satMod val="11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6.5027429286510924E-3"/>
                  <c:y val="-4.336826394676711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21E-4A97-BCF0-261075113070}"/>
                </c:ext>
              </c:extLst>
            </c:dLbl>
            <c:dLbl>
              <c:idx val="1"/>
              <c:layout>
                <c:manualLayout>
                  <c:x val="8.1284286608137944E-3"/>
                  <c:y val="-4.336826394676711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21E-4A97-BCF0-261075113070}"/>
                </c:ext>
              </c:extLst>
            </c:dLbl>
            <c:dLbl>
              <c:idx val="2"/>
              <c:layout>
                <c:manualLayout>
                  <c:x val="0"/>
                  <c:y val="-5.7824351929022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256857321627714E-3"/>
                  <c:y val="-5.2041916736120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2513714643255427E-3"/>
                  <c:y val="-6.0715569525473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Лист1!$H$2:$H$6</c:f>
              <c:numCache>
                <c:formatCode>General</c:formatCode>
                <c:ptCount val="5"/>
                <c:pt idx="2">
                  <c:v>0.3</c:v>
                </c:pt>
                <c:pt idx="3">
                  <c:v>0.3</c:v>
                </c:pt>
                <c:pt idx="4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321E-4A97-BCF0-261075113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6576"/>
        <c:axId val="65434752"/>
        <c:axId val="0"/>
      </c:bar3DChart>
      <c:catAx>
        <c:axId val="6541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87" b="1"/>
            </a:pPr>
            <a:endParaRPr lang="ru-RU"/>
          </a:p>
        </c:txPr>
        <c:crossAx val="65434752"/>
        <c:crosses val="autoZero"/>
        <c:auto val="1"/>
        <c:lblAlgn val="ctr"/>
        <c:lblOffset val="100"/>
        <c:noMultiLvlLbl val="0"/>
      </c:catAx>
      <c:valAx>
        <c:axId val="65434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5416576"/>
        <c:crosses val="autoZero"/>
        <c:crossBetween val="between"/>
      </c:valAx>
      <c:spPr>
        <a:noFill/>
        <a:ln w="25401">
          <a:noFill/>
        </a:ln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8.2467767046780494E-2"/>
          <c:y val="0.85352490029655381"/>
          <c:w val="0.84883398710362201"/>
          <c:h val="0.14647509970344624"/>
        </c:manualLayout>
      </c:layout>
      <c:overlay val="0"/>
      <c:txPr>
        <a:bodyPr/>
        <a:lstStyle/>
        <a:p>
          <a:pPr>
            <a:defRPr sz="1079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77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331" b="0" dirty="0">
                <a:solidFill>
                  <a:srgbClr val="C00000"/>
                </a:solidFill>
              </a:rPr>
              <a:t>Структура расходов местного бюджета на образование в </a:t>
            </a:r>
            <a:endParaRPr lang="en-US" sz="1320" b="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331" b="0" dirty="0" smtClean="0">
                <a:solidFill>
                  <a:srgbClr val="C00000"/>
                </a:solidFill>
              </a:rPr>
              <a:t>2020 </a:t>
            </a:r>
            <a:r>
              <a:rPr lang="ru-RU" sz="1331" b="0" dirty="0">
                <a:solidFill>
                  <a:srgbClr val="C00000"/>
                </a:solidFill>
              </a:rPr>
              <a:t>году</a:t>
            </a:r>
          </a:p>
        </c:rich>
      </c:tx>
      <c:layout>
        <c:manualLayout>
          <c:xMode val="edge"/>
          <c:yMode val="edge"/>
          <c:x val="0.12174048107000326"/>
          <c:y val="2.0459426042819051E-3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33744994015338E-2"/>
          <c:y val="0.23718927652106594"/>
          <c:w val="0.85776645855656064"/>
          <c:h val="0.6673600155538467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2">
          <a:noFill/>
        </a:ln>
      </c:spPr>
    </c:plotArea>
    <c:plotVisOnly val="1"/>
    <c:dispBlanksAs val="zero"/>
    <c:showDLblsOverMax val="0"/>
  </c:chart>
  <c:txPr>
    <a:bodyPr/>
    <a:lstStyle/>
    <a:p>
      <a:pPr>
        <a:defRPr sz="1677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0"/>
      <c:rotY val="10"/>
      <c:depthPercent val="1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52844566011051"/>
          <c:y val="2.3757613065389555E-2"/>
          <c:w val="0.75247155433989077"/>
          <c:h val="0.754525609244429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Учреждения культуры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79.5</c:v>
                </c:pt>
                <c:pt idx="1">
                  <c:v>69.900000000000006</c:v>
                </c:pt>
                <c:pt idx="2" formatCode="#,##0.0">
                  <c:v>72.099999999999994</c:v>
                </c:pt>
                <c:pt idx="3">
                  <c:v>66.3</c:v>
                </c:pt>
                <c:pt idx="4">
                  <c:v>10.9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1E-4A97-BCF0-2610751130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Прочие учреждения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lt1"/>
              </a:solidFill>
              <a:prstDash val="solid"/>
            </a:ln>
            <a:effectLst>
              <a:glow rad="63500">
                <a:schemeClr val="accent1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7.4</c:v>
                </c:pt>
                <c:pt idx="1">
                  <c:v>7.7</c:v>
                </c:pt>
                <c:pt idx="2">
                  <c:v>10.7</c:v>
                </c:pt>
                <c:pt idx="3">
                  <c:v>70.7</c:v>
                </c:pt>
                <c:pt idx="4">
                  <c:v>11.3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1E-4A97-BCF0-261075113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217344"/>
        <c:axId val="76481280"/>
        <c:axId val="0"/>
      </c:bar3DChart>
      <c:catAx>
        <c:axId val="7621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87" b="1"/>
            </a:pPr>
            <a:endParaRPr lang="ru-RU"/>
          </a:p>
        </c:txPr>
        <c:crossAx val="76481280"/>
        <c:crosses val="autoZero"/>
        <c:auto val="1"/>
        <c:lblAlgn val="ctr"/>
        <c:lblOffset val="100"/>
        <c:noMultiLvlLbl val="0"/>
      </c:catAx>
      <c:valAx>
        <c:axId val="76481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6217344"/>
        <c:crosses val="autoZero"/>
        <c:crossBetween val="between"/>
      </c:valAx>
      <c:spPr>
        <a:noFill/>
        <a:ln w="25401">
          <a:noFill/>
        </a:ln>
      </c:spPr>
    </c:plotArea>
    <c:legend>
      <c:legendPos val="b"/>
      <c:layout>
        <c:manualLayout>
          <c:xMode val="edge"/>
          <c:yMode val="edge"/>
          <c:x val="8.2467767046780494E-2"/>
          <c:y val="0.85352490029655381"/>
          <c:w val="0.84883398710362201"/>
          <c:h val="0.14647509970344624"/>
        </c:manualLayout>
      </c:layout>
      <c:overlay val="0"/>
      <c:txPr>
        <a:bodyPr/>
        <a:lstStyle/>
        <a:p>
          <a:pPr>
            <a:defRPr sz="1079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77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331" b="0" dirty="0">
                <a:solidFill>
                  <a:srgbClr val="C00000"/>
                </a:solidFill>
              </a:rPr>
              <a:t>Структура расходов местного бюджета на образование в </a:t>
            </a:r>
            <a:endParaRPr lang="en-US" sz="1320" b="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331" b="0" dirty="0" smtClean="0">
                <a:solidFill>
                  <a:srgbClr val="C00000"/>
                </a:solidFill>
              </a:rPr>
              <a:t>2020 </a:t>
            </a:r>
            <a:r>
              <a:rPr lang="ru-RU" sz="1331" b="0" dirty="0">
                <a:solidFill>
                  <a:srgbClr val="C00000"/>
                </a:solidFill>
              </a:rPr>
              <a:t>году</a:t>
            </a:r>
          </a:p>
        </c:rich>
      </c:tx>
      <c:layout>
        <c:manualLayout>
          <c:xMode val="edge"/>
          <c:yMode val="edge"/>
          <c:x val="0.12174048107000326"/>
          <c:y val="2.0459426042819051E-3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33744994015365E-2"/>
          <c:y val="0.23718927652106594"/>
          <c:w val="0.85776645855656064"/>
          <c:h val="0.6673600155538468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2">
          <a:noFill/>
        </a:ln>
      </c:spPr>
    </c:plotArea>
    <c:plotVisOnly val="1"/>
    <c:dispBlanksAs val="zero"/>
    <c:showDLblsOverMax val="0"/>
  </c:chart>
  <c:txPr>
    <a:bodyPr/>
    <a:lstStyle/>
    <a:p>
      <a:pPr>
        <a:defRPr sz="1677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0"/>
      <c:rotY val="10"/>
      <c:depthPercent val="1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52844566011054"/>
          <c:y val="2.3757613065389555E-2"/>
          <c:w val="0.75247155433989099"/>
          <c:h val="0.754525609244429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Спортивные школы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120.8</c:v>
                </c:pt>
                <c:pt idx="1">
                  <c:v>206.4</c:v>
                </c:pt>
                <c:pt idx="2" formatCode="#,##0.0">
                  <c:v>145.30000000000001</c:v>
                </c:pt>
                <c:pt idx="3">
                  <c:v>159</c:v>
                </c:pt>
                <c:pt idx="4">
                  <c:v>160.5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1E-4A97-BCF0-2610751130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вопросы в области физической культуры и спорта</c:v>
                </c:pt>
              </c:strCache>
            </c:strRef>
          </c:tx>
          <c:spPr>
            <a:solidFill>
              <a:schemeClr val="accent2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5027429286510854E-3"/>
                  <c:y val="-4.3407070524740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7541143929766282E-3"/>
                  <c:y val="-5.1545896248129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541143929766282E-3"/>
                  <c:y val="-4.8832954340333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3798001251394E-2"/>
                  <c:y val="-5.697178006372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8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3.5</c:v>
                </c:pt>
                <c:pt idx="1">
                  <c:v>4</c:v>
                </c:pt>
                <c:pt idx="2">
                  <c:v>5.0999999999999996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1E-4A97-BCF0-261075113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376064"/>
        <c:axId val="112386048"/>
        <c:axId val="0"/>
      </c:bar3DChart>
      <c:catAx>
        <c:axId val="11237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87" b="1"/>
            </a:pPr>
            <a:endParaRPr lang="ru-RU"/>
          </a:p>
        </c:txPr>
        <c:crossAx val="112386048"/>
        <c:crosses val="autoZero"/>
        <c:auto val="1"/>
        <c:lblAlgn val="ctr"/>
        <c:lblOffset val="100"/>
        <c:noMultiLvlLbl val="0"/>
      </c:catAx>
      <c:valAx>
        <c:axId val="112386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2376064"/>
        <c:crosses val="autoZero"/>
        <c:crossBetween val="between"/>
      </c:valAx>
      <c:spPr>
        <a:noFill/>
        <a:ln w="25401">
          <a:noFill/>
        </a:ln>
      </c:spPr>
    </c:plotArea>
    <c:legend>
      <c:legendPos val="b"/>
      <c:layout>
        <c:manualLayout>
          <c:xMode val="edge"/>
          <c:yMode val="edge"/>
          <c:x val="8.2467767046780494E-2"/>
          <c:y val="0.85352490029655381"/>
          <c:w val="0.49056615849693425"/>
          <c:h val="0.14189562009414122"/>
        </c:manualLayout>
      </c:layout>
      <c:overlay val="0"/>
      <c:txPr>
        <a:bodyPr/>
        <a:lstStyle/>
        <a:p>
          <a:pPr>
            <a:defRPr sz="1079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77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331" b="0" dirty="0">
                <a:solidFill>
                  <a:srgbClr val="C00000"/>
                </a:solidFill>
              </a:rPr>
              <a:t>Структура расходов местного бюджета на образование в </a:t>
            </a:r>
            <a:endParaRPr lang="en-US" sz="1320" b="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331" b="0" dirty="0" smtClean="0">
                <a:solidFill>
                  <a:srgbClr val="C00000"/>
                </a:solidFill>
              </a:rPr>
              <a:t>2020 </a:t>
            </a:r>
            <a:r>
              <a:rPr lang="ru-RU" sz="1331" b="0" dirty="0">
                <a:solidFill>
                  <a:srgbClr val="C00000"/>
                </a:solidFill>
              </a:rPr>
              <a:t>году</a:t>
            </a:r>
          </a:p>
        </c:rich>
      </c:tx>
      <c:layout>
        <c:manualLayout>
          <c:xMode val="edge"/>
          <c:yMode val="edge"/>
          <c:x val="0.12174048107000326"/>
          <c:y val="2.0459426042819051E-3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33744994015393E-2"/>
          <c:y val="0.23718927652106594"/>
          <c:w val="0.85776645855656064"/>
          <c:h val="0.6673600155538469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2">
          <a:noFill/>
        </a:ln>
      </c:spPr>
    </c:plotArea>
    <c:plotVisOnly val="1"/>
    <c:dispBlanksAs val="zero"/>
    <c:showDLblsOverMax val="0"/>
  </c:chart>
  <c:txPr>
    <a:bodyPr/>
    <a:lstStyle/>
    <a:p>
      <a:pPr>
        <a:defRPr sz="1677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/>
          <a:lstStyle/>
          <a:p>
            <a:pPr>
              <a:defRPr/>
            </a:pPr>
            <a:r>
              <a:rPr lang="ru-RU" sz="1399" dirty="0" smtClean="0">
                <a:solidFill>
                  <a:srgbClr val="C00000"/>
                </a:solidFill>
              </a:rPr>
              <a:t>Обеспечение жилыми помещениями детей-сирот и детей, оставшихся без попечения родителей, и лиц</a:t>
            </a:r>
            <a:r>
              <a:rPr lang="ru-RU" sz="1399" baseline="0" dirty="0" smtClean="0">
                <a:solidFill>
                  <a:srgbClr val="C00000"/>
                </a:solidFill>
              </a:rPr>
              <a:t> из их числа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4540037243947881"/>
          <c:y val="1.0950869947226759E-3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968920671339845E-2"/>
          <c:y val="0.26218391919476253"/>
          <c:w val="0.87018089468534965"/>
          <c:h val="0.623984352436462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краевого  бюджета 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5000"/>
                    <a:shade val="85000"/>
                    <a:satMod val="230000"/>
                  </a:schemeClr>
                </a:gs>
                <a:gs pos="25000">
                  <a:schemeClr val="accent6">
                    <a:tint val="90000"/>
                    <a:shade val="70000"/>
                    <a:satMod val="220000"/>
                  </a:schemeClr>
                </a:gs>
                <a:gs pos="50000">
                  <a:schemeClr val="accent6">
                    <a:tint val="90000"/>
                    <a:shade val="58000"/>
                    <a:satMod val="225000"/>
                  </a:schemeClr>
                </a:gs>
                <a:gs pos="65000">
                  <a:schemeClr val="accent6">
                    <a:tint val="90000"/>
                    <a:shade val="58000"/>
                    <a:satMod val="225000"/>
                  </a:schemeClr>
                </a:gs>
                <a:gs pos="80000">
                  <a:schemeClr val="accent6">
                    <a:tint val="90000"/>
                    <a:shade val="69000"/>
                    <a:satMod val="220000"/>
                  </a:schemeClr>
                </a:gs>
                <a:gs pos="100000">
                  <a:schemeClr val="accent6">
                    <a:tint val="77000"/>
                    <a:shade val="80000"/>
                    <a:satMod val="23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/>
              <a:contourClr>
                <a:schemeClr val="accent6">
                  <a:shade val="60000"/>
                  <a:satMod val="11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5.7991141080942698E-3"/>
                  <c:y val="-9.4795085180497014E-3"/>
                </c:manualLayout>
              </c:layout>
              <c:spPr/>
              <c:txPr>
                <a:bodyPr/>
                <a:lstStyle/>
                <a:p>
                  <a:pPr>
                    <a:defRPr sz="1399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E3-4327-A6D9-E31EB8C5798F}"/>
                </c:ext>
              </c:extLst>
            </c:dLbl>
            <c:dLbl>
              <c:idx val="2"/>
              <c:layout>
                <c:manualLayout>
                  <c:x val="9.4894045589138006E-3"/>
                  <c:y val="-7.4226319149651105E-3"/>
                </c:manualLayout>
              </c:layout>
              <c:spPr/>
              <c:txPr>
                <a:bodyPr/>
                <a:lstStyle/>
                <a:p>
                  <a:pPr>
                    <a:defRPr sz="1399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E3-4327-A6D9-E31EB8C5798F}"/>
                </c:ext>
              </c:extLst>
            </c:dLbl>
            <c:dLbl>
              <c:idx val="3"/>
              <c:layout>
                <c:manualLayout>
                  <c:x val="5.5115856692251582E-3"/>
                  <c:y val="1.1124427369765123E-3"/>
                </c:manualLayout>
              </c:layout>
              <c:spPr/>
              <c:txPr>
                <a:bodyPr/>
                <a:lstStyle/>
                <a:p>
                  <a:pPr>
                    <a:defRPr sz="1399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E3-4327-A6D9-E31EB8C5798F}"/>
                </c:ext>
              </c:extLst>
            </c:dLbl>
            <c:dLbl>
              <c:idx val="4"/>
              <c:layout>
                <c:manualLayout>
                  <c:x val="1.1957608574892645E-2"/>
                  <c:y val="-7.4224079031372852E-3"/>
                </c:manualLayout>
              </c:layout>
              <c:spPr/>
              <c:txPr>
                <a:bodyPr/>
                <a:lstStyle/>
                <a:p>
                  <a:pPr>
                    <a:defRPr sz="1399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E3-4327-A6D9-E31EB8C579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9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64.5</c:v>
                </c:pt>
                <c:pt idx="1">
                  <c:v>94.3</c:v>
                </c:pt>
                <c:pt idx="2">
                  <c:v>82.3</c:v>
                </c:pt>
                <c:pt idx="3">
                  <c:v>60.9</c:v>
                </c:pt>
                <c:pt idx="4">
                  <c:v>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0E3-4327-A6D9-E31EB8C57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6132096"/>
        <c:axId val="112407296"/>
        <c:axId val="0"/>
      </c:bar3DChart>
      <c:catAx>
        <c:axId val="9613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9" b="1">
                <a:solidFill>
                  <a:schemeClr val="tx1"/>
                </a:solidFill>
              </a:defRPr>
            </a:pPr>
            <a:endParaRPr lang="ru-RU"/>
          </a:p>
        </c:txPr>
        <c:crossAx val="112407296"/>
        <c:crosses val="autoZero"/>
        <c:auto val="1"/>
        <c:lblAlgn val="ctr"/>
        <c:lblOffset val="100"/>
        <c:noMultiLvlLbl val="0"/>
      </c:catAx>
      <c:valAx>
        <c:axId val="11240729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96132096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100" b="1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7.249470911108187E-2"/>
          <c:y val="0.93603411513859358"/>
          <c:w val="0.84221743231816726"/>
          <c:h val="4.6908315565031715E-2"/>
        </c:manualLayout>
      </c:layout>
      <c:overlay val="0"/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1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Коммерческий кредит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5000"/>
                    <a:shade val="85000"/>
                    <a:satMod val="230000"/>
                  </a:schemeClr>
                </a:gs>
                <a:gs pos="25000">
                  <a:schemeClr val="accent1">
                    <a:tint val="90000"/>
                    <a:shade val="70000"/>
                    <a:satMod val="220000"/>
                  </a:schemeClr>
                </a:gs>
                <a:gs pos="50000">
                  <a:schemeClr val="accent1">
                    <a:tint val="90000"/>
                    <a:shade val="58000"/>
                    <a:satMod val="225000"/>
                  </a:schemeClr>
                </a:gs>
                <a:gs pos="65000">
                  <a:schemeClr val="accent1">
                    <a:tint val="90000"/>
                    <a:shade val="58000"/>
                    <a:satMod val="225000"/>
                  </a:schemeClr>
                </a:gs>
                <a:gs pos="80000">
                  <a:schemeClr val="accent1">
                    <a:tint val="90000"/>
                    <a:shade val="69000"/>
                    <a:satMod val="220000"/>
                  </a:schemeClr>
                </a:gs>
                <a:gs pos="100000">
                  <a:schemeClr val="accent1">
                    <a:tint val="77000"/>
                    <a:shade val="80000"/>
                    <a:satMod val="23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/>
              <a:contourClr>
                <a:schemeClr val="accent1">
                  <a:shade val="60000"/>
                  <a:satMod val="11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4013605442177096E-2"/>
                  <c:y val="-2.8060326608944906E-3"/>
                </c:manualLayout>
              </c:layout>
              <c:spPr/>
              <c:txPr>
                <a:bodyPr/>
                <a:lstStyle/>
                <a:p>
                  <a:pPr>
                    <a:defRPr sz="1474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72-4C9B-B9C9-5A23746CB96A}"/>
                </c:ext>
              </c:extLst>
            </c:dLbl>
            <c:dLbl>
              <c:idx val="1"/>
              <c:layout>
                <c:manualLayout>
                  <c:x val="6.0205844163579957E-3"/>
                  <c:y val="-5.2222018442178511E-3"/>
                </c:manualLayout>
              </c:layout>
              <c:spPr/>
              <c:txPr>
                <a:bodyPr/>
                <a:lstStyle/>
                <a:p>
                  <a:pPr>
                    <a:defRPr sz="1474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72-4C9B-B9C9-5A23746CB96A}"/>
                </c:ext>
              </c:extLst>
            </c:dLbl>
            <c:dLbl>
              <c:idx val="2"/>
              <c:layout>
                <c:manualLayout>
                  <c:x val="4.0816192618779792E-2"/>
                  <c:y val="-8.4180979826834704E-3"/>
                </c:manualLayout>
              </c:layout>
              <c:spPr/>
              <c:txPr>
                <a:bodyPr/>
                <a:lstStyle/>
                <a:p>
                  <a:pPr>
                    <a:defRPr sz="1474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72-4C9B-B9C9-5A23746CB96A}"/>
                </c:ext>
              </c:extLst>
            </c:dLbl>
            <c:dLbl>
              <c:idx val="3"/>
              <c:layout>
                <c:manualLayout>
                  <c:x val="5.6122448979591864E-2"/>
                  <c:y val="-1.403016330447244E-2"/>
                </c:manualLayout>
              </c:layout>
              <c:spPr/>
              <c:txPr>
                <a:bodyPr/>
                <a:lstStyle/>
                <a:p>
                  <a:pPr>
                    <a:defRPr sz="1474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72-4C9B-B9C9-5A23746CB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74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01.01.2022</c:v>
                </c:pt>
                <c:pt idx="1">
                  <c:v>01.01.2023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71</c:v>
                </c:pt>
                <c:pt idx="1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872-4C9B-B9C9-5A23746CB96A}"/>
            </c:ext>
          </c:extLst>
        </c:ser>
        <c:ser>
          <c:idx val="0"/>
          <c:order val="1"/>
          <c:tx>
            <c:strRef>
              <c:f>Лист1!$C$1</c:f>
              <c:strCache>
                <c:ptCount val="1"/>
                <c:pt idx="0">
                  <c:v>Бюджетный кредит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5000"/>
                    <a:shade val="85000"/>
                    <a:satMod val="230000"/>
                  </a:schemeClr>
                </a:gs>
                <a:gs pos="25000">
                  <a:schemeClr val="accent3">
                    <a:tint val="90000"/>
                    <a:shade val="70000"/>
                    <a:satMod val="220000"/>
                  </a:schemeClr>
                </a:gs>
                <a:gs pos="50000">
                  <a:schemeClr val="accent3">
                    <a:tint val="90000"/>
                    <a:shade val="58000"/>
                    <a:satMod val="225000"/>
                  </a:schemeClr>
                </a:gs>
                <a:gs pos="65000">
                  <a:schemeClr val="accent3">
                    <a:tint val="90000"/>
                    <a:shade val="58000"/>
                    <a:satMod val="225000"/>
                  </a:schemeClr>
                </a:gs>
                <a:gs pos="80000">
                  <a:schemeClr val="accent3">
                    <a:tint val="90000"/>
                    <a:shade val="69000"/>
                    <a:satMod val="220000"/>
                  </a:schemeClr>
                </a:gs>
                <a:gs pos="100000">
                  <a:schemeClr val="accent3">
                    <a:tint val="77000"/>
                    <a:shade val="80000"/>
                    <a:satMod val="230000"/>
                  </a:schemeClr>
                </a:gs>
              </a:gsLst>
              <a:lin ang="5400000" scaled="1"/>
            </a:gradFill>
            <a:ln w="10000" cap="flat" cmpd="sng" algn="ctr">
              <a:solidFill>
                <a:schemeClr val="accent3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01.01.2022</c:v>
                </c:pt>
                <c:pt idx="1">
                  <c:v>01.01.2023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81.37</c:v>
                </c:pt>
                <c:pt idx="1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872-4C9B-B9C9-5A23746CB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287360"/>
        <c:axId val="114288896"/>
        <c:axId val="0"/>
      </c:bar3DChart>
      <c:catAx>
        <c:axId val="11428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14288896"/>
        <c:crosses val="autoZero"/>
        <c:auto val="1"/>
        <c:lblAlgn val="ctr"/>
        <c:lblOffset val="100"/>
        <c:noMultiLvlLbl val="0"/>
      </c:catAx>
      <c:valAx>
        <c:axId val="11428889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142873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763888775089474"/>
          <c:y val="0.36603759973041378"/>
          <c:w val="0.28745974911304706"/>
          <c:h val="0.16862525095755418"/>
        </c:manualLayout>
      </c:layout>
      <c:overlay val="0"/>
      <c:txPr>
        <a:bodyPr/>
        <a:lstStyle/>
        <a:p>
          <a:pPr>
            <a:defRPr b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57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8071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51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60-4D93-B24B-806ABDD1C581}"/>
                </c:ext>
              </c:extLst>
            </c:dLbl>
            <c:dLbl>
              <c:idx val="1"/>
              <c:layout>
                <c:manualLayout>
                  <c:x val="-3.3875072018438243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60-4D93-B24B-806ABDD1C5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60-4D93-B24B-806ABDD1C581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9069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460-4D93-B24B-806ABDD1C58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80201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60-4D93-B24B-806ABDD1C581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460-4D93-B24B-806ABDD1C58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72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60-4D93-B24B-806ABDD1C581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460-4D93-B24B-806ABDD1C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921280"/>
        <c:axId val="35927168"/>
        <c:axId val="0"/>
      </c:bar3DChart>
      <c:catAx>
        <c:axId val="359212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927168"/>
        <c:crosses val="autoZero"/>
        <c:auto val="1"/>
        <c:lblAlgn val="ctr"/>
        <c:lblOffset val="100"/>
        <c:noMultiLvlLbl val="0"/>
      </c:catAx>
      <c:valAx>
        <c:axId val="3592716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592128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04"/>
  </c:spPr>
  <c:txPr>
    <a:bodyPr/>
    <a:lstStyle/>
    <a:p>
      <a:pPr>
        <a:defRPr sz="87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758" dirty="0" smtClean="0"/>
              <a:t>2023</a:t>
            </a:r>
          </a:p>
          <a:p>
            <a:pPr>
              <a:defRPr/>
            </a:pPr>
            <a:endParaRPr lang="ru-RU" sz="2758" dirty="0" smtClean="0"/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44966001894328134"/>
          <c:y val="7.1501064446292785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301803992428516E-2"/>
          <c:y val="2.840474989958381E-2"/>
          <c:w val="0.66864674889372921"/>
          <c:h val="0.77042999495782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2"/>
          <c:dPt>
            <c:idx val="0"/>
            <c:bubble3D val="0"/>
            <c:explosion val="1"/>
            <c:spPr>
              <a:gradFill rotWithShape="1">
                <a:gsLst>
                  <a:gs pos="0">
                    <a:schemeClr val="accent1">
                      <a:tint val="75000"/>
                      <a:shade val="85000"/>
                      <a:satMod val="230000"/>
                    </a:schemeClr>
                  </a:gs>
                  <a:gs pos="25000">
                    <a:schemeClr val="accent1">
                      <a:tint val="90000"/>
                      <a:shade val="70000"/>
                      <a:satMod val="220000"/>
                    </a:schemeClr>
                  </a:gs>
                  <a:gs pos="50000">
                    <a:schemeClr val="accent1">
                      <a:tint val="90000"/>
                      <a:shade val="58000"/>
                      <a:satMod val="225000"/>
                    </a:schemeClr>
                  </a:gs>
                  <a:gs pos="65000">
                    <a:schemeClr val="accent1">
                      <a:tint val="90000"/>
                      <a:shade val="58000"/>
                      <a:satMod val="225000"/>
                    </a:schemeClr>
                  </a:gs>
                  <a:gs pos="80000">
                    <a:schemeClr val="accent1">
                      <a:tint val="90000"/>
                      <a:shade val="69000"/>
                      <a:satMod val="220000"/>
                    </a:schemeClr>
                  </a:gs>
                  <a:gs pos="100000">
                    <a:schemeClr val="accent1">
                      <a:tint val="77000"/>
                      <a:shade val="80000"/>
                      <a:satMod val="230000"/>
                    </a:schemeClr>
                  </a:gs>
                </a:gsLst>
                <a:lin ang="5400000" scaled="1"/>
              </a:gradFill>
              <a:ln w="10000" cap="flat" cmpd="sng" algn="ctr">
                <a:solidFill>
                  <a:schemeClr val="accent1"/>
                </a:solidFill>
                <a:prstDash val="solid"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0"/>
                </a:lightRig>
              </a:scene3d>
              <a:sp3d prstMaterial="metal">
                <a:bevelT w="10000" h="10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20E-44DB-85EA-E5758E51A555}"/>
              </c:ext>
            </c:extLst>
          </c:dPt>
          <c:dLbls>
            <c:dLbl>
              <c:idx val="1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3.4074427229366232E-2"/>
                  <c:y val="3.694933559568942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Аренда</c:v>
                </c:pt>
                <c:pt idx="2">
                  <c:v>ЕСХН</c:v>
                </c:pt>
                <c:pt idx="3">
                  <c:v>УСНО</c:v>
                </c:pt>
                <c:pt idx="4">
                  <c:v>Госпошлины</c:v>
                </c:pt>
                <c:pt idx="5">
                  <c:v>Налог на прибыль</c:v>
                </c:pt>
                <c:pt idx="6">
                  <c:v>Доходы от реализации имущества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668.7</c:v>
                </c:pt>
                <c:pt idx="1">
                  <c:v>110</c:v>
                </c:pt>
                <c:pt idx="2">
                  <c:v>23.7</c:v>
                </c:pt>
                <c:pt idx="3">
                  <c:v>252.8</c:v>
                </c:pt>
                <c:pt idx="4">
                  <c:v>14.7</c:v>
                </c:pt>
                <c:pt idx="5">
                  <c:v>30</c:v>
                </c:pt>
                <c:pt idx="6">
                  <c:v>36</c:v>
                </c:pt>
                <c:pt idx="7">
                  <c:v>74.099999999999994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20E-44DB-85EA-E5758E51A55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377">
          <a:noFill/>
        </a:ln>
      </c:spPr>
    </c:plotArea>
    <c:legend>
      <c:legendPos val="r"/>
      <c:layout>
        <c:manualLayout>
          <c:xMode val="edge"/>
          <c:yMode val="edge"/>
          <c:x val="0.6493521160122665"/>
          <c:y val="0.12597004987433841"/>
          <c:w val="0.3439924499129729"/>
          <c:h val="0.6623134216318306"/>
        </c:manualLayout>
      </c:layout>
      <c:overlay val="0"/>
      <c:txPr>
        <a:bodyPr/>
        <a:lstStyle/>
        <a:p>
          <a:pPr>
            <a:defRPr sz="1400" kern="0" spc="-1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567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8154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51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60-4D93-B24B-806ABDD1C581}"/>
                </c:ext>
              </c:extLst>
            </c:dLbl>
            <c:dLbl>
              <c:idx val="1"/>
              <c:layout>
                <c:manualLayout>
                  <c:x val="-3.3875072018438256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60-4D93-B24B-806ABDD1C5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60-4D93-B24B-806ABDD1C581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907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460-4D93-B24B-806ABDD1C58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80219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60-4D93-B24B-806ABDD1C581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460-4D93-B24B-806ABDD1C58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725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60-4D93-B24B-806ABDD1C581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460-4D93-B24B-806ABDD1C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393344"/>
        <c:axId val="36394880"/>
        <c:axId val="0"/>
      </c:bar3DChart>
      <c:catAx>
        <c:axId val="363933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394880"/>
        <c:crosses val="autoZero"/>
        <c:auto val="1"/>
        <c:lblAlgn val="ctr"/>
        <c:lblOffset val="100"/>
        <c:noMultiLvlLbl val="0"/>
      </c:catAx>
      <c:valAx>
        <c:axId val="363948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6393344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04"/>
  </c:spPr>
  <c:txPr>
    <a:bodyPr/>
    <a:lstStyle/>
    <a:p>
      <a:pPr>
        <a:defRPr sz="87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14"/>
            </a:pPr>
            <a:r>
              <a:rPr lang="ru-RU" dirty="0" smtClean="0"/>
              <a:t>2024</a:t>
            </a:r>
          </a:p>
          <a:p>
            <a:pPr>
              <a:defRPr sz="2814"/>
            </a:pP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explosion val="42"/>
          <c:dPt>
            <c:idx val="0"/>
            <c:bubble3D val="0"/>
            <c:explosion val="16"/>
          </c:dPt>
          <c:dLbls>
            <c:dLbl>
              <c:idx val="0"/>
              <c:layout>
                <c:manualLayout>
                  <c:x val="-8.4215139888671367E-2"/>
                  <c:y val="-0.2341812020886568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2507709871316981E-2"/>
                  <c:y val="1.742750805466059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6227363626263747E-2"/>
                  <c:y val="-2.184979446728141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2.9314211735094568E-2"/>
                  <c:y val="-9.4504314335444213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НДФЛ</c:v>
                </c:pt>
                <c:pt idx="1">
                  <c:v>Аренда</c:v>
                </c:pt>
                <c:pt idx="2">
                  <c:v>ЕСХН</c:v>
                </c:pt>
                <c:pt idx="3">
                  <c:v>УСНО</c:v>
                </c:pt>
                <c:pt idx="4">
                  <c:v>Госпошлины</c:v>
                </c:pt>
                <c:pt idx="5">
                  <c:v>Налог на прибыль</c:v>
                </c:pt>
                <c:pt idx="6">
                  <c:v>Доходы от реализации имущества</c:v>
                </c:pt>
                <c:pt idx="7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8"/>
                <c:pt idx="0">
                  <c:v>702.1</c:v>
                </c:pt>
                <c:pt idx="1">
                  <c:v>110.1</c:v>
                </c:pt>
                <c:pt idx="2">
                  <c:v>24.2</c:v>
                </c:pt>
                <c:pt idx="3">
                  <c:v>178.5</c:v>
                </c:pt>
                <c:pt idx="4">
                  <c:v>15</c:v>
                </c:pt>
                <c:pt idx="5">
                  <c:v>30.6</c:v>
                </c:pt>
                <c:pt idx="6">
                  <c:v>36.1</c:v>
                </c:pt>
                <c:pt idx="7">
                  <c:v>152.80000000000001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11A-4DE4-A335-B42DB37F8B3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20021961161407"/>
          <c:y val="0.15942895233862917"/>
          <c:w val="0.38887525428209152"/>
          <c:h val="0.6796370773617757"/>
        </c:manualLayout>
      </c:layout>
      <c:overlay val="0"/>
      <c:txPr>
        <a:bodyPr/>
        <a:lstStyle/>
        <a:p>
          <a:pPr>
            <a:defRPr sz="1200" kern="0" spc="-1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426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8154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51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60-4D93-B24B-806ABDD1C581}"/>
                </c:ext>
              </c:extLst>
            </c:dLbl>
            <c:dLbl>
              <c:idx val="1"/>
              <c:layout>
                <c:manualLayout>
                  <c:x val="-3.3875072018438256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60-4D93-B24B-806ABDD1C5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60-4D93-B24B-806ABDD1C581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907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460-4D93-B24B-806ABDD1C58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80219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60-4D93-B24B-806ABDD1C581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460-4D93-B24B-806ABDD1C58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725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60-4D93-B24B-806ABDD1C581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60-4D93-B24B-806ABDD1C5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460-4D93-B24B-806ABDD1C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180736"/>
        <c:axId val="36182272"/>
        <c:axId val="0"/>
      </c:bar3DChart>
      <c:catAx>
        <c:axId val="36180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182272"/>
        <c:crosses val="autoZero"/>
        <c:auto val="1"/>
        <c:lblAlgn val="ctr"/>
        <c:lblOffset val="100"/>
        <c:noMultiLvlLbl val="0"/>
      </c:catAx>
      <c:valAx>
        <c:axId val="3618227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6180736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04"/>
  </c:spPr>
  <c:txPr>
    <a:bodyPr/>
    <a:lstStyle/>
    <a:p>
      <a:pPr>
        <a:defRPr sz="87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761"/>
            </a:pPr>
            <a:r>
              <a:rPr lang="ru-RU" dirty="0" smtClean="0"/>
              <a:t>2025</a:t>
            </a:r>
          </a:p>
          <a:p>
            <a:pPr>
              <a:defRPr sz="2761"/>
            </a:pPr>
            <a:endParaRPr lang="ru-RU" dirty="0"/>
          </a:p>
        </c:rich>
      </c:tx>
      <c:layout>
        <c:manualLayout>
          <c:xMode val="edge"/>
          <c:yMode val="edge"/>
          <c:x val="0.46124397858927352"/>
          <c:y val="1.449610621650866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2025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0032776510112362"/>
                  <c:y val="-0.2677931143114996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7262080091765683E-2"/>
                  <c:y val="4.266135573977320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7478827138864911E-2"/>
                  <c:y val="3.164602715375612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3.2576389897798631E-2"/>
                  <c:y val="3.439496068168985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НДФЛ</c:v>
                </c:pt>
                <c:pt idx="1">
                  <c:v>Аренда</c:v>
                </c:pt>
                <c:pt idx="2">
                  <c:v>ЕСХН</c:v>
                </c:pt>
                <c:pt idx="3">
                  <c:v>УСНО</c:v>
                </c:pt>
                <c:pt idx="4">
                  <c:v>Госпошли</c:v>
                </c:pt>
                <c:pt idx="5">
                  <c:v>Налог на прибыль</c:v>
                </c:pt>
                <c:pt idx="6">
                  <c:v>Доходы от реализации имущества</c:v>
                </c:pt>
                <c:pt idx="7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8"/>
                <c:pt idx="0">
                  <c:v>744.3</c:v>
                </c:pt>
                <c:pt idx="1">
                  <c:v>110.2</c:v>
                </c:pt>
                <c:pt idx="2">
                  <c:v>24.9</c:v>
                </c:pt>
                <c:pt idx="3">
                  <c:v>262</c:v>
                </c:pt>
                <c:pt idx="4">
                  <c:v>15.5</c:v>
                </c:pt>
                <c:pt idx="5">
                  <c:v>31.2</c:v>
                </c:pt>
                <c:pt idx="6">
                  <c:v>36.200000000000003</c:v>
                </c:pt>
                <c:pt idx="7">
                  <c:v>78.7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BC2-4ADB-9FAF-1B4A505EBBB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0.69333737372010851"/>
          <c:y val="0.2198452455054464"/>
          <c:w val="0.28706603824646282"/>
          <c:h val="0.62916601351752433"/>
        </c:manualLayout>
      </c:layout>
      <c:overlay val="0"/>
      <c:txPr>
        <a:bodyPr/>
        <a:lstStyle/>
        <a:p>
          <a:pPr>
            <a:defRPr sz="1200" kern="0" spc="-1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74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rgbClr val="0000FF"/>
                </a:solidFill>
              </a:defRPr>
            </a:pPr>
            <a:r>
              <a:rPr lang="en-US" sz="1600" dirty="0" smtClean="0">
                <a:solidFill>
                  <a:srgbClr val="0000FF"/>
                </a:solidFill>
              </a:rPr>
              <a:t>20</a:t>
            </a:r>
            <a:r>
              <a:rPr lang="ru-RU" sz="1600" dirty="0" smtClean="0">
                <a:solidFill>
                  <a:srgbClr val="0000FF"/>
                </a:solidFill>
              </a:rPr>
              <a:t>23 </a:t>
            </a:r>
            <a:r>
              <a:rPr lang="ru-RU" sz="1600" smtClean="0">
                <a:solidFill>
                  <a:srgbClr val="0000FF"/>
                </a:solidFill>
              </a:rPr>
              <a:t>год   3 503,3 млн.руб</a:t>
            </a:r>
            <a:r>
              <a:rPr lang="ru-RU" sz="1600" dirty="0" smtClean="0">
                <a:solidFill>
                  <a:srgbClr val="0000FF"/>
                </a:solidFill>
              </a:rPr>
              <a:t>.</a:t>
            </a:r>
            <a:endParaRPr lang="en-US" sz="1600" dirty="0">
              <a:solidFill>
                <a:srgbClr val="0000FF"/>
              </a:solidFill>
            </a:endParaRPr>
          </a:p>
        </c:rich>
      </c:tx>
      <c:layout>
        <c:manualLayout>
          <c:xMode val="edge"/>
          <c:yMode val="edge"/>
          <c:x val="0.36948077657147477"/>
          <c:y val="8.0163519383086076E-3"/>
        </c:manualLayout>
      </c:layout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536908800155708E-2"/>
          <c:y val="8.5464585750169728E-2"/>
          <c:w val="0.82869470893544805"/>
          <c:h val="0.591775600833103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 3 503,3 млн.рублей</c:v>
                </c:pt>
              </c:strCache>
            </c:strRef>
          </c:tx>
          <c:explosion val="19"/>
          <c:dPt>
            <c:idx val="0"/>
            <c:bubble3D val="0"/>
            <c:spPr>
              <a:solidFill>
                <a:srgbClr val="7777F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E3A-4058-AF76-483D6DD337F7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3A-4058-AF76-483D6DD337F7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E3A-4058-AF76-483D6DD337F7}"/>
              </c:ext>
            </c:extLst>
          </c:dPt>
          <c:dPt>
            <c:idx val="3"/>
            <c:bubble3D val="0"/>
            <c:spPr>
              <a:solidFill>
                <a:srgbClr val="FCB77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E3A-4058-AF76-483D6DD337F7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E3A-4058-AF76-483D6DD337F7}"/>
              </c:ext>
            </c:extLst>
          </c:dPt>
          <c:dPt>
            <c:idx val="5"/>
            <c:bubble3D val="0"/>
            <c:spPr>
              <a:solidFill>
                <a:srgbClr val="00FF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E3A-4058-AF76-483D6DD337F7}"/>
              </c:ext>
            </c:extLst>
          </c:dPt>
          <c:dPt>
            <c:idx val="6"/>
            <c:bubble3D val="0"/>
            <c:spPr>
              <a:solidFill>
                <a:srgbClr val="FF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6E3A-4058-AF76-483D6DD337F7}"/>
              </c:ext>
            </c:extLst>
          </c:dPt>
          <c:dLbls>
            <c:dLbl>
              <c:idx val="0"/>
              <c:layout>
                <c:manualLayout>
                  <c:x val="-0.10813924575217561"/>
                  <c:y val="-0.1525795975835585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3A-4058-AF76-483D6DD337F7}"/>
                </c:ext>
              </c:extLst>
            </c:dLbl>
            <c:dLbl>
              <c:idx val="1"/>
              <c:layout>
                <c:manualLayout>
                  <c:x val="1.5167840861997513E-2"/>
                  <c:y val="-4.2232642131929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0315967083061986E-2"/>
                  <c:y val="-1.5290991083031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0000FF"/>
                  </a:solidFill>
                </a:ln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Межбюджетные трансферты</c:v>
                </c:pt>
                <c:pt idx="3">
                  <c:v>Физическая культура и спорт</c:v>
                </c:pt>
                <c:pt idx="4">
                  <c:v>Культура, кинематография</c:v>
                </c:pt>
                <c:pt idx="5">
                  <c:v>Обслуживание мун. долга</c:v>
                </c:pt>
                <c:pt idx="6">
                  <c:v>Здравоохранение</c:v>
                </c:pt>
                <c:pt idx="7">
                  <c:v>Прочие гос.вопросы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8"/>
                <c:pt idx="0">
                  <c:v>73.099999999999994</c:v>
                </c:pt>
                <c:pt idx="1">
                  <c:v>6.7</c:v>
                </c:pt>
                <c:pt idx="2">
                  <c:v>0.2</c:v>
                </c:pt>
                <c:pt idx="3">
                  <c:v>4.3</c:v>
                </c:pt>
                <c:pt idx="4">
                  <c:v>2.4</c:v>
                </c:pt>
                <c:pt idx="5">
                  <c:v>0.2</c:v>
                </c:pt>
                <c:pt idx="6">
                  <c:v>0.2</c:v>
                </c:pt>
                <c:pt idx="7">
                  <c:v>12.9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E3A-4058-AF76-483D6DD33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9.3023225535365045E-2"/>
          <c:y val="0.71645014284718833"/>
          <c:w val="0.77519374339763325"/>
          <c:h val="0.2554113302208908"/>
        </c:manualLayout>
      </c:layout>
      <c:overlay val="0"/>
      <c:txPr>
        <a:bodyPr/>
        <a:lstStyle/>
        <a:p>
          <a:pPr>
            <a:defRPr sz="1381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575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398">
          <a:noFill/>
        </a:ln>
        <a:scene3d>
          <a:camera prst="orthographicFront"/>
          <a:lightRig rig="threePt" dir="t"/>
        </a:scene3d>
        <a:sp3d prstMaterial="metal"/>
      </c:spPr>
    </c:sideWall>
    <c:backWall>
      <c:thickness val="0"/>
      <c:spPr>
        <a:noFill/>
        <a:ln w="25398">
          <a:noFill/>
        </a:ln>
        <a:scene3d>
          <a:camera prst="orthographicFront"/>
          <a:lightRig rig="threePt" dir="t"/>
        </a:scene3d>
        <a:sp3d prstMaterial="metal"/>
      </c:spPr>
    </c:backWall>
    <c:plotArea>
      <c:layout>
        <c:manualLayout>
          <c:layoutTarget val="inner"/>
          <c:xMode val="edge"/>
          <c:yMode val="edge"/>
          <c:x val="9.2197709520544194E-2"/>
          <c:y val="0.33491656392020686"/>
          <c:w val="0.86424566298583616"/>
          <c:h val="0.504341880950579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3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1946.4</c:v>
                </c:pt>
                <c:pt idx="1">
                  <c:v>2057.9</c:v>
                </c:pt>
                <c:pt idx="2">
                  <c:v>2562</c:v>
                </c:pt>
                <c:pt idx="3">
                  <c:v>2139.1999999999998</c:v>
                </c:pt>
                <c:pt idx="4">
                  <c:v>2076.1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86-4C54-AA66-D11C7AC044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86-4C54-AA66-D11C7AC0446F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86-4C54-AA66-D11C7AC0446F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86-4C54-AA66-D11C7AC044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192.1</c:v>
                </c:pt>
                <c:pt idx="1">
                  <c:v>237.4</c:v>
                </c:pt>
                <c:pt idx="2">
                  <c:v>234.3</c:v>
                </c:pt>
                <c:pt idx="3">
                  <c:v>216.2</c:v>
                </c:pt>
                <c:pt idx="4">
                  <c:v>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586-4C54-AA66-D11C7AC0446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Культура, кинематография </c:v>
                </c:pt>
              </c:strCache>
            </c:strRef>
          </c:tx>
          <c:spPr>
            <a:solidFill>
              <a:srgbClr val="9E5EF4"/>
            </a:solidFill>
          </c:spPr>
          <c:invertIfNegative val="0"/>
          <c:dLbls>
            <c:dLbl>
              <c:idx val="0"/>
              <c:layout>
                <c:manualLayout>
                  <c:x val="-4.05633826809143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563382680914285E-2"/>
                  <c:y val="-5.26488922071970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9033783536802898E-2"/>
                  <c:y val="-5.7410093207194328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86-4C54-AA66-D11C7AC0446F}"/>
                </c:ext>
              </c:extLst>
            </c:dLbl>
            <c:dLbl>
              <c:idx val="3"/>
              <c:layout>
                <c:manualLayout>
                  <c:x val="-4.8490099352488228E-2"/>
                  <c:y val="-1.0767734851887681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86-4C54-AA66-D11C7AC0446F}"/>
                </c:ext>
              </c:extLst>
            </c:dLbl>
            <c:dLbl>
              <c:idx val="4"/>
              <c:layout>
                <c:manualLayout>
                  <c:x val="-4.0148521837922259E-2"/>
                  <c:y val="-8.1352902415278289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86-4C54-AA66-D11C7AC044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86.9</c:v>
                </c:pt>
                <c:pt idx="1">
                  <c:v>77.599999999999994</c:v>
                </c:pt>
                <c:pt idx="2">
                  <c:v>82.8</c:v>
                </c:pt>
                <c:pt idx="3">
                  <c:v>77.2</c:v>
                </c:pt>
                <c:pt idx="4">
                  <c:v>82.1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586-4C54-AA66-D11C7AC0446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rgbClr val="FF0000"/>
            </a:solidFill>
            <a:ln w="0"/>
          </c:spPr>
          <c:invertIfNegative val="0"/>
          <c:dLbls>
            <c:dLbl>
              <c:idx val="0"/>
              <c:layout>
                <c:manualLayout>
                  <c:x val="1.5213930144626381E-2"/>
                  <c:y val="-3.0370119639425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86-4C54-AA66-D11C7AC0446F}"/>
                </c:ext>
              </c:extLst>
            </c:dLbl>
            <c:dLbl>
              <c:idx val="1"/>
              <c:layout>
                <c:manualLayout>
                  <c:x val="1.4498599800294247E-2"/>
                  <c:y val="-3.6843238752569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586-4C54-AA66-D11C7AC0446F}"/>
                </c:ext>
              </c:extLst>
            </c:dLbl>
            <c:dLbl>
              <c:idx val="2"/>
              <c:layout>
                <c:manualLayout>
                  <c:x val="1.9156231956303692E-2"/>
                  <c:y val="-3.8016645755659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586-4C54-AA66-D11C7AC0446F}"/>
                </c:ext>
              </c:extLst>
            </c:dLbl>
            <c:dLbl>
              <c:idx val="3"/>
              <c:layout>
                <c:manualLayout>
                  <c:x val="-2.1663377866304556E-3"/>
                  <c:y val="-3.0215282149351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586-4C54-AA66-D11C7AC0446F}"/>
                </c:ext>
              </c:extLst>
            </c:dLbl>
            <c:dLbl>
              <c:idx val="4"/>
              <c:layout>
                <c:manualLayout>
                  <c:x val="9.8524422669738869E-3"/>
                  <c:y val="-3.8112615980431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586-4C54-AA66-D11C7AC0446F}"/>
                </c:ext>
              </c:extLst>
            </c:dLbl>
            <c:spPr>
              <a:noFill/>
              <a:ln w="8690" cap="rnd" cmpd="sng">
                <a:miter lim="800000"/>
              </a:ln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124.3</c:v>
                </c:pt>
                <c:pt idx="1">
                  <c:v>210.4</c:v>
                </c:pt>
                <c:pt idx="2">
                  <c:v>150.30000000000001</c:v>
                </c:pt>
                <c:pt idx="3">
                  <c:v>164</c:v>
                </c:pt>
                <c:pt idx="4">
                  <c:v>165.5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E586-4C54-AA66-D11C7AC044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6"/>
        <c:gapDepth val="141"/>
        <c:shape val="box"/>
        <c:axId val="37077760"/>
        <c:axId val="37079296"/>
        <c:axId val="0"/>
      </c:bar3DChart>
      <c:catAx>
        <c:axId val="3707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ru-RU"/>
          </a:p>
        </c:txPr>
        <c:crossAx val="37079296"/>
        <c:crosses val="autoZero"/>
        <c:auto val="1"/>
        <c:lblAlgn val="ctr"/>
        <c:lblOffset val="100"/>
        <c:noMultiLvlLbl val="0"/>
      </c:catAx>
      <c:valAx>
        <c:axId val="37079296"/>
        <c:scaling>
          <c:orientation val="minMax"/>
        </c:scaling>
        <c:delete val="0"/>
        <c:axPos val="l"/>
        <c:majorGridlines>
          <c:spPr>
            <a:effectLst>
              <a:outerShdw blurRad="50800" dist="546100" dir="5400000" algn="ctr" rotWithShape="0">
                <a:srgbClr val="000000">
                  <a:alpha val="43137"/>
                </a:srgbClr>
              </a:outerShdw>
            </a:effectLst>
          </c:spPr>
        </c:majorGridlines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759">
                <a:solidFill>
                  <a:schemeClr val="bg1"/>
                </a:solidFill>
              </a:defRPr>
            </a:pPr>
            <a:endParaRPr lang="ru-RU"/>
          </a:p>
        </c:txPr>
        <c:crossAx val="37077760"/>
        <c:crosses val="autoZero"/>
        <c:crossBetween val="between"/>
      </c:valAx>
      <c:spPr>
        <a:noFill/>
        <a:ln w="25387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98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2.3505001064056202E-3"/>
          <c:y val="0.88932043257906446"/>
          <c:w val="0.9976494998935953"/>
          <c:h val="0.10873803496456426"/>
        </c:manualLayout>
      </c:layout>
      <c:overlay val="0"/>
      <c:txPr>
        <a:bodyPr/>
        <a:lstStyle/>
        <a:p>
          <a:pPr>
            <a:defRPr sz="1098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36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7.28233E-6</cdr:x>
      <cdr:y>0</cdr:y>
    </cdr:from>
    <cdr:to>
      <cdr:x>0.99613</cdr:x>
      <cdr:y>0.23019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" y="-546"/>
          <a:ext cx="6839298" cy="1134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0.17955</cdr:x>
      <cdr:y>0.21926</cdr:y>
    </cdr:from>
    <cdr:to>
      <cdr:x>0.28299</cdr:x>
      <cdr:y>0.27758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24186" y="1079574"/>
          <a:ext cx="717078" cy="287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0.3257</cdr:x>
      <cdr:y>0.22785</cdr:y>
    </cdr:from>
    <cdr:to>
      <cdr:x>0.39855</cdr:x>
      <cdr:y>0.3217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48272" y="1008112"/>
          <a:ext cx="547632" cy="415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>
          <a:off x="-539552" y="-83671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0.60042</cdr:x>
      <cdr:y>0.24925</cdr:y>
    </cdr:from>
    <cdr:to>
      <cdr:x>0.74438</cdr:x>
      <cdr:y>0.3346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128890" y="1224136"/>
          <a:ext cx="988313" cy="41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0.5797</cdr:x>
      <cdr:y>0.20588</cdr:y>
    </cdr:from>
    <cdr:to>
      <cdr:x>0.69152</cdr:x>
      <cdr:y>0.29098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984874" y="1008112"/>
          <a:ext cx="769382" cy="41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0.64732</cdr:x>
      <cdr:y>0.31753</cdr:y>
    </cdr:from>
    <cdr:to>
      <cdr:x>0.75654</cdr:x>
      <cdr:y>0.40338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00600" y="187220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0.79607</cdr:x>
      <cdr:y>0.18995</cdr:y>
    </cdr:from>
    <cdr:to>
      <cdr:x>0.89021</cdr:x>
      <cdr:y>0.30701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472608" y="936104"/>
          <a:ext cx="648126" cy="575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0.78633</cdr:x>
      <cdr:y>0.11084</cdr:y>
    </cdr:from>
    <cdr:to>
      <cdr:x>0.99875</cdr:x>
      <cdr:y>0.20599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992985" y="504057"/>
          <a:ext cx="1350665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(</a:t>
          </a:r>
          <a:r>
            <a:rPr lang="ru-RU" sz="1400" b="1" dirty="0" smtClean="0"/>
            <a:t>млн.руб.)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0.01074</cdr:x>
      <cdr:y>0.16093</cdr:y>
    </cdr:from>
    <cdr:to>
      <cdr:x>0.48219</cdr:x>
      <cdr:y>0.21926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72058" y="791542"/>
          <a:ext cx="324036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b="1" i="1" u="sng" dirty="0" smtClean="0"/>
            <a:t>Доля в общем объеме расходов местного бюджета</a:t>
          </a:r>
          <a:endParaRPr lang="ru-RU" sz="1000" b="1" i="1" u="sng" dirty="0"/>
        </a:p>
      </cdr:txBody>
    </cdr:sp>
  </cdr:relSizeAnchor>
  <cdr:relSizeAnchor xmlns:cdr="http://schemas.openxmlformats.org/drawingml/2006/chartDrawing">
    <cdr:from>
      <cdr:x>0.35734</cdr:x>
      <cdr:y>0.2048</cdr:y>
    </cdr:from>
    <cdr:to>
      <cdr:x>0.45073</cdr:x>
      <cdr:y>0.26313</cdr:y>
    </cdr:to>
    <cdr:sp macro="" textlink="">
      <cdr:nvSpPr>
        <cdr:cNvPr id="21" name="Прямая соединительная линия 20"/>
        <cdr:cNvSpPr/>
      </cdr:nvSpPr>
      <cdr:spPr>
        <a:xfrm xmlns:a="http://schemas.openxmlformats.org/drawingml/2006/main">
          <a:off x="2448322" y="1007566"/>
          <a:ext cx="648072" cy="28803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0.14661</cdr:x>
      <cdr:y>0.07988</cdr:y>
    </cdr:from>
    <cdr:to>
      <cdr:x>0.25644</cdr:x>
      <cdr:y>0.16743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>
          <a:off x="1079929" y="431279"/>
          <a:ext cx="809008" cy="472690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900" b="1" i="1" dirty="0" smtClean="0">
              <a:solidFill>
                <a:schemeClr val="tx1"/>
              </a:solidFill>
            </a:rPr>
            <a:t>рост на  11,0%</a:t>
          </a:r>
          <a:endParaRPr lang="ru-RU" sz="900" b="1" i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0.24933</cdr:x>
      <cdr:y>0.27872</cdr:y>
    </cdr:from>
    <cdr:to>
      <cdr:x>0.36167</cdr:x>
      <cdr:y>0.36212</cdr:y>
    </cdr:to>
    <cdr:sp macro="" textlink="">
      <cdr:nvSpPr>
        <cdr:cNvPr id="4" name="Скругленная прямоугольная выноска 3"/>
        <cdr:cNvSpPr/>
      </cdr:nvSpPr>
      <cdr:spPr>
        <a:xfrm xmlns:a="http://schemas.openxmlformats.org/drawingml/2006/main">
          <a:off x="1836565" y="1504834"/>
          <a:ext cx="827533" cy="450283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r>
            <a:rPr lang="ru-RU" sz="900" b="1" i="1" dirty="0" smtClean="0">
              <a:solidFill>
                <a:schemeClr val="tx1"/>
              </a:solidFill>
            </a:rPr>
            <a:t>Снижение</a:t>
          </a:r>
          <a:r>
            <a:rPr lang="ru-RU" sz="900" i="1" dirty="0" smtClean="0">
              <a:solidFill>
                <a:schemeClr val="tx1"/>
              </a:solidFill>
            </a:rPr>
            <a:t> на 12,8%</a:t>
          </a: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0.33235</cdr:x>
      <cdr:y>0.38663</cdr:y>
    </cdr:from>
    <cdr:to>
      <cdr:x>0.44966</cdr:x>
      <cdr:y>0.46804</cdr:y>
    </cdr:to>
    <cdr:sp macro="" textlink="">
      <cdr:nvSpPr>
        <cdr:cNvPr id="6" name="Скругленная прямоугольная выноска 5"/>
        <cdr:cNvSpPr/>
      </cdr:nvSpPr>
      <cdr:spPr>
        <a:xfrm xmlns:a="http://schemas.openxmlformats.org/drawingml/2006/main">
          <a:off x="2448074" y="2087438"/>
          <a:ext cx="864096" cy="439540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рост на 246%</a:t>
          </a:r>
          <a:endParaRPr lang="ru-RU" sz="900" i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0.44966</cdr:x>
      <cdr:y>0.46665</cdr:y>
    </cdr:from>
    <cdr:to>
      <cdr:x>0.55719</cdr:x>
      <cdr:y>0.54756</cdr:y>
    </cdr:to>
    <cdr:sp macro="" textlink="">
      <cdr:nvSpPr>
        <cdr:cNvPr id="7" name="Скругленная прямоугольная выноска 6"/>
        <cdr:cNvSpPr/>
      </cdr:nvSpPr>
      <cdr:spPr>
        <a:xfrm xmlns:a="http://schemas.openxmlformats.org/drawingml/2006/main">
          <a:off x="3312170" y="2519486"/>
          <a:ext cx="792088" cy="436840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снижение на 29,8 %</a:t>
          </a: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0.55719</cdr:x>
      <cdr:y>0.50666</cdr:y>
    </cdr:from>
    <cdr:to>
      <cdr:x>0.66472</cdr:x>
      <cdr:y>0.57563</cdr:y>
    </cdr:to>
    <cdr:sp macro="" textlink="">
      <cdr:nvSpPr>
        <cdr:cNvPr id="9" name="Скругленная прямоугольная выноска 8"/>
        <cdr:cNvSpPr/>
      </cdr:nvSpPr>
      <cdr:spPr>
        <a:xfrm xmlns:a="http://schemas.openxmlformats.org/drawingml/2006/main">
          <a:off x="4104258" y="2735510"/>
          <a:ext cx="792088" cy="372375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Рост  на 19,4%</a:t>
          </a: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0.77226</cdr:x>
      <cdr:y>0.42664</cdr:y>
    </cdr:from>
    <cdr:to>
      <cdr:x>0.91889</cdr:x>
      <cdr:y>0.50974</cdr:y>
    </cdr:to>
    <cdr:sp macro="" textlink="">
      <cdr:nvSpPr>
        <cdr:cNvPr id="10" name="Скругленная прямоугольная выноска 9"/>
        <cdr:cNvSpPr/>
      </cdr:nvSpPr>
      <cdr:spPr>
        <a:xfrm xmlns:a="http://schemas.openxmlformats.org/drawingml/2006/main">
          <a:off x="5688434" y="2303466"/>
          <a:ext cx="1080120" cy="448665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900" b="1" i="1" dirty="0" smtClean="0">
              <a:solidFill>
                <a:schemeClr val="tx1"/>
              </a:solidFill>
            </a:rPr>
            <a:t>увеличение</a:t>
          </a:r>
        </a:p>
        <a:p xmlns:a="http://schemas.openxmlformats.org/drawingml/2006/main">
          <a:r>
            <a:rPr lang="ru-RU" sz="900" i="1" dirty="0" smtClean="0">
              <a:solidFill>
                <a:schemeClr val="tx1"/>
              </a:solidFill>
            </a:rPr>
            <a:t>на  9,0%</a:t>
          </a:r>
        </a:p>
        <a:p xmlns:a="http://schemas.openxmlformats.org/drawingml/2006/main">
          <a:endParaRPr lang="ru-RU" sz="900" i="1" dirty="0" smtClean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0.87696</cdr:x>
      <cdr:y>0.02791</cdr:y>
    </cdr:from>
    <cdr:to>
      <cdr:x>0.98339</cdr:x>
      <cdr:y>0.09712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632972" y="143346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(</a:t>
          </a:r>
          <a:r>
            <a:rPr lang="ru-RU" sz="1400" b="1" dirty="0" smtClean="0"/>
            <a:t>млн.руб</a:t>
          </a:r>
          <a:r>
            <a:rPr lang="ru-RU" sz="1400" dirty="0" smtClean="0"/>
            <a:t>.)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0.17499</cdr:x>
      <cdr:y>0.02738</cdr:y>
    </cdr:from>
    <cdr:to>
      <cdr:x>0.87546</cdr:x>
      <cdr:y>0.08246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43793"/>
          <a:ext cx="40324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C00000"/>
              </a:solidFill>
            </a:rPr>
            <a:t>Динамика</a:t>
          </a:r>
          <a:r>
            <a:rPr lang="ru-RU" sz="1400" dirty="0" smtClean="0">
              <a:solidFill>
                <a:srgbClr val="C00000"/>
              </a:solidFill>
            </a:rPr>
            <a:t> расходов</a:t>
          </a:r>
          <a:endParaRPr lang="ru-RU" sz="1400" dirty="0">
            <a:solidFill>
              <a:srgbClr val="C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0.17499</cdr:x>
      <cdr:y>0.02738</cdr:y>
    </cdr:from>
    <cdr:to>
      <cdr:x>0.87546</cdr:x>
      <cdr:y>0.08246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43793"/>
          <a:ext cx="40324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FF0000"/>
              </a:solidFill>
            </a:rPr>
            <a:t>Динамика расходов</a:t>
          </a:r>
          <a:endParaRPr lang="ru-RU" sz="14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0.17499</cdr:x>
      <cdr:y>0.02738</cdr:y>
    </cdr:from>
    <cdr:to>
      <cdr:x>0.87546</cdr:x>
      <cdr:y>0.08246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43793"/>
          <a:ext cx="40324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FF0000"/>
              </a:solidFill>
            </a:rPr>
            <a:t>Динамика расходов</a:t>
          </a:r>
          <a:endParaRPr lang="ru-RU" sz="1400" b="1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0.17747</cdr:x>
      <cdr:y>0.16114</cdr:y>
    </cdr:from>
    <cdr:to>
      <cdr:x>0.25075</cdr:x>
      <cdr:y>0.24705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534" y="719337"/>
          <a:ext cx="327224" cy="383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0.31347</cdr:x>
      <cdr:y>0.33056</cdr:y>
    </cdr:from>
    <cdr:to>
      <cdr:x>0.3921</cdr:x>
      <cdr:y>0.39839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036" y="1512441"/>
          <a:ext cx="360063" cy="288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>
            <a:solidFill>
              <a:schemeClr val="tx1"/>
            </a:solidFill>
          </a:endParaRPr>
        </a:p>
        <a:p xmlns:a="http://schemas.openxmlformats.org/drawingml/2006/main"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0.48636</cdr:x>
      <cdr:y>0.17575</cdr:y>
    </cdr:from>
    <cdr:to>
      <cdr:x>0.58061</cdr:x>
      <cdr:y>0.23475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62431" y="864097"/>
          <a:ext cx="41854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0.65898</cdr:x>
      <cdr:y>0.17575</cdr:y>
    </cdr:from>
    <cdr:to>
      <cdr:x>0.73586</cdr:x>
      <cdr:y>0.2473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29745" y="864097"/>
          <a:ext cx="348812" cy="3447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0.82333</cdr:x>
      <cdr:y>0.17575</cdr:y>
    </cdr:from>
    <cdr:to>
      <cdr:x>0.90348</cdr:x>
      <cdr:y>0.26395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672407" y="864096"/>
          <a:ext cx="360039" cy="420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dirty="0" smtClean="0"/>
        </a:p>
        <a:p xmlns:a="http://schemas.openxmlformats.org/drawingml/2006/main">
          <a:endParaRPr lang="ru-RU" dirty="0"/>
        </a:p>
        <a:p xmlns:a="http://schemas.openxmlformats.org/drawingml/2006/main">
          <a:pPr>
            <a:lnSpc>
              <a:spcPts val="1200"/>
            </a:lnSpc>
          </a:pP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0.03425</cdr:y>
    </cdr:from>
    <cdr:to>
      <cdr:x>0</cdr:x>
      <cdr:y>0.03425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>
          <a:off x="-4355976" y="-2060848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33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0.03425</cdr:y>
    </cdr:from>
    <cdr:to>
      <cdr:x>0</cdr:x>
      <cdr:y>0.03425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 flipV="1">
          <a:off x="-4355976" y="-2060848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33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0.03425</cdr:y>
    </cdr:from>
    <cdr:to>
      <cdr:x>0</cdr:x>
      <cdr:y>0.03425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 flipV="1">
          <a:off x="-4355976" y="-2060848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33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0.646</cdr:x>
      <cdr:y>0.02125</cdr:y>
    </cdr:from>
    <cdr:to>
      <cdr:x>0.64675</cdr:x>
      <cdr:y>0.023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55432" y="100608"/>
          <a:ext cx="151216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</a:rPr>
            <a:t>млн.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9F50C4-854C-454F-B6D2-268280938402}" type="datetimeFigureOut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46E8BF5-4ED7-4F92-917B-CC1860EFBB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8111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45A0BA-9E93-4554-9CD7-AA65F586514D}" type="slidenum">
              <a:rPr lang="ru-RU" altLang="ru-RU">
                <a:solidFill>
                  <a:srgbClr val="000000"/>
                </a:solidFill>
              </a:rPr>
              <a:pPr eaLnBrk="1" hangingPunct="1"/>
              <a:t>4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8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718AC5-7BDD-4306-8BA3-B44E19B11ECB}" type="slidenum">
              <a:rPr lang="ru-RU" altLang="ru-RU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8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718AC5-7BDD-4306-8BA3-B44E19B11ECB}" type="slidenum">
              <a:rPr lang="ru-RU" altLang="ru-RU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8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718AC5-7BDD-4306-8BA3-B44E19B11ECB}" type="slidenum">
              <a:rPr lang="ru-RU" altLang="ru-RU">
                <a:solidFill>
                  <a:srgbClr val="000000"/>
                </a:solidFill>
              </a:rPr>
              <a:pPr eaLnBrk="1" hangingPunct="1"/>
              <a:t>7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8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1B3D20-B902-4BD0-8281-05E5B5435C66}" type="slidenum">
              <a:rPr lang="ru-RU" altLang="ru-RU">
                <a:solidFill>
                  <a:srgbClr val="000000"/>
                </a:solidFill>
              </a:rPr>
              <a:pPr eaLnBrk="1" hangingPunct="1"/>
              <a:t>8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8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83333A-E396-4A81-96A7-BF564F4E2D7E}" type="slidenum">
              <a:rPr lang="ru-RU" altLang="ru-RU">
                <a:solidFill>
                  <a:srgbClr val="000000"/>
                </a:solidFill>
              </a:rPr>
              <a:pPr eaLnBrk="1" hangingPunct="1"/>
              <a:t>12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8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335809-28A5-4029-AD4D-C5590D6A9A7C}" type="slidenum">
              <a:rPr lang="ru-RU" altLang="ru-RU">
                <a:solidFill>
                  <a:srgbClr val="000000"/>
                </a:solidFill>
              </a:rPr>
              <a:pPr eaLnBrk="1" hangingPunct="1"/>
              <a:t>16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8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102C-B29C-49A1-AA51-5BC8B3D1626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95DA-97EB-44D8-A2B8-2033B218718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72C-499A-4923-B86F-92816ED1652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7A78-077E-47E5-BB6D-5EB47EB1642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D1D6-6E32-422F-AE6E-71EB2C1583F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6105-8BB4-4E68-9567-ED079E024B8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B935-AE0C-478E-8F5C-A18DB22A6BD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B8C6-FD40-440A-9E46-CA98A50A10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551A-AA7E-4A3D-ADD1-22E40955B86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DD81-E884-4C85-9594-33C3D303153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328E6C-3867-44F2-99B0-1B9445ABD043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C86686-BD62-45EF-AC25-0AAD82E3A2B4}" type="slidenum">
              <a:rPr lang="ru-RU" altLang="ru-RU" smtClean="0"/>
              <a:pPr/>
              <a:t>‹#›</a:t>
            </a:fld>
            <a:endParaRPr lang="ru-RU" alt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46" r:id="rId1"/>
    <p:sldLayoutId id="2147487147" r:id="rId2"/>
    <p:sldLayoutId id="2147487148" r:id="rId3"/>
    <p:sldLayoutId id="2147487149" r:id="rId4"/>
    <p:sldLayoutId id="2147487150" r:id="rId5"/>
    <p:sldLayoutId id="2147487151" r:id="rId6"/>
    <p:sldLayoutId id="2147487152" r:id="rId7"/>
    <p:sldLayoutId id="2147487153" r:id="rId8"/>
    <p:sldLayoutId id="2147487154" r:id="rId9"/>
    <p:sldLayoutId id="2147487155" r:id="rId10"/>
    <p:sldLayoutId id="2147487156" r:id="rId11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Fu_krymsk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6370975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6600" b="1" dirty="0" smtClean="0">
              <a:solidFill>
                <a:srgbClr val="993366"/>
              </a:solidFill>
              <a:latin typeface="Arial" charset="0"/>
              <a:cs typeface="Aharoni" pitchFamily="2" charset="-79"/>
            </a:endParaRPr>
          </a:p>
          <a:p>
            <a:pPr algn="ctr">
              <a:defRPr/>
            </a:pPr>
            <a:endParaRPr lang="ru-RU" sz="6600" b="1" dirty="0" smtClean="0">
              <a:solidFill>
                <a:srgbClr val="993366"/>
              </a:solidFill>
              <a:latin typeface="Arial" charset="0"/>
              <a:cs typeface="Aharoni" pitchFamily="2" charset="-79"/>
            </a:endParaRPr>
          </a:p>
          <a:p>
            <a:pPr algn="ctr">
              <a:defRPr/>
            </a:pPr>
            <a:r>
              <a:rPr lang="ru-RU" sz="6600" b="1" dirty="0" smtClean="0">
                <a:solidFill>
                  <a:srgbClr val="993366"/>
                </a:solidFill>
                <a:latin typeface="Arial" charset="0"/>
                <a:cs typeface="Aharoni" pitchFamily="2" charset="-79"/>
              </a:rPr>
              <a:t>БЮДЖЕТ ДЛЯ ГРАЖДАН</a:t>
            </a:r>
          </a:p>
          <a:p>
            <a:pPr algn="ctr">
              <a:defRPr/>
            </a:pPr>
            <a:endParaRPr lang="ru-RU" sz="6600" b="1" dirty="0" smtClean="0">
              <a:latin typeface="Arial" charset="0"/>
              <a:cs typeface="Aharoni" pitchFamily="2" charset="-79"/>
            </a:endParaRPr>
          </a:p>
          <a:p>
            <a:pPr algn="ctr">
              <a:defRPr/>
            </a:pPr>
            <a:r>
              <a:rPr lang="ru-RU" sz="2600" b="1" dirty="0" smtClean="0">
                <a:solidFill>
                  <a:srgbClr val="7B13F9"/>
                </a:solidFill>
                <a:latin typeface="Arial" charset="0"/>
                <a:cs typeface="Aharoni" pitchFamily="2" charset="-79"/>
              </a:rPr>
              <a:t>НА ОСНОВЕ ПРОЕКТА РЕШЕНИЯ О БЮДЖЕТЕ</a:t>
            </a:r>
          </a:p>
          <a:p>
            <a:pPr algn="ctr">
              <a:defRPr/>
            </a:pPr>
            <a:r>
              <a:rPr lang="ru-RU" sz="2600" b="1" dirty="0" smtClean="0">
                <a:solidFill>
                  <a:srgbClr val="7B13F9"/>
                </a:solidFill>
                <a:latin typeface="Arial" charset="0"/>
                <a:cs typeface="Aharoni" pitchFamily="2" charset="-79"/>
              </a:rPr>
              <a:t> НА 2023 ГОД И ПЛАНОВЫЙ ПЕРИОД 2024 И 2025 ГОДОВ</a:t>
            </a:r>
            <a:endParaRPr lang="ru-RU" sz="2600" dirty="0">
              <a:solidFill>
                <a:srgbClr val="7B13F9"/>
              </a:solidFill>
              <a:latin typeface="Arial" charset="0"/>
              <a:cs typeface="Arial" charset="0"/>
            </a:endParaRPr>
          </a:p>
        </p:txBody>
      </p:sp>
      <p:pic>
        <p:nvPicPr>
          <p:cNvPr id="2050" name="Picture 2" descr="C:\Users\SchenstnayaTU\Desktop\герб_2020-08-04-09-51-01-2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0"/>
            <a:ext cx="1943100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668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400" b="1" smtClean="0">
                <a:solidFill>
                  <a:srgbClr val="6600FF"/>
                </a:solidFill>
              </a:rPr>
              <a:t>Структура бюджетных ассигнований по разделам </a:t>
            </a:r>
            <a:r>
              <a:rPr lang="en-US" altLang="ru-RU" sz="2400" b="1" smtClean="0">
                <a:solidFill>
                  <a:srgbClr val="6600FF"/>
                </a:solidFill>
              </a:rPr>
              <a:t/>
            </a:r>
            <a:br>
              <a:rPr lang="en-US" altLang="ru-RU" sz="2400" b="1" smtClean="0">
                <a:solidFill>
                  <a:srgbClr val="6600FF"/>
                </a:solidFill>
              </a:rPr>
            </a:br>
            <a:r>
              <a:rPr lang="ru-RU" altLang="ru-RU" sz="2400" b="1" smtClean="0">
                <a:solidFill>
                  <a:srgbClr val="6600FF"/>
                </a:solidFill>
              </a:rPr>
              <a:t>классификации расходов бюджетов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938727"/>
              </p:ext>
            </p:extLst>
          </p:nvPr>
        </p:nvGraphicFramePr>
        <p:xfrm>
          <a:off x="519113" y="1484313"/>
          <a:ext cx="8445500" cy="537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Расходы местного бюджета на социальную сферу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598554"/>
              </p:ext>
            </p:extLst>
          </p:nvPr>
        </p:nvGraphicFramePr>
        <p:xfrm>
          <a:off x="230188" y="2006164"/>
          <a:ext cx="8453437" cy="449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250825" y="836613"/>
            <a:ext cx="856932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400" b="1" dirty="0"/>
              <a:t>        Расходы: </a:t>
            </a:r>
            <a:r>
              <a:rPr lang="ru-RU" altLang="ru-RU" sz="1400" b="1" dirty="0" smtClean="0"/>
              <a:t>2023 </a:t>
            </a:r>
            <a:r>
              <a:rPr lang="ru-RU" altLang="ru-RU" sz="1400" b="1" dirty="0"/>
              <a:t>год – </a:t>
            </a:r>
            <a:r>
              <a:rPr lang="ru-RU" altLang="ru-RU" sz="1400" b="1" dirty="0" smtClean="0"/>
              <a:t>3 037,5 </a:t>
            </a:r>
            <a:r>
              <a:rPr lang="ru-RU" altLang="ru-RU" sz="1400" b="1" dirty="0" err="1" smtClean="0"/>
              <a:t>млн.руб</a:t>
            </a:r>
            <a:r>
              <a:rPr lang="ru-RU" altLang="ru-RU" sz="1400" b="1" dirty="0"/>
              <a:t>., </a:t>
            </a:r>
            <a:r>
              <a:rPr lang="ru-RU" altLang="ru-RU" sz="1400" b="1" dirty="0" smtClean="0"/>
              <a:t>2023 </a:t>
            </a:r>
            <a:r>
              <a:rPr lang="ru-RU" altLang="ru-RU" sz="1400" b="1" dirty="0"/>
              <a:t>год – </a:t>
            </a:r>
            <a:r>
              <a:rPr lang="ru-RU" altLang="ru-RU" sz="1400" b="1" dirty="0" smtClean="0"/>
              <a:t>2 601,6 млн.руб</a:t>
            </a:r>
            <a:r>
              <a:rPr lang="ru-RU" altLang="ru-RU" sz="1400" b="1" dirty="0"/>
              <a:t>.,</a:t>
            </a:r>
            <a:r>
              <a:rPr lang="ru-RU" altLang="ru-RU" sz="1400" b="1" dirty="0" smtClean="0"/>
              <a:t>2024 </a:t>
            </a:r>
            <a:r>
              <a:rPr lang="ru-RU" altLang="ru-RU" sz="1400" b="1" dirty="0"/>
              <a:t>год – </a:t>
            </a:r>
            <a:r>
              <a:rPr lang="ru-RU" altLang="ru-RU" sz="1400" b="1" dirty="0" smtClean="0"/>
              <a:t>2 549,7 </a:t>
            </a:r>
            <a:r>
              <a:rPr lang="ru-RU" altLang="ru-RU" sz="1400" b="1" dirty="0" err="1" smtClean="0"/>
              <a:t>млн.руб</a:t>
            </a:r>
            <a:r>
              <a:rPr lang="ru-RU" altLang="ru-RU" sz="1400" b="1" dirty="0"/>
              <a:t>.</a:t>
            </a:r>
          </a:p>
          <a:p>
            <a:pPr algn="just" eaLnBrk="1" hangingPunct="1"/>
            <a:r>
              <a:rPr lang="ru-RU" altLang="ru-RU" sz="1400" b="1" dirty="0"/>
              <a:t>Бюджетная политика в социально-культурной сфере  ориентирована на сохранение приоритетности в финансовом обеспечении обширного спектра задач  в области  образования, </a:t>
            </a:r>
            <a:r>
              <a:rPr lang="ru-RU" altLang="ru-RU" sz="1400" b="1" dirty="0" smtClean="0"/>
              <a:t>социальной </a:t>
            </a:r>
            <a:r>
              <a:rPr lang="ru-RU" altLang="ru-RU" sz="1400" b="1" dirty="0"/>
              <a:t>политики, культуры, физической культуры и спорта</a:t>
            </a:r>
            <a:r>
              <a:rPr lang="ru-RU" altLang="ru-RU" sz="1400" b="1" dirty="0" smtClean="0"/>
              <a:t>.</a:t>
            </a:r>
            <a:endParaRPr lang="ru-RU" altLang="ru-RU" sz="1400" b="1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Расходы в разрезе управлений</a:t>
            </a:r>
          </a:p>
        </p:txBody>
      </p:sp>
      <p:graphicFrame>
        <p:nvGraphicFramePr>
          <p:cNvPr id="2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296611"/>
              </p:ext>
            </p:extLst>
          </p:nvPr>
        </p:nvGraphicFramePr>
        <p:xfrm>
          <a:off x="539750" y="1125538"/>
          <a:ext cx="7366000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00FF"/>
                </a:solidFill>
              </a:rPr>
              <a:t>Образование</a:t>
            </a:r>
          </a:p>
        </p:txBody>
      </p:sp>
      <p:sp>
        <p:nvSpPr>
          <p:cNvPr id="8199" name="Содержимое 2"/>
          <p:cNvSpPr>
            <a:spLocks noGrp="1"/>
          </p:cNvSpPr>
          <p:nvPr>
            <p:ph idx="1"/>
          </p:nvPr>
        </p:nvSpPr>
        <p:spPr>
          <a:xfrm>
            <a:off x="468313" y="714375"/>
            <a:ext cx="3382962" cy="1274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400" dirty="0" smtClean="0"/>
              <a:t>Расходы :2023 год – </a:t>
            </a:r>
            <a:r>
              <a:rPr lang="ru-RU" altLang="ru-RU" sz="1400" dirty="0"/>
              <a:t> </a:t>
            </a:r>
            <a:r>
              <a:rPr lang="ru-RU" altLang="ru-RU" sz="1400" dirty="0" smtClean="0"/>
              <a:t>2 562,0 </a:t>
            </a:r>
            <a:r>
              <a:rPr lang="ru-RU" altLang="ru-RU" sz="1400" dirty="0" err="1" smtClean="0"/>
              <a:t>млн.руб</a:t>
            </a:r>
            <a:r>
              <a:rPr lang="ru-RU" altLang="ru-RU" sz="1400" dirty="0" smtClean="0"/>
              <a:t>.,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2024 год – 2 139,2 </a:t>
            </a:r>
            <a:r>
              <a:rPr lang="ru-RU" altLang="ru-RU" sz="1400" dirty="0" err="1" smtClean="0"/>
              <a:t>млн.руб</a:t>
            </a:r>
            <a:r>
              <a:rPr lang="ru-RU" altLang="ru-RU" sz="1400" dirty="0" smtClean="0"/>
              <a:t>.,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2025 год – 2 076,1 </a:t>
            </a:r>
            <a:r>
              <a:rPr lang="ru-RU" altLang="ru-RU" sz="1400" dirty="0" err="1" smtClean="0"/>
              <a:t>млн.руб</a:t>
            </a:r>
            <a:r>
              <a:rPr lang="ru-RU" altLang="ru-RU" sz="1400" dirty="0" smtClean="0"/>
              <a:t>..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108534"/>
              </p:ext>
            </p:extLst>
          </p:nvPr>
        </p:nvGraphicFramePr>
        <p:xfrm>
          <a:off x="-252413" y="2349500"/>
          <a:ext cx="7812088" cy="439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322074"/>
              </p:ext>
            </p:extLst>
          </p:nvPr>
        </p:nvGraphicFramePr>
        <p:xfrm>
          <a:off x="6084168" y="2348264"/>
          <a:ext cx="34671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4067175" y="765175"/>
            <a:ext cx="5976938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/>
              <a:t>В  системе образования осуществляется финансирование: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42 </a:t>
            </a:r>
            <a:r>
              <a:rPr lang="ru-RU" altLang="ru-RU" sz="1400" dirty="0"/>
              <a:t>дошкольных образовательных организаций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37 </a:t>
            </a:r>
            <a:r>
              <a:rPr lang="ru-RU" altLang="ru-RU" sz="1400" dirty="0"/>
              <a:t>общеобразовательных организаций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4 </a:t>
            </a:r>
            <a:r>
              <a:rPr lang="ru-RU" altLang="ru-RU" sz="1400" dirty="0"/>
              <a:t>музыкальных школ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4 организаций дополнительного образования детей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 smtClean="0"/>
              <a:t> 3 </a:t>
            </a:r>
            <a:r>
              <a:rPr lang="ru-RU" altLang="ru-RU" sz="1400" dirty="0"/>
              <a:t>прочих учреждений</a:t>
            </a:r>
          </a:p>
          <a:p>
            <a:pPr eaLnBrk="1" hangingPunct="1"/>
            <a:endParaRPr lang="ru-RU" altLang="ru-RU" sz="1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00FF"/>
                </a:solidFill>
              </a:rPr>
              <a:t>Культура и кинематография</a:t>
            </a:r>
          </a:p>
        </p:txBody>
      </p:sp>
      <p:sp>
        <p:nvSpPr>
          <p:cNvPr id="8199" name="Содержимое 2"/>
          <p:cNvSpPr>
            <a:spLocks noGrp="1"/>
          </p:cNvSpPr>
          <p:nvPr>
            <p:ph idx="1"/>
          </p:nvPr>
        </p:nvSpPr>
        <p:spPr>
          <a:xfrm>
            <a:off x="468313" y="714375"/>
            <a:ext cx="3382962" cy="1274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400" dirty="0" smtClean="0"/>
              <a:t>Расходы :2023 год – 82,8 млн.руб.,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2024 год – 77,2 млн.руб.,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2025 год – 82,1 млн.руб..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911762"/>
              </p:ext>
            </p:extLst>
          </p:nvPr>
        </p:nvGraphicFramePr>
        <p:xfrm>
          <a:off x="-252413" y="2060848"/>
          <a:ext cx="7812088" cy="468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/>
        </p:nvGraphicFramePr>
        <p:xfrm>
          <a:off x="6084888" y="2420938"/>
          <a:ext cx="34671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4067175" y="765175"/>
            <a:ext cx="597693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 smtClean="0"/>
              <a:t>По отрасли культура и кинематография </a:t>
            </a:r>
            <a:r>
              <a:rPr lang="ru-RU" altLang="ru-RU" sz="1400" dirty="0"/>
              <a:t>осуществляется финансирование: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2 учреждения культуры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 smtClean="0"/>
              <a:t>1 прочие учреждение</a:t>
            </a:r>
            <a:endParaRPr lang="ru-RU" altLang="ru-RU" sz="1400" dirty="0"/>
          </a:p>
          <a:p>
            <a:pPr eaLnBrk="1" hangingPunct="1"/>
            <a:endParaRPr lang="ru-RU" altLang="ru-RU" sz="1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96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00FF"/>
                </a:solidFill>
              </a:rPr>
              <a:t>Физическая культура и спорт</a:t>
            </a:r>
          </a:p>
        </p:txBody>
      </p:sp>
      <p:sp>
        <p:nvSpPr>
          <p:cNvPr id="8199" name="Содержимое 2"/>
          <p:cNvSpPr>
            <a:spLocks noGrp="1"/>
          </p:cNvSpPr>
          <p:nvPr>
            <p:ph idx="1"/>
          </p:nvPr>
        </p:nvSpPr>
        <p:spPr>
          <a:xfrm>
            <a:off x="468313" y="714375"/>
            <a:ext cx="3382962" cy="1274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400" dirty="0" smtClean="0"/>
              <a:t>Расходы :2023 год – 121,3 млн.руб.,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2024 год – 114,8 млн.руб.,</a:t>
            </a:r>
          </a:p>
          <a:p>
            <a:pPr eaLnBrk="1" hangingPunct="1">
              <a:buFontTx/>
              <a:buNone/>
            </a:pPr>
            <a:r>
              <a:rPr lang="ru-RU" altLang="ru-RU" sz="1400" dirty="0" smtClean="0"/>
              <a:t>2025 год – 128,9 млн.руб..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1035988"/>
              </p:ext>
            </p:extLst>
          </p:nvPr>
        </p:nvGraphicFramePr>
        <p:xfrm>
          <a:off x="-252413" y="2060848"/>
          <a:ext cx="7812088" cy="468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814963"/>
              </p:ext>
            </p:extLst>
          </p:nvPr>
        </p:nvGraphicFramePr>
        <p:xfrm>
          <a:off x="7308304" y="1844824"/>
          <a:ext cx="34671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4067175" y="765175"/>
            <a:ext cx="59769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 smtClean="0"/>
              <a:t>По отрасли физическая культура и спорт осуществляется </a:t>
            </a:r>
            <a:r>
              <a:rPr lang="ru-RU" altLang="ru-RU" sz="1400" dirty="0"/>
              <a:t>финансирование: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4 спортивные школы</a:t>
            </a:r>
            <a:endParaRPr lang="ru-RU" altLang="ru-RU" sz="1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4638"/>
            <a:ext cx="7240587" cy="633412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Жилье детям сиротам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755650" y="981075"/>
            <a:ext cx="8280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tx2"/>
                </a:solidFill>
              </a:rPr>
              <a:t>Предусмотрены средства краевого бюджета на приобретение (строительство) жилья для детей – сирот в сумме </a:t>
            </a:r>
            <a:r>
              <a:rPr lang="ru-RU" altLang="ru-RU" b="1" dirty="0" smtClean="0">
                <a:solidFill>
                  <a:schemeClr val="tx2"/>
                </a:solidFill>
              </a:rPr>
              <a:t>82,3 </a:t>
            </a:r>
            <a:r>
              <a:rPr lang="ru-RU" altLang="ru-RU" b="1" dirty="0">
                <a:solidFill>
                  <a:schemeClr val="tx2"/>
                </a:solidFill>
              </a:rPr>
              <a:t>млн. рублей</a:t>
            </a:r>
            <a:r>
              <a:rPr lang="ru-RU" altLang="ru-RU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8670971"/>
              </p:ext>
            </p:extLst>
          </p:nvPr>
        </p:nvGraphicFramePr>
        <p:xfrm>
          <a:off x="395537" y="2133600"/>
          <a:ext cx="828092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924300" y="1196975"/>
            <a:ext cx="5903913" cy="10080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2400" b="1" dirty="0" smtClean="0">
                <a:solidFill>
                  <a:schemeClr val="bg1"/>
                </a:solidFill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</a:rPr>
            </a:b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endParaRPr lang="ru-RU" altLang="ru-RU" dirty="0" smtClean="0"/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833338"/>
              </p:ext>
            </p:extLst>
          </p:nvPr>
        </p:nvGraphicFramePr>
        <p:xfrm>
          <a:off x="374650" y="1446026"/>
          <a:ext cx="8394700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1403350" y="404813"/>
            <a:ext cx="6553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6600FF"/>
                </a:solidFill>
                <a:latin typeface="+mj-lt"/>
                <a:cs typeface="Times New Roman" pitchFamily="18" charset="0"/>
              </a:rPr>
              <a:t>ОБЪЕМ МУНИЦИПАЛЬНОГО ДОЛГА</a:t>
            </a:r>
            <a:endParaRPr lang="ru-RU" sz="140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6600FF"/>
                </a:solidFill>
              </a:rPr>
              <a:t>На 2023 год в бюджете предусмотрены </a:t>
            </a:r>
            <a:br>
              <a:rPr lang="ru-RU" altLang="ru-RU" sz="2000" b="1" dirty="0" smtClean="0">
                <a:solidFill>
                  <a:srgbClr val="6600FF"/>
                </a:solidFill>
              </a:rPr>
            </a:br>
            <a:r>
              <a:rPr lang="ru-RU" altLang="ru-RU" sz="2000" b="1" dirty="0" smtClean="0">
                <a:solidFill>
                  <a:srgbClr val="6600FF"/>
                </a:solidFill>
              </a:rPr>
              <a:t>следующие муниципальные программы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63526"/>
              </p:ext>
            </p:extLst>
          </p:nvPr>
        </p:nvGraphicFramePr>
        <p:xfrm>
          <a:off x="457200" y="1125538"/>
          <a:ext cx="8435975" cy="7503529"/>
        </p:xfrm>
        <a:graphic>
          <a:graphicData uri="http://schemas.openxmlformats.org/drawingml/2006/table">
            <a:tbl>
              <a:tblPr/>
              <a:tblGrid>
                <a:gridCol w="6753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213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9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321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0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2 447 464,2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41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334,4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053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89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</a:rPr>
                        <a:t> 791,7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62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Крымского района в сфере строительства,  архитектуры и дорожного хозяйства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</a:rPr>
                        <a:t> 188,2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161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Повышение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безопасности дорожного движения на территории муниципального образования Крымский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район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и ремонт автомобильных дорог муниципального значения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3 300,0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населения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70 523,7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658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151 554,4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экологического просвещения и формирование экологической культуры в области обращения с твердыми коммунальными отходами на территории муниципального образования Крымский район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144 983,5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 и инновационная экономика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1 813,4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Молодежь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7 090,4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 и гражданское общество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1 737,4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Казачество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3 500,0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условий для духовно-нравственного развития граждан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1 874,1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информатизации граждан о деятельности органов местного самоуправления муниципального образования Крымский район"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4 980,0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общество Крымского района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5 408,0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11 369,7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топливно-энергетического комплекса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1 263,0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Противодействие коррупции в муниципальном образовании Крымский район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 Крымского района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11 642,6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Укрепление общественного здоровья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142,8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7465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3 002 029,7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6600FF"/>
                </a:solidFill>
              </a:rPr>
              <a:t>На 2024 год в бюджете предусмотрены </a:t>
            </a:r>
            <a:br>
              <a:rPr lang="ru-RU" altLang="ru-RU" sz="2000" b="1" dirty="0" smtClean="0">
                <a:solidFill>
                  <a:srgbClr val="6600FF"/>
                </a:solidFill>
              </a:rPr>
            </a:br>
            <a:r>
              <a:rPr lang="ru-RU" altLang="ru-RU" sz="2000" b="1" dirty="0" smtClean="0">
                <a:solidFill>
                  <a:srgbClr val="6600FF"/>
                </a:solidFill>
              </a:rPr>
              <a:t>следующие муниципальные программы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765785"/>
              </p:ext>
            </p:extLst>
          </p:nvPr>
        </p:nvGraphicFramePr>
        <p:xfrm>
          <a:off x="457200" y="1125538"/>
          <a:ext cx="8435975" cy="7503529"/>
        </p:xfrm>
        <a:graphic>
          <a:graphicData uri="http://schemas.openxmlformats.org/drawingml/2006/table">
            <a:tbl>
              <a:tblPr/>
              <a:tblGrid>
                <a:gridCol w="6753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213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9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321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0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2 036 814,5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41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345,0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053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66 881,0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62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Крымского района в сфере строительства,  архитектуры и дорожного хозяйства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60 820,5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161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Повышение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безопасности дорожного движения на территории муниципального образования Крымский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район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и ремонт автомобильных дорог муниципального значения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населения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54 783,9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658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147 975,7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экологического просвещения и формирование экологической культуры в области обращения с твердыми коммунальными отходами на территории муниципального образования Крымский район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158 715,3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 и инновационная экономика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1 954,1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Молодежь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6 727,7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 и гражданское общество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116,4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Казачество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3 500,0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условий для духовно-нравственного развития граждан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1 943,6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информатизации граждан о деятельности органов местного самоуправления муниципального образования Крымский район"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5 153,0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общество Крымского района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4 624,3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14 648,8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топливно-энергетического комплекса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23 266,6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Противодействие коррупции в муниципальном образовании Крымский район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 Крымского района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11 642,6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Укрепление общественного здоровья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142,8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7465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2 602 718,2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9010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395288" y="404813"/>
            <a:ext cx="8424862" cy="626427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 бюджета МО Крымский район на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 на плановый  период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 подготовлен, в соответствии с требованиями Бюджетного кодекса  Российской Федерации, Налогового Кодекса Российской Федерации, Решения Совета муниципального образования Крымский район от 27.08.2014 № 431 «О бюджетном процессе в Крымском районе», и иных законодательных  и нормативных актов Российской Федерации и Краснодарского края.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При составлении проекта местного бюджета учтены: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 Президента Российской Федерации от 7 мая 2012 года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муниципального образования Крымский район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муниципального образования Крымский район на 2023 год и плановый период 2024-2025 годов.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муниципального образования Крымский район  на 2023 год и на плановый период 2024 и 2025 годов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>
              <a:solidFill>
                <a:schemeClr val="tx1"/>
              </a:solidFill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50" dirty="0" smtClean="0"/>
              <a:t>   </a:t>
            </a:r>
          </a:p>
          <a:p>
            <a:pPr marL="420624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u-RU" sz="1700" dirty="0" smtClean="0"/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6600FF"/>
                </a:solidFill>
              </a:rPr>
              <a:t>На 2025 год в бюджете предусмотрены </a:t>
            </a:r>
            <a:br>
              <a:rPr lang="ru-RU" altLang="ru-RU" sz="2000" b="1" dirty="0" smtClean="0">
                <a:solidFill>
                  <a:srgbClr val="6600FF"/>
                </a:solidFill>
              </a:rPr>
            </a:br>
            <a:r>
              <a:rPr lang="ru-RU" altLang="ru-RU" sz="2000" b="1" dirty="0" smtClean="0">
                <a:solidFill>
                  <a:srgbClr val="6600FF"/>
                </a:solidFill>
              </a:rPr>
              <a:t>следующие муниципальные программы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621592"/>
              </p:ext>
            </p:extLst>
          </p:nvPr>
        </p:nvGraphicFramePr>
        <p:xfrm>
          <a:off x="457200" y="1125538"/>
          <a:ext cx="8435975" cy="7503529"/>
        </p:xfrm>
        <a:graphic>
          <a:graphicData uri="http://schemas.openxmlformats.org/drawingml/2006/table">
            <a:tbl>
              <a:tblPr/>
              <a:tblGrid>
                <a:gridCol w="6753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213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9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321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0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1 982 889,3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41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356,2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053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70 035,2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62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Крымского района в сфере строительства,  архитектуры и дорожного хозяйства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38 871,4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161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Повышение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безопасности дорожного движения на территории муниципального образования Крымский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район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и ремонт автомобильных дорог муниципального значения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2 594,9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населения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56 285,9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658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143 318,5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экологического просвещения и формирование экологической культуры в области обращения с твердыми коммунальными отходами на территории муниципального образования Крымский район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160 218,1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 и инновационная экономика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2 028,2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Молодежь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6 802,8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 и гражданское общество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1 738,8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Казачество Крымского района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3 114,0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условий для духовно-нравственного развития граждан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2 278,8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информатизации граждан о деятельности органов местного самоуправления муниципального образования Крымский район"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5 348,0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общество Крымского района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4 800,0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14 396,9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топливно-энергетического комплекса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59 190,9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Противодействие коррупции в муниципальном образовании Крымский район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58,3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 Крымского района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11 642,6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Укрепление общественного здоровья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142,8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7465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10" marR="8710" marT="870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17781" marR="177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2 566 213,5</a:t>
                      </a:r>
                    </a:p>
                  </a:txBody>
                  <a:tcPr marL="17781" marR="177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4250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5"/>
          <p:cNvSpPr txBox="1">
            <a:spLocks noChangeArrowheads="1"/>
          </p:cNvSpPr>
          <p:nvPr/>
        </p:nvSpPr>
        <p:spPr bwMode="auto">
          <a:xfrm>
            <a:off x="1714500" y="404665"/>
            <a:ext cx="657225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i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pPr algn="ctr" eaLnBrk="1" hangingPunct="1"/>
            <a:endParaRPr lang="ru-RU" altLang="ru-RU" i="1" dirty="0">
              <a:solidFill>
                <a:srgbClr val="66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397000"/>
          <a:ext cx="7920879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ФИНАНСОВОЕ УПРАВЛЕНИЕ АДМИНИСТРАЦИИ МУНИЦИПАЛЬНОГО</a:t>
                      </a:r>
                      <a:r>
                        <a:rPr lang="ru-RU" baseline="0" dirty="0" smtClean="0"/>
                        <a:t> ОБРАЗОВАНИЯ КРЫМСКИЙ РАЙОН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Почтовый адрес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г.Крымск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ул.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К.Либнехта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д.35 Краснодарский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край, 353380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Адрес электронной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почты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Fu_krymsk@mail.ru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Начальник управления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Макарян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Галина Ивановна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Тел. 8 (86131) 2-11-50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Факс 8 (86131) 2-11-50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График работы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Понедельник-пятница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Суббота, воскресенье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8.00- 12.00  13.00-17.00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Выходной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 граждан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9.00-12.00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435975" cy="6264275"/>
          </a:xfrm>
        </p:spPr>
        <p:txBody>
          <a:bodyPr>
            <a:normAutofit/>
          </a:bodyPr>
          <a:lstStyle/>
          <a:p>
            <a:endParaRPr lang="ru-RU" altLang="ru-RU" sz="1600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ru-RU" altLang="ru-RU" sz="2200" b="1" dirty="0" smtClean="0"/>
              <a:t>Основные задачи бюджетной и налоговой политики:</a:t>
            </a:r>
          </a:p>
          <a:p>
            <a:endParaRPr lang="ru-RU" altLang="ru-RU" sz="1600" dirty="0" smtClean="0"/>
          </a:p>
          <a:p>
            <a:pPr algn="just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сбалансированности и достоверности бюджета Крымского района, с учетом выполнения имеющихся обязательств в условиях сокращения расходов; </a:t>
            </a:r>
          </a:p>
          <a:p>
            <a:pPr algn="just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инвестиционной активности хозяйствующих субъектов, осуществляющих деятельность на территории муниципального образования Крымский район;</a:t>
            </a:r>
          </a:p>
          <a:p>
            <a:pPr algn="just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управления муниципальными финансами;</a:t>
            </a:r>
          </a:p>
          <a:p>
            <a:pPr algn="just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условий (обязательств), заключённых с министерством финансов Краснодарского края соглашений (договоров); </a:t>
            </a:r>
          </a:p>
          <a:p>
            <a:pPr algn="just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недопущение наращивания муниципального долга муниципального образования Крымский район;</a:t>
            </a:r>
          </a:p>
          <a:p>
            <a:pPr algn="just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обеспечения долгосрочной сбалансированности и устойчивости бюджета района осуществлять комплекс мер, включающих мероприятия, направленные на рост доходной части бюджета, оптимизацию расходов бюджета и сохранения умеренной долговой нагрузки муниципального образования Крымский район.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rgbClr val="6600FF"/>
                </a:solidFill>
              </a:rPr>
              <a:t>Доходы бюджета на 2023 год и</a:t>
            </a:r>
            <a:br>
              <a:rPr lang="ru-RU" altLang="ru-RU" sz="2400" b="1" dirty="0" smtClean="0">
                <a:solidFill>
                  <a:srgbClr val="6600FF"/>
                </a:solidFill>
              </a:rPr>
            </a:br>
            <a:r>
              <a:rPr lang="ru-RU" altLang="ru-RU" sz="2400" b="1" dirty="0" smtClean="0">
                <a:solidFill>
                  <a:srgbClr val="6600FF"/>
                </a:solidFill>
              </a:rPr>
              <a:t> плановый период 2024 и 2025 годов</a:t>
            </a:r>
            <a:br>
              <a:rPr lang="ru-RU" altLang="ru-RU" sz="2400" b="1" dirty="0" smtClean="0">
                <a:solidFill>
                  <a:srgbClr val="6600FF"/>
                </a:solidFill>
              </a:rPr>
            </a:br>
            <a:endParaRPr lang="ru-RU" altLang="ru-RU" sz="2400" b="1" dirty="0" smtClean="0">
              <a:solidFill>
                <a:srgbClr val="6600FF"/>
              </a:solidFill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336353"/>
              </p:ext>
            </p:extLst>
          </p:nvPr>
        </p:nvGraphicFramePr>
        <p:xfrm>
          <a:off x="684213" y="981075"/>
          <a:ext cx="7991475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Структура  доходов  бюджета на 2023 год и 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2024 и 2025 годов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9588" y="3695700"/>
          <a:ext cx="5089525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437398"/>
              </p:ext>
            </p:extLst>
          </p:nvPr>
        </p:nvGraphicFramePr>
        <p:xfrm>
          <a:off x="251520" y="1124744"/>
          <a:ext cx="8496944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Структура  доходов  бюджета на 2023 год и 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2024 и 2025 годов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9588" y="3695700"/>
          <a:ext cx="5089525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639256"/>
              </p:ext>
            </p:extLst>
          </p:nvPr>
        </p:nvGraphicFramePr>
        <p:xfrm>
          <a:off x="395536" y="1052736"/>
          <a:ext cx="835292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Структура  доходов  бюджета на 2023 год и 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2024 и 2025 годов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9588" y="3695700"/>
          <a:ext cx="5089525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359845"/>
              </p:ext>
            </p:extLst>
          </p:nvPr>
        </p:nvGraphicFramePr>
        <p:xfrm>
          <a:off x="323528" y="1124744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Межбюджетные трансферты на 2023 год и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2024 и 2025 годов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925238"/>
              </p:ext>
            </p:extLst>
          </p:nvPr>
        </p:nvGraphicFramePr>
        <p:xfrm>
          <a:off x="457200" y="1935163"/>
          <a:ext cx="8229599" cy="3038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5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5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36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947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021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8" marR="91438" marT="45730" marB="4573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2023 год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8" marR="91438" marT="45730" marB="4573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2024 год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8" marR="91438" marT="45730" marB="4573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2025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</a:rPr>
                        <a:t> год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8" marR="91438" marT="45730" marB="4573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2 293,3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1 894,3</a:t>
                      </a:r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1 852,5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194,4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153,0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154,4</a:t>
                      </a:r>
                    </a:p>
                  </a:txBody>
                  <a:tcPr marL="91438" marR="91438" marT="45730" marB="4573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519,3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217,8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168,2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1 570,1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1 300,2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1 310,8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459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30" marB="4573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0762" name="TextBox 5"/>
          <p:cNvSpPr txBox="1">
            <a:spLocks noChangeArrowheads="1"/>
          </p:cNvSpPr>
          <p:nvPr/>
        </p:nvSpPr>
        <p:spPr bwMode="auto">
          <a:xfrm>
            <a:off x="7308850" y="1196975"/>
            <a:ext cx="12969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/>
              <a:t>млн.руб</a:t>
            </a:r>
            <a:r>
              <a:rPr lang="ru-RU" altLang="ru-RU" sz="16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Распределение бюджетных ассигнований по разделам классификации расходов бюджетов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757843"/>
              </p:ext>
            </p:extLst>
          </p:nvPr>
        </p:nvGraphicFramePr>
        <p:xfrm>
          <a:off x="0" y="1052513"/>
          <a:ext cx="9109074" cy="6196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66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92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98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4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1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01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81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61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61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761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274306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Раздел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Наименование  показателя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(раздел,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  подраздел)</a:t>
                      </a:r>
                      <a:endParaRPr lang="ru-RU" sz="120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2021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rgbClr val="002060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</a:rPr>
                        <a:t>факт</a:t>
                      </a: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2022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rgbClr val="002060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ru-RU" sz="1050" dirty="0" smtClean="0">
                          <a:solidFill>
                            <a:srgbClr val="002060"/>
                          </a:solidFill>
                        </a:rPr>
                        <a:t>прогноз</a:t>
                      </a:r>
                      <a:endParaRPr lang="ru-RU" sz="1050" dirty="0">
                        <a:solidFill>
                          <a:srgbClr val="002060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2023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rgbClr val="002060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120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2024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rgbClr val="002060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120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2025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rgbClr val="002060"/>
                          </a:solidFill>
                        </a:rPr>
                        <a:t>млн.руб</a:t>
                      </a:r>
                      <a:r>
                        <a:rPr lang="ru-RU" sz="80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Динамика,%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8146">
                <a:tc vMerge="1">
                  <a:txBody>
                    <a:bodyPr/>
                    <a:lstStyle/>
                    <a:p>
                      <a:endParaRPr lang="ru-RU" sz="105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2022/ 2021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2023/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2022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2024/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2023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2025/ 2024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6" marR="91446" marT="45718" marB="45718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2 741,3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3 263,2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3 503,3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3 143,6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3 150,5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106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348,1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351,9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355,2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236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1488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34,8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52,4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26,7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62,9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28,7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58,6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Образование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1 946,4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2 176,6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2 562,0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2 139,2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2 076,1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86,9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88,6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82,8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77,2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82,1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Здравоохранение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1447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192,1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237,4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234,3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216,2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115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124,3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150,3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165,5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982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21488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421488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 общего характера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33,1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876363">
                <a:tc>
                  <a:txBody>
                    <a:bodyPr/>
                    <a:lstStyle/>
                    <a:p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Условно-утвержденные расходы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36,5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74,3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206,8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29733</TotalTime>
  <Words>1685</Words>
  <Application>Microsoft Office PowerPoint</Application>
  <PresentationFormat>Экран (4:3)</PresentationFormat>
  <Paragraphs>621</Paragraphs>
  <Slides>21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Презентация PowerPoint</vt:lpstr>
      <vt:lpstr>Презентация PowerPoint</vt:lpstr>
      <vt:lpstr>Презентация PowerPoint</vt:lpstr>
      <vt:lpstr>Доходы бюджета на 2023 год и  плановый период 2024 и 2025 годов </vt:lpstr>
      <vt:lpstr>Структура  доходов  бюджета на 2023 год и  на плановый период 2024 и 2025 годов</vt:lpstr>
      <vt:lpstr>Структура  доходов  бюджета на 2023 год и  на плановый период 2024 и 2025 годов</vt:lpstr>
      <vt:lpstr>Структура  доходов  бюджета на 2023 год и  на плановый период 2024 и 2025 годов</vt:lpstr>
      <vt:lpstr>Межбюджетные трансферты на 2023 год и на плановый период 2024 и 2025 годов</vt:lpstr>
      <vt:lpstr>Распределение бюджетных ассигнований по разделам классификации расходов бюджетов</vt:lpstr>
      <vt:lpstr>Структура бюджетных ассигнований по разделам  классификации расходов бюджетов</vt:lpstr>
      <vt:lpstr>Расходы местного бюджета на социальную сферу</vt:lpstr>
      <vt:lpstr>Расходы в разрезе управлений</vt:lpstr>
      <vt:lpstr>Образование</vt:lpstr>
      <vt:lpstr>Культура и кинематография</vt:lpstr>
      <vt:lpstr>Физическая культура и спорт</vt:lpstr>
      <vt:lpstr>Жилье детям сиротам</vt:lpstr>
      <vt:lpstr>   </vt:lpstr>
      <vt:lpstr>На 2023 год в бюджете предусмотрены  следующие муниципальные программы</vt:lpstr>
      <vt:lpstr>На 2024 год в бюджете предусмотрены  следующие муниципальные программы</vt:lpstr>
      <vt:lpstr>На 2025 год в бюджете предусмотрены  следующие муниципальные программы</vt:lpstr>
      <vt:lpstr>Презентация PowerPoint</vt:lpstr>
    </vt:vector>
  </TitlesOfParts>
  <Company>2222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Практический опыт подключения министерства финансов Краснодарского края к государственной информационной системе о государственных и муниципальных платежах</dc:title>
  <dc:creator>Игнатьев А.В.</dc:creator>
  <cp:lastModifiedBy>Татьяна Ю. Сченстная</cp:lastModifiedBy>
  <cp:revision>2299</cp:revision>
  <cp:lastPrinted>2023-01-25T12:50:21Z</cp:lastPrinted>
  <dcterms:created xsi:type="dcterms:W3CDTF">2013-04-17T07:52:47Z</dcterms:created>
  <dcterms:modified xsi:type="dcterms:W3CDTF">2023-01-30T09:48:21Z</dcterms:modified>
</cp:coreProperties>
</file>