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5.xml" ContentType="application/vnd.openxmlformats-officedocument.drawingml.chartshapes+xml"/>
  <Override PartName="/ppt/charts/chart16.xml" ContentType="application/vnd.openxmlformats-officedocument.drawingml.chart+xml"/>
  <Override PartName="/ppt/notesSlides/notesSlide7.xml" ContentType="application/vnd.openxmlformats-officedocument.presentationml.notesSlide+xml"/>
  <Override PartName="/ppt/charts/chart17.xml" ContentType="application/vnd.openxmlformats-officedocument.drawingml.chart+xml"/>
  <Override PartName="/ppt/drawings/drawing6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8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025" r:id="rId1"/>
  </p:sldMasterIdLst>
  <p:notesMasterIdLst>
    <p:notesMasterId r:id="rId25"/>
  </p:notesMasterIdLst>
  <p:sldIdLst>
    <p:sldId id="311" r:id="rId2"/>
    <p:sldId id="271" r:id="rId3"/>
    <p:sldId id="290" r:id="rId4"/>
    <p:sldId id="312" r:id="rId5"/>
    <p:sldId id="259" r:id="rId6"/>
    <p:sldId id="260" r:id="rId7"/>
    <p:sldId id="329" r:id="rId8"/>
    <p:sldId id="330" r:id="rId9"/>
    <p:sldId id="261" r:id="rId10"/>
    <p:sldId id="272" r:id="rId11"/>
    <p:sldId id="323" r:id="rId12"/>
    <p:sldId id="322" r:id="rId13"/>
    <p:sldId id="263" r:id="rId14"/>
    <p:sldId id="276" r:id="rId15"/>
    <p:sldId id="331" r:id="rId16"/>
    <p:sldId id="332" r:id="rId17"/>
    <p:sldId id="324" r:id="rId18"/>
    <p:sldId id="267" r:id="rId19"/>
    <p:sldId id="325" r:id="rId20"/>
    <p:sldId id="288" r:id="rId21"/>
    <p:sldId id="333" r:id="rId22"/>
    <p:sldId id="334" r:id="rId23"/>
    <p:sldId id="270" r:id="rId2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FF99CC"/>
    <a:srgbClr val="7B13F9"/>
    <a:srgbClr val="993366"/>
    <a:srgbClr val="EC2095"/>
    <a:srgbClr val="FD5F5F"/>
    <a:srgbClr val="FF9999"/>
    <a:srgbClr val="9E5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9822" autoAdjust="0"/>
  </p:normalViewPr>
  <p:slideViewPr>
    <p:cSldViewPr>
      <p:cViewPr varScale="1">
        <p:scale>
          <a:sx n="71" d="100"/>
          <a:sy n="71" d="100"/>
        </p:scale>
        <p:origin x="-9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704992130339503E-2"/>
          <c:y val="4.6194218084325472E-2"/>
          <c:w val="0.67487841359716705"/>
          <c:h val="0.854278239315816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 млн.рублей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1000"/>
                  </a:schemeClr>
                </a:gs>
                <a:gs pos="68000">
                  <a:schemeClr val="accent6">
                    <a:tint val="77000"/>
                  </a:schemeClr>
                </a:gs>
                <a:gs pos="81000">
                  <a:schemeClr val="accent6">
                    <a:tint val="79000"/>
                  </a:schemeClr>
                </a:gs>
                <a:gs pos="86000">
                  <a:schemeClr val="accent6">
                    <a:tint val="73000"/>
                  </a:schemeClr>
                </a:gs>
                <a:gs pos="100000">
                  <a:schemeClr val="accent6">
                    <a:tint val="3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6">
                  <a:shade val="60000"/>
                  <a:satMod val="300000"/>
                </a:schemeClr>
              </a:solidFill>
              <a:prstDash val="solid"/>
            </a:ln>
            <a:effectLst>
              <a:glow rad="63500">
                <a:schemeClr val="accent6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99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942.3</c:v>
                </c:pt>
                <c:pt idx="1">
                  <c:v>977.2</c:v>
                </c:pt>
                <c:pt idx="2">
                  <c:v>1031.5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6F-4021-82DB-1D4EAE9BF14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 млн.рублей</c:v>
                </c:pt>
              </c:strCache>
            </c:strRef>
          </c:tx>
          <c:spPr>
            <a:solidFill>
              <a:schemeClr val="accent5"/>
            </a:solidFill>
            <a:ln w="1905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6F-4021-82DB-1D4EAE9BF1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99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1578.9</c:v>
                </c:pt>
                <c:pt idx="1">
                  <c:v>1545.5</c:v>
                </c:pt>
                <c:pt idx="2">
                  <c:v>1566.1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D6F-4021-82DB-1D4EAE9BF14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Lbl>
              <c:idx val="0"/>
              <c:layout>
                <c:manualLayout>
                  <c:x val="-3.6548959524221054E-7"/>
                  <c:y val="3.9680072799707622E-6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F-4021-82DB-1D4EAE9BF14E}"/>
                </c:ext>
              </c:extLst>
            </c:dLbl>
            <c:dLbl>
              <c:idx val="1"/>
              <c:layout>
                <c:manualLayout>
                  <c:x val="-1.827447976211062E-7"/>
                  <c:y val="-2.9392021924562868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F-4021-82DB-1D4EAE9BF14E}"/>
                </c:ext>
              </c:extLst>
            </c:dLbl>
            <c:dLbl>
              <c:idx val="2"/>
              <c:layout>
                <c:manualLayout>
                  <c:x val="4.254858885451915E-17"/>
                  <c:y val="-4.1992429042110098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F-4021-82DB-1D4EAE9BF14E}"/>
                </c:ext>
              </c:extLst>
            </c:dLbl>
            <c:dLbl>
              <c:idx val="3"/>
              <c:layout>
                <c:manualLayout>
                  <c:x val="-2.4577570586492622E-3"/>
                  <c:y val="-4.1994743713023135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F-4021-82DB-1D4EAE9BF14E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F-4021-82DB-1D4EAE9BF1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D6F-4021-82DB-1D4EAE9BF1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4"/>
        <c:gapDepth val="82"/>
        <c:shape val="box"/>
        <c:axId val="70032384"/>
        <c:axId val="31924992"/>
        <c:axId val="0"/>
      </c:bar3DChart>
      <c:catAx>
        <c:axId val="7003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399" b="1">
                <a:solidFill>
                  <a:srgbClr val="002060"/>
                </a:solidFill>
              </a:defRPr>
            </a:pPr>
            <a:endParaRPr lang="ru-RU"/>
          </a:p>
        </c:txPr>
        <c:crossAx val="31924992"/>
        <c:crosses val="autoZero"/>
        <c:auto val="1"/>
        <c:lblAlgn val="ctr"/>
        <c:lblOffset val="100"/>
        <c:noMultiLvlLbl val="0"/>
      </c:catAx>
      <c:valAx>
        <c:axId val="3192499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70032384"/>
        <c:crosses val="autoZero"/>
        <c:crossBetween val="between"/>
        <c:majorUnit val="20"/>
      </c:valAx>
      <c:spPr>
        <a:noFill/>
        <a:ln w="25390">
          <a:noFill/>
        </a:ln>
      </c:spPr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1999" b="1">
                <a:solidFill>
                  <a:srgbClr val="002060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999" b="1">
                <a:solidFill>
                  <a:srgbClr val="00206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1190476190476148"/>
          <c:y val="0.26936619718309895"/>
          <c:w val="0.28571428571428614"/>
          <c:h val="0.59507042253521192"/>
        </c:manualLayout>
      </c:layout>
      <c:overlay val="0"/>
      <c:txPr>
        <a:bodyPr/>
        <a:lstStyle/>
        <a:p>
          <a:pPr>
            <a:defRPr sz="1999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969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</c:backWall>
    <c:plotArea>
      <c:layout>
        <c:manualLayout>
          <c:layoutTarget val="inner"/>
          <c:xMode val="edge"/>
          <c:yMode val="edge"/>
          <c:x val="2.4377116401858412E-2"/>
          <c:y val="2.7324115452520743E-2"/>
          <c:w val="0.836016881263276"/>
          <c:h val="0.8310023809082935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 w="19050" cap="flat" cmpd="sng" algn="ctr">
              <a:solidFill>
                <a:schemeClr val="lt1"/>
              </a:solidFill>
              <a:prstDash val="solid"/>
            </a:ln>
            <a:effectLst>
              <a:glow rad="635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dLbl>
              <c:idx val="0"/>
              <c:layout>
                <c:manualLayout>
                  <c:x val="5.3339668748303014E-4"/>
                  <c:y val="0.1296669233149975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27-4B00-A4E0-608B517C9A1D}"/>
                </c:ext>
              </c:extLst>
            </c:dLbl>
            <c:dLbl>
              <c:idx val="1"/>
              <c:layout>
                <c:manualLayout>
                  <c:x val="0"/>
                  <c:y val="6.6156208525758375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27-4B00-A4E0-608B517C9A1D}"/>
                </c:ext>
              </c:extLst>
            </c:dLbl>
            <c:dLbl>
              <c:idx val="2"/>
              <c:layout>
                <c:manualLayout>
                  <c:x val="-2.9149209178512252E-3"/>
                  <c:y val="5.6355288744164546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27-4B00-A4E0-608B517C9A1D}"/>
                </c:ext>
              </c:extLst>
            </c:dLbl>
            <c:dLbl>
              <c:idx val="3"/>
              <c:layout>
                <c:manualLayout>
                  <c:x val="-2.9149209178512252E-3"/>
                  <c:y val="4.0898003487043824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27-4B00-A4E0-608B517C9A1D}"/>
                </c:ext>
              </c:extLst>
            </c:dLbl>
            <c:dLbl>
              <c:idx val="4"/>
              <c:layout>
                <c:manualLayout>
                  <c:x val="-7.240250421544925E-3"/>
                  <c:y val="2.8835926621980052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27-4B00-A4E0-608B517C9A1D}"/>
                </c:ext>
              </c:extLst>
            </c:dLbl>
            <c:dLbl>
              <c:idx val="5"/>
              <c:layout>
                <c:manualLayout>
                  <c:x val="-4.7051873083425334E-5"/>
                  <c:y val="1.3378641364859117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27-4B00-A4E0-608B517C9A1D}"/>
                </c:ext>
              </c:extLst>
            </c:dLbl>
            <c:dLbl>
              <c:idx val="6"/>
              <c:layout>
                <c:manualLayout>
                  <c:x val="5.7357952691432824E-3"/>
                  <c:y val="4.5225085607169665E-3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B27-4B00-A4E0-608B517C9A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7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УО  </c:v>
                </c:pt>
                <c:pt idx="1">
                  <c:v>Совет</c:v>
                </c:pt>
                <c:pt idx="2">
                  <c:v>Администрация</c:v>
                </c:pt>
                <c:pt idx="3">
                  <c:v>ОКС</c:v>
                </c:pt>
                <c:pt idx="4">
                  <c:v> УФК и С</c:v>
                </c:pt>
                <c:pt idx="5">
                  <c:v>УК</c:v>
                </c:pt>
                <c:pt idx="6">
                  <c:v>ФУ</c:v>
                </c:pt>
                <c:pt idx="7">
                  <c:v>КСП</c:v>
                </c:pt>
                <c:pt idx="8">
                  <c:v>Молодежная политика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2298.6</c:v>
                </c:pt>
                <c:pt idx="1">
                  <c:v>4.5</c:v>
                </c:pt>
                <c:pt idx="2">
                  <c:v>405.2</c:v>
                </c:pt>
                <c:pt idx="3">
                  <c:v>0.4</c:v>
                </c:pt>
                <c:pt idx="4">
                  <c:v>116.3</c:v>
                </c:pt>
                <c:pt idx="5">
                  <c:v>121.8</c:v>
                </c:pt>
                <c:pt idx="6">
                  <c:v>33.4</c:v>
                </c:pt>
                <c:pt idx="7">
                  <c:v>4.3</c:v>
                </c:pt>
                <c:pt idx="8">
                  <c:v>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B27-4B00-A4E0-608B517C9A1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lt1"/>
              </a:solidFill>
              <a:prstDash val="solid"/>
            </a:ln>
            <a:effectLst>
              <a:glow rad="63500"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dLbl>
              <c:idx val="0"/>
              <c:layout>
                <c:manualLayout>
                  <c:x val="3.9388541949497709E-2"/>
                  <c:y val="1.352691668054247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B27-4B00-A4E0-608B517C9A1D}"/>
                </c:ext>
              </c:extLst>
            </c:dLbl>
            <c:dLbl>
              <c:idx val="1"/>
              <c:layout>
                <c:manualLayout>
                  <c:x val="-1.4574604589256083E-3"/>
                  <c:y val="5.1454828853367628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B27-4B00-A4E0-608B517C9A1D}"/>
                </c:ext>
              </c:extLst>
            </c:dLbl>
            <c:dLbl>
              <c:idx val="2"/>
              <c:layout>
                <c:manualLayout>
                  <c:x val="-1.7161310002183901E-3"/>
                  <c:y val="3.1676842838200762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B27-4B00-A4E0-608B517C9A1D}"/>
                </c:ext>
              </c:extLst>
            </c:dLbl>
            <c:dLbl>
              <c:idx val="3"/>
              <c:layout>
                <c:manualLayout>
                  <c:x val="1.1424539066654332E-2"/>
                  <c:y val="3.03541045306681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B27-4B00-A4E0-608B517C9A1D}"/>
                </c:ext>
              </c:extLst>
            </c:dLbl>
            <c:dLbl>
              <c:idx val="4"/>
              <c:layout>
                <c:manualLayout>
                  <c:x val="6.958168704376406E-3"/>
                  <c:y val="1.6597510373443983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B27-4B00-A4E0-608B517C9A1D}"/>
                </c:ext>
              </c:extLst>
            </c:dLbl>
            <c:dLbl>
              <c:idx val="5"/>
              <c:layout>
                <c:manualLayout>
                  <c:x val="1.4245470999004221E-2"/>
                  <c:y val="8.6799878144474037E-3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B27-4B00-A4E0-608B517C9A1D}"/>
                </c:ext>
              </c:extLst>
            </c:dLbl>
            <c:dLbl>
              <c:idx val="6"/>
              <c:layout>
                <c:manualLayout>
                  <c:x val="1.5679405521388117E-2"/>
                  <c:y val="1.5652724858277383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B27-4B00-A4E0-608B517C9A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7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УО  </c:v>
                </c:pt>
                <c:pt idx="1">
                  <c:v>Совет</c:v>
                </c:pt>
                <c:pt idx="2">
                  <c:v>Администрация</c:v>
                </c:pt>
                <c:pt idx="3">
                  <c:v>ОКС</c:v>
                </c:pt>
                <c:pt idx="4">
                  <c:v> УФК и С</c:v>
                </c:pt>
                <c:pt idx="5">
                  <c:v>УК</c:v>
                </c:pt>
                <c:pt idx="6">
                  <c:v>ФУ</c:v>
                </c:pt>
                <c:pt idx="7">
                  <c:v>КСП</c:v>
                </c:pt>
                <c:pt idx="8">
                  <c:v>Молодежная политика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2021.1</c:v>
                </c:pt>
                <c:pt idx="1">
                  <c:v>4.3</c:v>
                </c:pt>
                <c:pt idx="2">
                  <c:v>462.3</c:v>
                </c:pt>
                <c:pt idx="3">
                  <c:v>6.4</c:v>
                </c:pt>
                <c:pt idx="4">
                  <c:v>167.5</c:v>
                </c:pt>
                <c:pt idx="5">
                  <c:v>141</c:v>
                </c:pt>
                <c:pt idx="6">
                  <c:v>32.6</c:v>
                </c:pt>
                <c:pt idx="7">
                  <c:v>4.4000000000000004</c:v>
                </c:pt>
                <c:pt idx="8">
                  <c:v>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9B27-4B00-A4E0-608B517C9A1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 w="19050" cap="flat" cmpd="sng" algn="ctr">
              <a:solidFill>
                <a:schemeClr val="lt1"/>
              </a:solidFill>
              <a:prstDash val="solid"/>
            </a:ln>
            <a:effectLst>
              <a:glow rad="63500">
                <a:schemeClr val="accent5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dLbl>
              <c:idx val="0"/>
              <c:layout>
                <c:manualLayout>
                  <c:x val="7.0689655172413796E-2"/>
                  <c:y val="4.9384090310083908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B27-4B00-A4E0-608B517C9A1D}"/>
                </c:ext>
              </c:extLst>
            </c:dLbl>
            <c:dLbl>
              <c:idx val="1"/>
              <c:layout>
                <c:manualLayout>
                  <c:x val="1.4717078468639727E-2"/>
                  <c:y val="5.4594415685466822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B27-4B00-A4E0-608B517C9A1D}"/>
                </c:ext>
              </c:extLst>
            </c:dLbl>
            <c:dLbl>
              <c:idx val="2"/>
              <c:layout>
                <c:manualLayout>
                  <c:x val="-1.5783871843605933E-2"/>
                  <c:y val="2.3910495854256166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B27-4B00-A4E0-608B517C9A1D}"/>
                </c:ext>
              </c:extLst>
            </c:dLbl>
            <c:dLbl>
              <c:idx val="3"/>
              <c:layout>
                <c:manualLayout>
                  <c:x val="8.7447627535536497E-3"/>
                  <c:y val="4.9004598907969174E-3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B27-4B00-A4E0-608B517C9A1D}"/>
                </c:ext>
              </c:extLst>
            </c:dLbl>
            <c:dLbl>
              <c:idx val="4"/>
              <c:layout>
                <c:manualLayout>
                  <c:x val="4.3723813767768283E-3"/>
                  <c:y val="7.3506898361953774E-3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B27-4B00-A4E0-608B517C9A1D}"/>
                </c:ext>
              </c:extLst>
            </c:dLbl>
            <c:dLbl>
              <c:idx val="5"/>
              <c:layout>
                <c:manualLayout>
                  <c:x val="2.9149209178512252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B27-4B00-A4E0-608B517C9A1D}"/>
                </c:ext>
              </c:extLst>
            </c:dLbl>
            <c:dLbl>
              <c:idx val="6"/>
              <c:layout>
                <c:manualLayout>
                  <c:x val="2.9148061571852672E-3"/>
                  <c:y val="7.3506898361953774E-3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B27-4B00-A4E0-608B517C9A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7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УО  </c:v>
                </c:pt>
                <c:pt idx="1">
                  <c:v>Совет</c:v>
                </c:pt>
                <c:pt idx="2">
                  <c:v>Администрация</c:v>
                </c:pt>
                <c:pt idx="3">
                  <c:v>ОКС</c:v>
                </c:pt>
                <c:pt idx="4">
                  <c:v> УФК и С</c:v>
                </c:pt>
                <c:pt idx="5">
                  <c:v>УК</c:v>
                </c:pt>
                <c:pt idx="6">
                  <c:v>ФУ</c:v>
                </c:pt>
                <c:pt idx="7">
                  <c:v>КСП</c:v>
                </c:pt>
                <c:pt idx="8">
                  <c:v>Молодежная политика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1728.5</c:v>
                </c:pt>
                <c:pt idx="1">
                  <c:v>5</c:v>
                </c:pt>
                <c:pt idx="2">
                  <c:v>450</c:v>
                </c:pt>
                <c:pt idx="3">
                  <c:v>58.7</c:v>
                </c:pt>
                <c:pt idx="4">
                  <c:v>117.3</c:v>
                </c:pt>
                <c:pt idx="5">
                  <c:v>116.1</c:v>
                </c:pt>
                <c:pt idx="6">
                  <c:v>34.5</c:v>
                </c:pt>
                <c:pt idx="7">
                  <c:v>4.8</c:v>
                </c:pt>
                <c:pt idx="8">
                  <c:v>6.4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9B27-4B00-A4E0-608B517C9A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gapDepth val="387"/>
        <c:shape val="box"/>
        <c:axId val="37694464"/>
        <c:axId val="37712640"/>
        <c:axId val="38135552"/>
      </c:bar3DChart>
      <c:catAx>
        <c:axId val="3769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660000" anchor="b" anchorCtr="0"/>
          <a:lstStyle/>
          <a:p>
            <a:pPr>
              <a:defRPr sz="839">
                <a:solidFill>
                  <a:schemeClr val="tx1"/>
                </a:solidFill>
              </a:defRPr>
            </a:pPr>
            <a:endParaRPr lang="ru-RU"/>
          </a:p>
        </c:txPr>
        <c:crossAx val="37712640"/>
        <c:crosses val="autoZero"/>
        <c:auto val="0"/>
        <c:lblAlgn val="ctr"/>
        <c:lblOffset val="100"/>
        <c:noMultiLvlLbl val="0"/>
      </c:catAx>
      <c:valAx>
        <c:axId val="37712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7694464"/>
        <c:crosses val="autoZero"/>
        <c:crossBetween val="between"/>
      </c:valAx>
      <c:serAx>
        <c:axId val="3813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2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18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7712640"/>
        <c:crosses val="autoZero"/>
        <c:tickLblSkip val="1"/>
        <c:tickMarkSkip val="1"/>
      </c:ser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36939890265654818"/>
          <c:y val="0.91743106185800849"/>
          <c:w val="0.18652763365819588"/>
          <c:h val="8.2568938141991566E-2"/>
        </c:manualLayout>
      </c:layout>
      <c:overlay val="0"/>
      <c:txPr>
        <a:bodyPr/>
        <a:lstStyle/>
        <a:p>
          <a:pPr>
            <a:defRPr sz="1329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489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0"/>
      <c:rotY val="10"/>
      <c:depthPercent val="1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752844566011048"/>
          <c:y val="2.3757613065389555E-2"/>
          <c:w val="0.75247155433989055"/>
          <c:h val="0.7545256092444296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образование</c:v>
                </c:pt>
              </c:strCache>
            </c:strRef>
          </c:tx>
          <c:spPr>
            <a:solidFill>
              <a:schemeClr val="accent6"/>
            </a:solidFill>
            <a:ln w="19050" cap="flat" cmpd="sng" algn="ctr">
              <a:solidFill>
                <a:schemeClr val="accent6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1282.2</c:v>
                </c:pt>
                <c:pt idx="1">
                  <c:v>886</c:v>
                </c:pt>
                <c:pt idx="2" formatCode="#,##0.00">
                  <c:v>913.8</c:v>
                </c:pt>
                <c:pt idx="3">
                  <c:v>884.5</c:v>
                </c:pt>
                <c:pt idx="4">
                  <c:v>890.3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1E-4A97-BCF0-2610751130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1000"/>
                  </a:schemeClr>
                </a:gs>
                <a:gs pos="68000">
                  <a:schemeClr val="accent6">
                    <a:tint val="77000"/>
                  </a:schemeClr>
                </a:gs>
                <a:gs pos="81000">
                  <a:schemeClr val="accent6">
                    <a:tint val="79000"/>
                  </a:schemeClr>
                </a:gs>
                <a:gs pos="86000">
                  <a:schemeClr val="accent6">
                    <a:tint val="73000"/>
                  </a:schemeClr>
                </a:gs>
                <a:gs pos="100000">
                  <a:schemeClr val="accent6">
                    <a:tint val="3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6">
                  <a:shade val="60000"/>
                  <a:satMod val="300000"/>
                </a:schemeClr>
              </a:solidFill>
              <a:prstDash val="solid"/>
            </a:ln>
            <a:effectLst>
              <a:glow rad="63500">
                <a:schemeClr val="accent6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706.1</c:v>
                </c:pt>
                <c:pt idx="1">
                  <c:v>735.2</c:v>
                </c:pt>
                <c:pt idx="2">
                  <c:v>584.70000000000005</c:v>
                </c:pt>
                <c:pt idx="3">
                  <c:v>568.70000000000005</c:v>
                </c:pt>
                <c:pt idx="4">
                  <c:v>571.79999999999995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1E-4A97-BCF0-26107511307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spPr>
            <a:solidFill>
              <a:srgbClr val="FF00FF"/>
            </a:solidFill>
          </c:spPr>
          <c:invertIfNegative val="0"/>
          <c:dLbls>
            <c:dLbl>
              <c:idx val="0"/>
              <c:layout>
                <c:manualLayout>
                  <c:x val="0.1340551975348972"/>
                  <c:y val="-2.6460787690606936E-2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1E-4A97-BCF0-261075113070}"/>
                </c:ext>
              </c:extLst>
            </c:dLbl>
            <c:dLbl>
              <c:idx val="1"/>
              <c:layout>
                <c:manualLayout>
                  <c:x val="7.9360712316202994E-2"/>
                  <c:y val="-2.3520761702273449E-2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1E-4A97-BCF0-261075113070}"/>
                </c:ext>
              </c:extLst>
            </c:dLbl>
            <c:dLbl>
              <c:idx val="2"/>
              <c:layout>
                <c:manualLayout>
                  <c:x val="7.9360712316202994E-2"/>
                  <c:y val="-1.4700476063920921E-2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1E-4A97-BCF0-261075113070}"/>
                </c:ext>
              </c:extLst>
            </c:dLbl>
            <c:dLbl>
              <c:idx val="3"/>
              <c:layout>
                <c:manualLayout>
                  <c:x val="7.9360712316202994E-2"/>
                  <c:y val="-8.8202856383525468E-3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1E-4A97-BCF0-261075113070}"/>
                </c:ext>
              </c:extLst>
            </c:dLbl>
            <c:dLbl>
              <c:idx val="4"/>
              <c:layout>
                <c:manualLayout>
                  <c:x val="6.4730244567540923E-2"/>
                  <c:y val="-2.9749079978755796E-2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1E-4A97-BCF0-2610751130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5.6</c:v>
                </c:pt>
                <c:pt idx="1">
                  <c:v>10.5</c:v>
                </c:pt>
                <c:pt idx="2">
                  <c:v>11.4</c:v>
                </c:pt>
                <c:pt idx="3">
                  <c:v>18.5</c:v>
                </c:pt>
                <c:pt idx="4">
                  <c:v>18.7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21E-4A97-BCF0-26107511307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расходы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5.8875424854406668E-3"/>
                  <c:y val="2.7890182491824385E-3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1E-4A97-BCF0-261075113070}"/>
                </c:ext>
              </c:extLst>
            </c:dLbl>
            <c:dLbl>
              <c:idx val="1"/>
              <c:layout>
                <c:manualLayout>
                  <c:x val="5.2039864374287684E-3"/>
                  <c:y val="-2.2521168669004362E-3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1E-4A97-BCF0-261075113070}"/>
                </c:ext>
              </c:extLst>
            </c:dLbl>
            <c:dLbl>
              <c:idx val="2"/>
              <c:layout>
                <c:manualLayout>
                  <c:x val="5.6360092205822833E-3"/>
                  <c:y val="-3.6361045236628052E-3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21E-4A97-BCF0-261075113070}"/>
                </c:ext>
              </c:extLst>
            </c:dLbl>
            <c:dLbl>
              <c:idx val="3"/>
              <c:layout>
                <c:manualLayout>
                  <c:x val="8.3500083460401366E-3"/>
                  <c:y val="-4.9268329558174338E-3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21E-4A97-BCF0-261075113070}"/>
                </c:ext>
              </c:extLst>
            </c:dLbl>
            <c:dLbl>
              <c:idx val="4"/>
              <c:layout>
                <c:manualLayout>
                  <c:x val="1.489998576564934E-3"/>
                  <c:y val="-7.8185409944014714E-3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21E-4A97-BCF0-2610751130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133</c:v>
                </c:pt>
                <c:pt idx="1">
                  <c:v>167.5</c:v>
                </c:pt>
                <c:pt idx="2">
                  <c:v>105.5</c:v>
                </c:pt>
                <c:pt idx="3">
                  <c:v>102.9</c:v>
                </c:pt>
                <c:pt idx="4">
                  <c:v>113.5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321E-4A97-BCF0-26107511307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27429286510924E-3"/>
                  <c:y val="-4.3375620578760557E-2"/>
                </c:manualLayout>
              </c:layout>
              <c:spPr/>
              <c:txPr>
                <a:bodyPr/>
                <a:lstStyle/>
                <a:p>
                  <a:pPr>
                    <a:defRPr sz="119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21E-4A97-BCF0-2610751130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9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321E-4A97-BCF0-26107511307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Дополнительное образование</c:v>
                </c:pt>
              </c:strCache>
            </c:strRef>
          </c:tx>
          <c:spPr>
            <a:solidFill>
              <a:srgbClr val="FF99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9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132.4</c:v>
                </c:pt>
                <c:pt idx="1">
                  <c:v>147.1</c:v>
                </c:pt>
                <c:pt idx="2">
                  <c:v>121.4</c:v>
                </c:pt>
                <c:pt idx="3">
                  <c:v>129.80000000000001</c:v>
                </c:pt>
                <c:pt idx="4">
                  <c:v>131.19999999999999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321E-4A97-BCF0-261075113070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Профессиональная подготовка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27429286510924E-3"/>
                  <c:y val="-4.3368263946767113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21E-4A97-BCF0-261075113070}"/>
                </c:ext>
              </c:extLst>
            </c:dLbl>
            <c:dLbl>
              <c:idx val="1"/>
              <c:layout>
                <c:manualLayout>
                  <c:x val="8.1284286608137944E-3"/>
                  <c:y val="-4.3368263946767113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21E-4A97-BCF0-261075113070}"/>
                </c:ext>
              </c:extLst>
            </c:dLbl>
            <c:dLbl>
              <c:idx val="2"/>
              <c:layout>
                <c:manualLayout>
                  <c:x val="0"/>
                  <c:y val="-5.7824351929022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256857321627714E-3"/>
                  <c:y val="-5.2041916736120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Лист1!$H$2:$H$6</c:f>
              <c:numCache>
                <c:formatCode>General</c:formatCode>
                <c:ptCount val="5"/>
                <c:pt idx="2">
                  <c:v>0.3</c:v>
                </c:pt>
                <c:pt idx="3">
                  <c:v>0.4</c:v>
                </c:pt>
                <c:pt idx="4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321E-4A97-BCF0-261075113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904768"/>
        <c:axId val="37906304"/>
        <c:axId val="0"/>
      </c:bar3DChart>
      <c:catAx>
        <c:axId val="3790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87"/>
            </a:pPr>
            <a:endParaRPr lang="ru-RU"/>
          </a:p>
        </c:txPr>
        <c:crossAx val="37906304"/>
        <c:crosses val="autoZero"/>
        <c:auto val="1"/>
        <c:lblAlgn val="ctr"/>
        <c:lblOffset val="100"/>
        <c:noMultiLvlLbl val="0"/>
      </c:catAx>
      <c:valAx>
        <c:axId val="37906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7904768"/>
        <c:crosses val="autoZero"/>
        <c:crossBetween val="between"/>
      </c:valAx>
      <c:spPr>
        <a:noFill/>
        <a:ln w="25401">
          <a:noFill/>
        </a:ln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8.2467767046780494E-2"/>
          <c:y val="0.85352490029655381"/>
          <c:w val="0.84883398710362201"/>
          <c:h val="0.14647509970344624"/>
        </c:manualLayout>
      </c:layout>
      <c:overlay val="0"/>
      <c:txPr>
        <a:bodyPr/>
        <a:lstStyle/>
        <a:p>
          <a:pPr>
            <a:defRPr sz="1079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77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331" b="0" dirty="0">
                <a:solidFill>
                  <a:srgbClr val="C00000"/>
                </a:solidFill>
              </a:rPr>
              <a:t>Структура расходов местного бюджета на образование в </a:t>
            </a:r>
            <a:endParaRPr lang="en-US" sz="1320" b="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1331" b="0" dirty="0" smtClean="0">
                <a:solidFill>
                  <a:srgbClr val="C00000"/>
                </a:solidFill>
              </a:rPr>
              <a:t>2020 </a:t>
            </a:r>
            <a:r>
              <a:rPr lang="ru-RU" sz="1331" b="0" dirty="0">
                <a:solidFill>
                  <a:srgbClr val="C00000"/>
                </a:solidFill>
              </a:rPr>
              <a:t>году</a:t>
            </a:r>
          </a:p>
        </c:rich>
      </c:tx>
      <c:layout>
        <c:manualLayout>
          <c:xMode val="edge"/>
          <c:yMode val="edge"/>
          <c:x val="0.12174048107000326"/>
          <c:y val="2.0459426042819051E-3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733744994015338E-2"/>
          <c:y val="0.23718927652106594"/>
          <c:w val="0.85776645855656064"/>
          <c:h val="0.6673600155538467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2">
          <a:noFill/>
        </a:ln>
      </c:spPr>
    </c:plotArea>
    <c:plotVisOnly val="1"/>
    <c:dispBlanksAs val="zero"/>
    <c:showDLblsOverMax val="0"/>
  </c:chart>
  <c:txPr>
    <a:bodyPr/>
    <a:lstStyle/>
    <a:p>
      <a:pPr>
        <a:defRPr sz="1677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0"/>
      <c:rotY val="10"/>
      <c:depthPercent val="1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752844566011051"/>
          <c:y val="2.3757613065389555E-2"/>
          <c:w val="0.75247155433989077"/>
          <c:h val="0.754525609244429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Учреждения культуры</c:v>
                </c:pt>
              </c:strCache>
            </c:strRef>
          </c:tx>
          <c:spPr>
            <a:solidFill>
              <a:schemeClr val="accent5"/>
            </a:solidFill>
            <a:ln w="19050" cap="flat" cmpd="sng" algn="ctr">
              <a:solidFill>
                <a:schemeClr val="lt1"/>
              </a:solidFill>
              <a:prstDash val="solid"/>
            </a:ln>
            <a:effectLst>
              <a:glow rad="63500">
                <a:schemeClr val="accent5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57.5</c:v>
                </c:pt>
                <c:pt idx="1">
                  <c:v>79.5</c:v>
                </c:pt>
                <c:pt idx="2" formatCode="#,##0.0">
                  <c:v>58.8</c:v>
                </c:pt>
                <c:pt idx="3">
                  <c:v>56.5</c:v>
                </c:pt>
                <c:pt idx="4">
                  <c:v>63.4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1E-4A97-BCF0-2610751130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Прочие учреждения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lt1"/>
              </a:solidFill>
              <a:prstDash val="solid"/>
            </a:ln>
            <a:effectLst>
              <a:glow rad="63500"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6.4</c:v>
                </c:pt>
                <c:pt idx="1">
                  <c:v>7.4</c:v>
                </c:pt>
                <c:pt idx="2">
                  <c:v>7.8</c:v>
                </c:pt>
                <c:pt idx="3">
                  <c:v>8.3000000000000007</c:v>
                </c:pt>
                <c:pt idx="4">
                  <c:v>8.6999999999999993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1E-4A97-BCF0-261075113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281216"/>
        <c:axId val="38282752"/>
        <c:axId val="0"/>
      </c:bar3DChart>
      <c:catAx>
        <c:axId val="3828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87"/>
            </a:pPr>
            <a:endParaRPr lang="ru-RU"/>
          </a:p>
        </c:txPr>
        <c:crossAx val="38282752"/>
        <c:crosses val="autoZero"/>
        <c:auto val="1"/>
        <c:lblAlgn val="ctr"/>
        <c:lblOffset val="100"/>
        <c:noMultiLvlLbl val="0"/>
      </c:catAx>
      <c:valAx>
        <c:axId val="38282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8281216"/>
        <c:crosses val="autoZero"/>
        <c:crossBetween val="between"/>
      </c:valAx>
      <c:spPr>
        <a:noFill/>
        <a:ln w="25401">
          <a:noFill/>
        </a:ln>
      </c:spPr>
    </c:plotArea>
    <c:legend>
      <c:legendPos val="b"/>
      <c:layout>
        <c:manualLayout>
          <c:xMode val="edge"/>
          <c:yMode val="edge"/>
          <c:x val="8.2467767046780494E-2"/>
          <c:y val="0.85352490029655381"/>
          <c:w val="0.84883398710362201"/>
          <c:h val="0.14647509970344624"/>
        </c:manualLayout>
      </c:layout>
      <c:overlay val="0"/>
      <c:txPr>
        <a:bodyPr/>
        <a:lstStyle/>
        <a:p>
          <a:pPr>
            <a:defRPr sz="1079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77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331" b="0" dirty="0">
                <a:solidFill>
                  <a:srgbClr val="C00000"/>
                </a:solidFill>
              </a:rPr>
              <a:t>Структура расходов местного бюджета на образование в </a:t>
            </a:r>
            <a:endParaRPr lang="en-US" sz="1320" b="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1331" b="0" dirty="0" smtClean="0">
                <a:solidFill>
                  <a:srgbClr val="C00000"/>
                </a:solidFill>
              </a:rPr>
              <a:t>2020 </a:t>
            </a:r>
            <a:r>
              <a:rPr lang="ru-RU" sz="1331" b="0" dirty="0">
                <a:solidFill>
                  <a:srgbClr val="C00000"/>
                </a:solidFill>
              </a:rPr>
              <a:t>году</a:t>
            </a:r>
          </a:p>
        </c:rich>
      </c:tx>
      <c:layout>
        <c:manualLayout>
          <c:xMode val="edge"/>
          <c:yMode val="edge"/>
          <c:x val="0.12174048107000326"/>
          <c:y val="2.0459426042819051E-3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733744994015365E-2"/>
          <c:y val="0.23718927652106594"/>
          <c:w val="0.85776645855656064"/>
          <c:h val="0.6673600155538468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2">
          <a:noFill/>
        </a:ln>
      </c:spPr>
    </c:plotArea>
    <c:plotVisOnly val="1"/>
    <c:dispBlanksAs val="zero"/>
    <c:showDLblsOverMax val="0"/>
  </c:chart>
  <c:txPr>
    <a:bodyPr/>
    <a:lstStyle/>
    <a:p>
      <a:pPr>
        <a:defRPr sz="1677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0"/>
      <c:rotY val="10"/>
      <c:depthPercent val="1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752844566011054"/>
          <c:y val="2.3757613065389555E-2"/>
          <c:w val="0.75247155433989099"/>
          <c:h val="0.7545256092444299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Спортивные школы</c:v>
                </c:pt>
              </c:strCache>
            </c:strRef>
          </c:tx>
          <c:spPr>
            <a:solidFill>
              <a:schemeClr val="accent5"/>
            </a:solidFill>
            <a:ln w="19050" cap="flat" cmpd="sng" algn="ctr">
              <a:solidFill>
                <a:schemeClr val="lt1"/>
              </a:solidFill>
              <a:prstDash val="solid"/>
            </a:ln>
            <a:effectLst>
              <a:glow rad="63500">
                <a:schemeClr val="accent5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112.1</c:v>
                </c:pt>
                <c:pt idx="1">
                  <c:v>120.8</c:v>
                </c:pt>
                <c:pt idx="2" formatCode="#,##0.0">
                  <c:v>117.3</c:v>
                </c:pt>
                <c:pt idx="3">
                  <c:v>111.4</c:v>
                </c:pt>
                <c:pt idx="4">
                  <c:v>125.5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1E-4A97-BCF0-2610751130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вопросы в области физической культуры и спорта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lt1"/>
              </a:solidFill>
              <a:prstDash val="solid"/>
            </a:ln>
            <a:effectLst>
              <a:glow rad="63500"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3.4</c:v>
                </c:pt>
                <c:pt idx="1">
                  <c:v>3.5</c:v>
                </c:pt>
                <c:pt idx="2">
                  <c:v>4</c:v>
                </c:pt>
                <c:pt idx="3">
                  <c:v>3.4</c:v>
                </c:pt>
                <c:pt idx="4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1E-4A97-BCF0-261075113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394880"/>
        <c:axId val="38396672"/>
        <c:axId val="0"/>
      </c:bar3DChart>
      <c:catAx>
        <c:axId val="3839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87"/>
            </a:pPr>
            <a:endParaRPr lang="ru-RU"/>
          </a:p>
        </c:txPr>
        <c:crossAx val="38396672"/>
        <c:crosses val="autoZero"/>
        <c:auto val="1"/>
        <c:lblAlgn val="ctr"/>
        <c:lblOffset val="100"/>
        <c:noMultiLvlLbl val="0"/>
      </c:catAx>
      <c:valAx>
        <c:axId val="38396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8394880"/>
        <c:crosses val="autoZero"/>
        <c:crossBetween val="between"/>
      </c:valAx>
      <c:spPr>
        <a:noFill/>
        <a:ln w="25401">
          <a:noFill/>
        </a:ln>
      </c:spPr>
    </c:plotArea>
    <c:legend>
      <c:legendPos val="b"/>
      <c:layout>
        <c:manualLayout>
          <c:xMode val="edge"/>
          <c:yMode val="edge"/>
          <c:x val="8.2467767046780494E-2"/>
          <c:y val="0.85352490029655381"/>
          <c:w val="0.49056615849693425"/>
          <c:h val="0.14189562009414122"/>
        </c:manualLayout>
      </c:layout>
      <c:overlay val="0"/>
      <c:txPr>
        <a:bodyPr/>
        <a:lstStyle/>
        <a:p>
          <a:pPr>
            <a:defRPr sz="1079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77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331" b="0" dirty="0">
                <a:solidFill>
                  <a:srgbClr val="C00000"/>
                </a:solidFill>
              </a:rPr>
              <a:t>Структура расходов местного бюджета на образование в </a:t>
            </a:r>
            <a:endParaRPr lang="en-US" sz="1320" b="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1331" b="0" dirty="0" smtClean="0">
                <a:solidFill>
                  <a:srgbClr val="C00000"/>
                </a:solidFill>
              </a:rPr>
              <a:t>2020 </a:t>
            </a:r>
            <a:r>
              <a:rPr lang="ru-RU" sz="1331" b="0" dirty="0">
                <a:solidFill>
                  <a:srgbClr val="C00000"/>
                </a:solidFill>
              </a:rPr>
              <a:t>году</a:t>
            </a:r>
          </a:p>
        </c:rich>
      </c:tx>
      <c:layout>
        <c:manualLayout>
          <c:xMode val="edge"/>
          <c:yMode val="edge"/>
          <c:x val="0.12174048107000326"/>
          <c:y val="2.0459426042819051E-3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733744994015393E-2"/>
          <c:y val="0.23718927652106594"/>
          <c:w val="0.85776645855656064"/>
          <c:h val="0.6673600155538469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2">
          <a:noFill/>
        </a:ln>
      </c:spPr>
    </c:plotArea>
    <c:plotVisOnly val="1"/>
    <c:dispBlanksAs val="zero"/>
    <c:showDLblsOverMax val="0"/>
  </c:chart>
  <c:txPr>
    <a:bodyPr/>
    <a:lstStyle/>
    <a:p>
      <a:pPr>
        <a:defRPr sz="1677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t"/>
          <a:lstStyle/>
          <a:p>
            <a:pPr>
              <a:defRPr/>
            </a:pPr>
            <a:r>
              <a:rPr lang="ru-RU" sz="1399" dirty="0" smtClean="0">
                <a:solidFill>
                  <a:srgbClr val="C00000"/>
                </a:solidFill>
              </a:rPr>
              <a:t>Обеспечение жилыми помещениями детей-сирот и детей, оставшихся без попечения родителей, и лиц</a:t>
            </a:r>
            <a:r>
              <a:rPr lang="ru-RU" sz="1399" baseline="0" dirty="0" smtClean="0">
                <a:solidFill>
                  <a:srgbClr val="C00000"/>
                </a:solidFill>
              </a:rPr>
              <a:t> из их числа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14540037243947881"/>
          <c:y val="1.0950869947226759E-3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968920671339845E-2"/>
          <c:y val="0.26218391919476253"/>
          <c:w val="0.87018089468534965"/>
          <c:h val="0.623984352436462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краевого  бюджета 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5.7991141080942698E-3"/>
                  <c:y val="-9.4795085180497014E-3"/>
                </c:manualLayout>
              </c:layout>
              <c:spPr/>
              <c:txPr>
                <a:bodyPr/>
                <a:lstStyle/>
                <a:p>
                  <a:pPr>
                    <a:defRPr sz="1399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E3-4327-A6D9-E31EB8C5798F}"/>
                </c:ext>
              </c:extLst>
            </c:dLbl>
            <c:dLbl>
              <c:idx val="2"/>
              <c:layout>
                <c:manualLayout>
                  <c:x val="9.4894045589138006E-3"/>
                  <c:y val="-7.4226319149651105E-3"/>
                </c:manualLayout>
              </c:layout>
              <c:spPr/>
              <c:txPr>
                <a:bodyPr/>
                <a:lstStyle/>
                <a:p>
                  <a:pPr>
                    <a:defRPr sz="1399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E3-4327-A6D9-E31EB8C5798F}"/>
                </c:ext>
              </c:extLst>
            </c:dLbl>
            <c:dLbl>
              <c:idx val="3"/>
              <c:layout>
                <c:manualLayout>
                  <c:x val="5.5115856692251582E-3"/>
                  <c:y val="1.1124427369765123E-3"/>
                </c:manualLayout>
              </c:layout>
              <c:spPr/>
              <c:txPr>
                <a:bodyPr/>
                <a:lstStyle/>
                <a:p>
                  <a:pPr>
                    <a:defRPr sz="1399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E3-4327-A6D9-E31EB8C5798F}"/>
                </c:ext>
              </c:extLst>
            </c:dLbl>
            <c:dLbl>
              <c:idx val="4"/>
              <c:layout>
                <c:manualLayout>
                  <c:x val="1.1957608574892645E-2"/>
                  <c:y val="-7.4224079031372852E-3"/>
                </c:manualLayout>
              </c:layout>
              <c:spPr/>
              <c:txPr>
                <a:bodyPr/>
                <a:lstStyle/>
                <a:p>
                  <a:pPr>
                    <a:defRPr sz="1399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E3-4327-A6D9-E31EB8C579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9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52</c:v>
                </c:pt>
                <c:pt idx="1">
                  <c:v>64.5</c:v>
                </c:pt>
                <c:pt idx="2">
                  <c:v>60.3</c:v>
                </c:pt>
                <c:pt idx="3">
                  <c:v>63.6</c:v>
                </c:pt>
                <c:pt idx="4">
                  <c:v>66.8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0E3-4327-A6D9-E31EB8C579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8481920"/>
        <c:axId val="38483456"/>
        <c:axId val="0"/>
      </c:bar3DChart>
      <c:catAx>
        <c:axId val="3848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9">
                <a:solidFill>
                  <a:schemeClr val="tx1"/>
                </a:solidFill>
              </a:defRPr>
            </a:pPr>
            <a:endParaRPr lang="ru-RU"/>
          </a:p>
        </c:txPr>
        <c:crossAx val="38483456"/>
        <c:crosses val="autoZero"/>
        <c:auto val="1"/>
        <c:lblAlgn val="ctr"/>
        <c:lblOffset val="100"/>
        <c:noMultiLvlLbl val="0"/>
      </c:catAx>
      <c:valAx>
        <c:axId val="3848345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38481920"/>
        <c:crosses val="autoZero"/>
        <c:crossBetween val="between"/>
      </c:val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7.249470911108187E-2"/>
          <c:y val="0.93603411513859358"/>
          <c:w val="0.84221743231816726"/>
          <c:h val="4.6908315565031715E-2"/>
        </c:manualLayout>
      </c:layout>
      <c:overlay val="0"/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1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Коммерческий кредит</c:v>
                </c:pt>
              </c:strCache>
            </c:strRef>
          </c:tx>
          <c:spPr>
            <a:solidFill>
              <a:schemeClr val="accent4"/>
            </a:solidFill>
            <a:ln w="1905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3.4013605442177096E-2"/>
                  <c:y val="-2.8060326608944906E-3"/>
                </c:manualLayout>
              </c:layout>
              <c:spPr/>
              <c:txPr>
                <a:bodyPr/>
                <a:lstStyle/>
                <a:p>
                  <a:pPr>
                    <a:defRPr sz="1474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72-4C9B-B9C9-5A23746CB96A}"/>
                </c:ext>
              </c:extLst>
            </c:dLbl>
            <c:dLbl>
              <c:idx val="1"/>
              <c:layout>
                <c:manualLayout>
                  <c:x val="6.0205844163579957E-3"/>
                  <c:y val="-5.2222018442178511E-3"/>
                </c:manualLayout>
              </c:layout>
              <c:spPr/>
              <c:txPr>
                <a:bodyPr/>
                <a:lstStyle/>
                <a:p>
                  <a:pPr>
                    <a:defRPr sz="1474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72-4C9B-B9C9-5A23746CB96A}"/>
                </c:ext>
              </c:extLst>
            </c:dLbl>
            <c:dLbl>
              <c:idx val="2"/>
              <c:layout>
                <c:manualLayout>
                  <c:x val="4.0816192618779792E-2"/>
                  <c:y val="-8.4180979826834704E-3"/>
                </c:manualLayout>
              </c:layout>
              <c:spPr/>
              <c:txPr>
                <a:bodyPr/>
                <a:lstStyle/>
                <a:p>
                  <a:pPr>
                    <a:defRPr sz="1474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72-4C9B-B9C9-5A23746CB96A}"/>
                </c:ext>
              </c:extLst>
            </c:dLbl>
            <c:dLbl>
              <c:idx val="3"/>
              <c:layout>
                <c:manualLayout>
                  <c:x val="5.6122448979591864E-2"/>
                  <c:y val="-1.403016330447244E-2"/>
                </c:manualLayout>
              </c:layout>
              <c:spPr/>
              <c:txPr>
                <a:bodyPr/>
                <a:lstStyle/>
                <a:p>
                  <a:pPr>
                    <a:defRPr sz="1474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72-4C9B-B9C9-5A23746CB9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74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01.01.2021</c:v>
                </c:pt>
                <c:pt idx="1">
                  <c:v>01.01.2022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71.05</c:v>
                </c:pt>
                <c:pt idx="1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872-4C9B-B9C9-5A23746CB96A}"/>
            </c:ext>
          </c:extLst>
        </c:ser>
        <c:ser>
          <c:idx val="0"/>
          <c:order val="1"/>
          <c:tx>
            <c:strRef>
              <c:f>Лист1!$C$1</c:f>
              <c:strCache>
                <c:ptCount val="1"/>
                <c:pt idx="0">
                  <c:v>Бюджетный кредит</c:v>
                </c:pt>
              </c:strCache>
            </c:strRef>
          </c:tx>
          <c:spPr>
            <a:solidFill>
              <a:schemeClr val="accent3"/>
            </a:solidFill>
            <a:ln w="1905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01.01.2021</c:v>
                </c:pt>
                <c:pt idx="1">
                  <c:v>01.01.2022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47.37</c:v>
                </c:pt>
                <c:pt idx="1">
                  <c:v>81.37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872-4C9B-B9C9-5A23746CB9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6144000"/>
        <c:axId val="76153984"/>
        <c:axId val="0"/>
      </c:bar3DChart>
      <c:catAx>
        <c:axId val="7614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76153984"/>
        <c:crosses val="autoZero"/>
        <c:auto val="1"/>
        <c:lblAlgn val="ctr"/>
        <c:lblOffset val="100"/>
        <c:noMultiLvlLbl val="0"/>
      </c:catAx>
      <c:valAx>
        <c:axId val="761539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61440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763888775089474"/>
          <c:y val="0.36603759973041378"/>
          <c:w val="0.28745974911304706"/>
          <c:h val="0.16862525095755418"/>
        </c:manualLayout>
      </c:layout>
      <c:overlay val="0"/>
      <c:txPr>
        <a:bodyPr/>
        <a:lstStyle/>
        <a:p>
          <a:pPr>
            <a:defRPr b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57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44896471278071E-2"/>
          <c:y val="0.35075408261181101"/>
          <c:w val="0"/>
          <c:h val="9.4704707042457068E-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  <a:ln w="1551"/>
            <a:effectLst>
              <a:outerShdw blurRad="50800" dist="50800" dir="5400000" algn="ctr" rotWithShape="0">
                <a:schemeClr val="tx1">
                  <a:lumMod val="50000"/>
                  <a:lumOff val="50000"/>
                  <a:alpha val="69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3.8636690992894185E-2"/>
                  <c:y val="-5.8821457428024314E-4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60-4D93-B24B-806ABDD1C581}"/>
                </c:ext>
              </c:extLst>
            </c:dLbl>
            <c:dLbl>
              <c:idx val="1"/>
              <c:layout>
                <c:manualLayout>
                  <c:x val="-3.3875072018438243E-3"/>
                  <c:y val="-3.3942271558485052E-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60-4D93-B24B-806ABDD1C58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71E-2"/>
                  <c:y val="9.8211143131307091E-2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60-4D93-B24B-806ABDD1C581}"/>
                </c:ext>
              </c:extLst>
            </c:dLbl>
            <c:dLbl>
              <c:idx val="1"/>
              <c:layout>
                <c:manualLayout>
                  <c:x val="-4.6296296296296523E-2"/>
                  <c:y val="0.10943527377489069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460-4D93-B24B-806ABDD1C58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7777777777780201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60-4D93-B24B-806ABDD1C581}"/>
                </c:ext>
              </c:extLst>
            </c:dLbl>
            <c:dLbl>
              <c:idx val="1"/>
              <c:layout>
                <c:manualLayout>
                  <c:x val="-3.0864197530864296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460-4D93-B24B-806ABDD1C58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72E-3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60-4D93-B24B-806ABDD1C581}"/>
                </c:ext>
              </c:extLst>
            </c:dLbl>
            <c:dLbl>
              <c:idx val="1"/>
              <c:layout>
                <c:manualLayout>
                  <c:x val="1.5432098765432401E-2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460-4D93-B24B-806ABDD1C5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614720"/>
        <c:axId val="35616256"/>
        <c:axId val="0"/>
      </c:bar3DChart>
      <c:catAx>
        <c:axId val="356147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5616256"/>
        <c:crosses val="autoZero"/>
        <c:auto val="1"/>
        <c:lblAlgn val="ctr"/>
        <c:lblOffset val="100"/>
        <c:noMultiLvlLbl val="0"/>
      </c:catAx>
      <c:valAx>
        <c:axId val="3561625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35614720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spPr>
    <a:ln w="6204"/>
  </c:spPr>
  <c:txPr>
    <a:bodyPr/>
    <a:lstStyle/>
    <a:p>
      <a:pPr>
        <a:defRPr sz="87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758" dirty="0" smtClean="0"/>
              <a:t>2022</a:t>
            </a:r>
          </a:p>
          <a:p>
            <a:pPr>
              <a:defRPr/>
            </a:pPr>
            <a:endParaRPr lang="ru-RU" sz="2758" dirty="0" smtClean="0"/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44966001894328134"/>
          <c:y val="7.1501064446292785E-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301803992428516E-2"/>
          <c:y val="2.840474989958381E-2"/>
          <c:w val="0.66864674889372921"/>
          <c:h val="0.77042999495782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2"/>
          <c:dPt>
            <c:idx val="0"/>
            <c:bubble3D val="0"/>
            <c:explosion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0-920E-44DB-85EA-E5758E51A555}"/>
              </c:ext>
            </c:extLst>
          </c:dPt>
          <c:dLbls>
            <c:dLbl>
              <c:idx val="1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3.4074427229366232E-2"/>
                  <c:y val="3.6949335595689429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Аренда</c:v>
                </c:pt>
                <c:pt idx="2">
                  <c:v>ЕСХН</c:v>
                </c:pt>
                <c:pt idx="3">
                  <c:v>УСНО</c:v>
                </c:pt>
                <c:pt idx="4">
                  <c:v>Госпошлины</c:v>
                </c:pt>
                <c:pt idx="5">
                  <c:v>Налог на прибыль</c:v>
                </c:pt>
                <c:pt idx="6">
                  <c:v>Доходы от реализации имущества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557.29999999999995</c:v>
                </c:pt>
                <c:pt idx="1">
                  <c:v>78</c:v>
                </c:pt>
                <c:pt idx="2">
                  <c:v>14.6</c:v>
                </c:pt>
                <c:pt idx="3">
                  <c:v>175</c:v>
                </c:pt>
                <c:pt idx="4">
                  <c:v>14.7</c:v>
                </c:pt>
                <c:pt idx="5">
                  <c:v>24.5</c:v>
                </c:pt>
                <c:pt idx="6">
                  <c:v>15</c:v>
                </c:pt>
                <c:pt idx="7">
                  <c:v>63.2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20E-44DB-85EA-E5758E51A55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377">
          <a:noFill/>
        </a:ln>
      </c:spPr>
    </c:plotArea>
    <c:legend>
      <c:legendPos val="r"/>
      <c:layout>
        <c:manualLayout>
          <c:xMode val="edge"/>
          <c:yMode val="edge"/>
          <c:x val="0.6493521160122665"/>
          <c:y val="0.12597004987433841"/>
          <c:w val="0.3439924499129729"/>
          <c:h val="0.6623134216318306"/>
        </c:manualLayout>
      </c:layout>
      <c:overlay val="0"/>
      <c:txPr>
        <a:bodyPr/>
        <a:lstStyle/>
        <a:p>
          <a:pPr>
            <a:defRPr sz="1200" kern="0" spc="-1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567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44896471278154E-2"/>
          <c:y val="0.35075408261181101"/>
          <c:w val="0"/>
          <c:h val="9.4704707042457068E-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  <a:ln w="1551"/>
            <a:effectLst>
              <a:outerShdw blurRad="50800" dist="50800" dir="5400000" algn="ctr" rotWithShape="0">
                <a:schemeClr val="tx1">
                  <a:lumMod val="50000"/>
                  <a:lumOff val="50000"/>
                  <a:alpha val="69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3.8636690992894185E-2"/>
                  <c:y val="-5.8821457428024314E-4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60-4D93-B24B-806ABDD1C581}"/>
                </c:ext>
              </c:extLst>
            </c:dLbl>
            <c:dLbl>
              <c:idx val="1"/>
              <c:layout>
                <c:manualLayout>
                  <c:x val="-3.3875072018438256E-3"/>
                  <c:y val="-3.3942271558485052E-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60-4D93-B24B-806ABDD1C58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71E-2"/>
                  <c:y val="9.8211143131307091E-2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60-4D93-B24B-806ABDD1C581}"/>
                </c:ext>
              </c:extLst>
            </c:dLbl>
            <c:dLbl>
              <c:idx val="1"/>
              <c:layout>
                <c:manualLayout>
                  <c:x val="-4.6296296296296523E-2"/>
                  <c:y val="0.1094352737748907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460-4D93-B24B-806ABDD1C58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7777777777780219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60-4D93-B24B-806ABDD1C581}"/>
                </c:ext>
              </c:extLst>
            </c:dLbl>
            <c:dLbl>
              <c:idx val="1"/>
              <c:layout>
                <c:manualLayout>
                  <c:x val="-3.0864197530864296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460-4D93-B24B-806ABDD1C58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725E-3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60-4D93-B24B-806ABDD1C581}"/>
                </c:ext>
              </c:extLst>
            </c:dLbl>
            <c:dLbl>
              <c:idx val="1"/>
              <c:layout>
                <c:manualLayout>
                  <c:x val="1.5432098765432401E-2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460-4D93-B24B-806ABDD1C5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946880"/>
        <c:axId val="35948416"/>
        <c:axId val="0"/>
      </c:bar3DChart>
      <c:catAx>
        <c:axId val="359468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5948416"/>
        <c:crosses val="autoZero"/>
        <c:auto val="1"/>
        <c:lblAlgn val="ctr"/>
        <c:lblOffset val="100"/>
        <c:noMultiLvlLbl val="0"/>
      </c:catAx>
      <c:valAx>
        <c:axId val="3594841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35946880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spPr>
    <a:ln w="6204"/>
  </c:spPr>
  <c:txPr>
    <a:bodyPr/>
    <a:lstStyle/>
    <a:p>
      <a:pPr>
        <a:defRPr sz="87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14"/>
            </a:pPr>
            <a:r>
              <a:rPr lang="ru-RU" dirty="0" smtClean="0"/>
              <a:t>2023</a:t>
            </a:r>
          </a:p>
          <a:p>
            <a:pPr>
              <a:defRPr sz="2814"/>
            </a:pP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explosion val="42"/>
          <c:dPt>
            <c:idx val="0"/>
            <c:bubble3D val="0"/>
            <c:explosion val="16"/>
          </c:dPt>
          <c:dLbls>
            <c:dLbl>
              <c:idx val="0"/>
              <c:layout>
                <c:manualLayout>
                  <c:x val="-8.4215139888671367E-2"/>
                  <c:y val="-0.2341812020886568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2507709871316981E-2"/>
                  <c:y val="1.742750805466059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6227363626263747E-2"/>
                  <c:y val="-2.184979446728141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2.9314211735094568E-2"/>
                  <c:y val="-9.4504314335444213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8"/>
                <c:pt idx="0">
                  <c:v>НДФЛ</c:v>
                </c:pt>
                <c:pt idx="1">
                  <c:v>Аренда</c:v>
                </c:pt>
                <c:pt idx="2">
                  <c:v>ЕСХН</c:v>
                </c:pt>
                <c:pt idx="3">
                  <c:v>УСНО</c:v>
                </c:pt>
                <c:pt idx="4">
                  <c:v>Госпошлины</c:v>
                </c:pt>
                <c:pt idx="5">
                  <c:v>Налог на прибыль</c:v>
                </c:pt>
                <c:pt idx="6">
                  <c:v>Доходы от реализации имущества</c:v>
                </c:pt>
                <c:pt idx="7">
                  <c:v>Прочие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8"/>
                <c:pt idx="0">
                  <c:v>585.20000000000005</c:v>
                </c:pt>
                <c:pt idx="1">
                  <c:v>78.8</c:v>
                </c:pt>
                <c:pt idx="2">
                  <c:v>15.1</c:v>
                </c:pt>
                <c:pt idx="3">
                  <c:v>178.5</c:v>
                </c:pt>
                <c:pt idx="4">
                  <c:v>15</c:v>
                </c:pt>
                <c:pt idx="5">
                  <c:v>25</c:v>
                </c:pt>
                <c:pt idx="6">
                  <c:v>15.2</c:v>
                </c:pt>
                <c:pt idx="7">
                  <c:v>64.400000000000006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11A-4DE4-A335-B42DB37F8B3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20021961161407"/>
          <c:y val="0.15942895233862917"/>
          <c:w val="0.38887525428209152"/>
          <c:h val="0.6796370773617757"/>
        </c:manualLayout>
      </c:layout>
      <c:overlay val="0"/>
      <c:txPr>
        <a:bodyPr/>
        <a:lstStyle/>
        <a:p>
          <a:pPr>
            <a:defRPr sz="1200" kern="0" spc="-1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426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44896471278154E-2"/>
          <c:y val="0.35075408261181101"/>
          <c:w val="0"/>
          <c:h val="9.4704707042457068E-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  <a:ln w="1551"/>
            <a:effectLst>
              <a:outerShdw blurRad="50800" dist="50800" dir="5400000" algn="ctr" rotWithShape="0">
                <a:schemeClr val="tx1">
                  <a:lumMod val="50000"/>
                  <a:lumOff val="50000"/>
                  <a:alpha val="69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3.8636690992894185E-2"/>
                  <c:y val="-5.8821457428024314E-4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60-4D93-B24B-806ABDD1C581}"/>
                </c:ext>
              </c:extLst>
            </c:dLbl>
            <c:dLbl>
              <c:idx val="1"/>
              <c:layout>
                <c:manualLayout>
                  <c:x val="-3.3875072018438256E-3"/>
                  <c:y val="-3.3942271558485052E-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60-4D93-B24B-806ABDD1C58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71E-2"/>
                  <c:y val="9.8211143131307091E-2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60-4D93-B24B-806ABDD1C581}"/>
                </c:ext>
              </c:extLst>
            </c:dLbl>
            <c:dLbl>
              <c:idx val="1"/>
              <c:layout>
                <c:manualLayout>
                  <c:x val="-4.6296296296296523E-2"/>
                  <c:y val="0.1094352737748907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460-4D93-B24B-806ABDD1C58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7777777777780219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60-4D93-B24B-806ABDD1C581}"/>
                </c:ext>
              </c:extLst>
            </c:dLbl>
            <c:dLbl>
              <c:idx val="1"/>
              <c:layout>
                <c:manualLayout>
                  <c:x val="-3.0864197530864296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460-4D93-B24B-806ABDD1C58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725E-3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60-4D93-B24B-806ABDD1C581}"/>
                </c:ext>
              </c:extLst>
            </c:dLbl>
            <c:dLbl>
              <c:idx val="1"/>
              <c:layout>
                <c:manualLayout>
                  <c:x val="1.5432098765432401E-2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460-4D93-B24B-806ABDD1C5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742848"/>
        <c:axId val="35744384"/>
        <c:axId val="0"/>
      </c:bar3DChart>
      <c:catAx>
        <c:axId val="35742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5744384"/>
        <c:crosses val="autoZero"/>
        <c:auto val="1"/>
        <c:lblAlgn val="ctr"/>
        <c:lblOffset val="100"/>
        <c:noMultiLvlLbl val="0"/>
      </c:catAx>
      <c:valAx>
        <c:axId val="3574438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35742848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spPr>
    <a:ln w="6204"/>
  </c:spPr>
  <c:txPr>
    <a:bodyPr/>
    <a:lstStyle/>
    <a:p>
      <a:pPr>
        <a:defRPr sz="87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761"/>
            </a:pPr>
            <a:r>
              <a:rPr lang="ru-RU" dirty="0" smtClean="0"/>
              <a:t>2024</a:t>
            </a:r>
            <a:endParaRPr lang="ru-RU" dirty="0" smtClean="0"/>
          </a:p>
          <a:p>
            <a:pPr>
              <a:defRPr sz="2761"/>
            </a:pP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0032776510112362"/>
                  <c:y val="-0.2677931143114996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7262080091765683E-2"/>
                  <c:y val="4.266135573977320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7478827138864911E-2"/>
                  <c:y val="3.164602715375612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3.2576389897798631E-2"/>
                  <c:y val="3.4394960681689859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8"/>
                <c:pt idx="0">
                  <c:v>НДФЛ</c:v>
                </c:pt>
                <c:pt idx="1">
                  <c:v>Аренда</c:v>
                </c:pt>
                <c:pt idx="2">
                  <c:v>ЕСХН</c:v>
                </c:pt>
                <c:pt idx="3">
                  <c:v>УСНО</c:v>
                </c:pt>
                <c:pt idx="4">
                  <c:v>Госпошли</c:v>
                </c:pt>
                <c:pt idx="5">
                  <c:v>Налог на прибыль</c:v>
                </c:pt>
                <c:pt idx="6">
                  <c:v>Доходы от реализации имущества</c:v>
                </c:pt>
                <c:pt idx="7">
                  <c:v>Прочие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8"/>
                <c:pt idx="0">
                  <c:v>614.5</c:v>
                </c:pt>
                <c:pt idx="1">
                  <c:v>79.599999999999994</c:v>
                </c:pt>
                <c:pt idx="2">
                  <c:v>15.5</c:v>
                </c:pt>
                <c:pt idx="3">
                  <c:v>182</c:v>
                </c:pt>
                <c:pt idx="4">
                  <c:v>15.4</c:v>
                </c:pt>
                <c:pt idx="5">
                  <c:v>25.5</c:v>
                </c:pt>
                <c:pt idx="6">
                  <c:v>15.5</c:v>
                </c:pt>
                <c:pt idx="7">
                  <c:v>65.5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BC2-4ADB-9FAF-1B4A505EBBB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372">
          <a:noFill/>
        </a:ln>
      </c:spPr>
    </c:plotArea>
    <c:legend>
      <c:legendPos val="r"/>
      <c:layout>
        <c:manualLayout>
          <c:xMode val="edge"/>
          <c:yMode val="edge"/>
          <c:x val="0.69333737372010851"/>
          <c:y val="0.2198452455054464"/>
          <c:w val="0.28706603824646282"/>
          <c:h val="0.62916601351752433"/>
        </c:manualLayout>
      </c:layout>
      <c:overlay val="0"/>
      <c:txPr>
        <a:bodyPr/>
        <a:lstStyle/>
        <a:p>
          <a:pPr>
            <a:defRPr sz="1200" kern="0" spc="-1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74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777">
                <a:solidFill>
                  <a:srgbClr val="0000FF"/>
                </a:solidFill>
              </a:defRPr>
            </a:pPr>
            <a:r>
              <a:rPr lang="en-US" sz="1381" dirty="0" smtClean="0">
                <a:solidFill>
                  <a:srgbClr val="0000FF"/>
                </a:solidFill>
              </a:rPr>
              <a:t>20</a:t>
            </a:r>
            <a:r>
              <a:rPr lang="ru-RU" sz="1381" dirty="0" smtClean="0">
                <a:solidFill>
                  <a:srgbClr val="0000FF"/>
                </a:solidFill>
              </a:rPr>
              <a:t>22 год   2 521,2 млн.руб</a:t>
            </a:r>
            <a:r>
              <a:rPr lang="ru-RU" sz="777" dirty="0" smtClean="0">
                <a:solidFill>
                  <a:srgbClr val="0000FF"/>
                </a:solidFill>
              </a:rPr>
              <a:t>.</a:t>
            </a:r>
            <a:endParaRPr lang="en-US" sz="900" dirty="0">
              <a:solidFill>
                <a:srgbClr val="0000FF"/>
              </a:solidFill>
            </a:endParaRPr>
          </a:p>
        </c:rich>
      </c:tx>
      <c:layout>
        <c:manualLayout>
          <c:xMode val="edge"/>
          <c:yMode val="edge"/>
          <c:x val="0.36948077657147477"/>
          <c:y val="8.0163519383086076E-3"/>
        </c:manualLayout>
      </c:layout>
      <c:overlay val="0"/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536908800155708E-2"/>
          <c:y val="8.5464585750169728E-2"/>
          <c:w val="0.82869470893544805"/>
          <c:h val="0.591775600833103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 2 521,2 млн.рублей</c:v>
                </c:pt>
              </c:strCache>
            </c:strRef>
          </c:tx>
          <c:explosion val="19"/>
          <c:dPt>
            <c:idx val="0"/>
            <c:bubble3D val="0"/>
            <c:spPr>
              <a:solidFill>
                <a:srgbClr val="7777FD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E3A-4058-AF76-483D6DD337F7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E3A-4058-AF76-483D6DD337F7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E3A-4058-AF76-483D6DD337F7}"/>
              </c:ext>
            </c:extLst>
          </c:dPt>
          <c:dPt>
            <c:idx val="3"/>
            <c:bubble3D val="0"/>
            <c:spPr>
              <a:solidFill>
                <a:srgbClr val="FCB77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E3A-4058-AF76-483D6DD337F7}"/>
              </c:ext>
            </c:extLst>
          </c:dPt>
          <c:dPt>
            <c:idx val="4"/>
            <c:bubble3D val="0"/>
            <c:spPr>
              <a:solidFill>
                <a:srgbClr val="9933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E3A-4058-AF76-483D6DD337F7}"/>
              </c:ext>
            </c:extLst>
          </c:dPt>
          <c:dPt>
            <c:idx val="5"/>
            <c:bubble3D val="0"/>
            <c:spPr>
              <a:solidFill>
                <a:srgbClr val="00FF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E3A-4058-AF76-483D6DD337F7}"/>
              </c:ext>
            </c:extLst>
          </c:dPt>
          <c:dPt>
            <c:idx val="6"/>
            <c:bubble3D val="0"/>
            <c:spPr>
              <a:solidFill>
                <a:srgbClr val="FF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6E3A-4058-AF76-483D6DD337F7}"/>
              </c:ext>
            </c:extLst>
          </c:dPt>
          <c:dLbls>
            <c:dLbl>
              <c:idx val="0"/>
              <c:layout>
                <c:manualLayout>
                  <c:x val="-0.10813924575217561"/>
                  <c:y val="-0.1525795975835585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3A-4058-AF76-483D6DD337F7}"/>
                </c:ext>
              </c:extLst>
            </c:dLbl>
            <c:dLbl>
              <c:idx val="1"/>
              <c:layout>
                <c:manualLayout>
                  <c:x val="1.5167840861997513E-2"/>
                  <c:y val="-4.2232642131929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0315967083061986E-2"/>
                  <c:y val="-1.5290991083031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rgbClr val="0000FF"/>
                  </a:solidFill>
                </a:ln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7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Межбюджетные трансферты</c:v>
                </c:pt>
                <c:pt idx="3">
                  <c:v>Физическая культура и спорт</c:v>
                </c:pt>
                <c:pt idx="4">
                  <c:v>Культура, кинематография</c:v>
                </c:pt>
                <c:pt idx="5">
                  <c:v>Обслуживание мун. долга</c:v>
                </c:pt>
                <c:pt idx="6">
                  <c:v>Прочие гос.вопросы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7"/>
                <c:pt idx="0">
                  <c:v>68.900000000000006</c:v>
                </c:pt>
                <c:pt idx="1">
                  <c:v>7.9</c:v>
                </c:pt>
                <c:pt idx="2">
                  <c:v>0.1</c:v>
                </c:pt>
                <c:pt idx="3">
                  <c:v>4.8</c:v>
                </c:pt>
                <c:pt idx="4">
                  <c:v>2.6</c:v>
                </c:pt>
                <c:pt idx="5">
                  <c:v>0.3</c:v>
                </c:pt>
                <c:pt idx="6">
                  <c:v>15.4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E3A-4058-AF76-483D6DD337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9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9.3023225535365045E-2"/>
          <c:y val="0.71645014284718833"/>
          <c:w val="0.77519374339763325"/>
          <c:h val="0.2554113302208908"/>
        </c:manualLayout>
      </c:layout>
      <c:overlay val="0"/>
      <c:txPr>
        <a:bodyPr/>
        <a:lstStyle/>
        <a:p>
          <a:pPr>
            <a:defRPr sz="1381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575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398">
          <a:noFill/>
        </a:ln>
        <a:scene3d>
          <a:camera prst="orthographicFront"/>
          <a:lightRig rig="threePt" dir="t"/>
        </a:scene3d>
        <a:sp3d prstMaterial="metal"/>
      </c:spPr>
    </c:sideWall>
    <c:backWall>
      <c:thickness val="0"/>
      <c:spPr>
        <a:noFill/>
        <a:ln w="25398">
          <a:noFill/>
        </a:ln>
        <a:scene3d>
          <a:camera prst="orthographicFront"/>
          <a:lightRig rig="threePt" dir="t"/>
        </a:scene3d>
        <a:sp3d prstMaterial="metal"/>
      </c:spPr>
    </c:backWall>
    <c:plotArea>
      <c:layout>
        <c:manualLayout>
          <c:layoutTarget val="inner"/>
          <c:xMode val="edge"/>
          <c:yMode val="edge"/>
          <c:x val="9.2197709520544194E-2"/>
          <c:y val="0.33491656392020686"/>
          <c:w val="0.86424566298583616"/>
          <c:h val="0.504341880950579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3">
                  <a:shade val="60000"/>
                  <a:satMod val="300000"/>
                </a:schemeClr>
              </a:solidFill>
              <a:prstDash val="solid"/>
            </a:ln>
            <a:effectLst>
              <a:glow rad="700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2259.3000000000002</c:v>
                </c:pt>
                <c:pt idx="1">
                  <c:v>1946.4</c:v>
                </c:pt>
                <c:pt idx="2">
                  <c:v>1737.1</c:v>
                </c:pt>
                <c:pt idx="3">
                  <c:v>1704.6</c:v>
                </c:pt>
                <c:pt idx="4">
                  <c:v>1725.9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86-4C54-AA66-D11C7AC0446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86-4C54-AA66-D11C7AC0446F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586-4C54-AA66-D11C7AC0446F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86-4C54-AA66-D11C7AC044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167.5</c:v>
                </c:pt>
                <c:pt idx="1">
                  <c:v>192.1</c:v>
                </c:pt>
                <c:pt idx="2">
                  <c:v>198.6</c:v>
                </c:pt>
                <c:pt idx="3">
                  <c:v>205.7</c:v>
                </c:pt>
                <c:pt idx="4">
                  <c:v>201.5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586-4C54-AA66-D11C7AC0446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Культура, кинематография </c:v>
                </c:pt>
              </c:strCache>
            </c:strRef>
          </c:tx>
          <c:spPr>
            <a:solidFill>
              <a:srgbClr val="9E5EF4"/>
            </a:solidFill>
          </c:spPr>
          <c:invertIfNegative val="0"/>
          <c:dLbls>
            <c:dLbl>
              <c:idx val="0"/>
              <c:layout>
                <c:manualLayout>
                  <c:x val="-4.05633826809143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563382680914285E-2"/>
                  <c:y val="-5.26488922071970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9033783536802898E-2"/>
                  <c:y val="-5.7410093207194328E-3"/>
                </c:manualLayout>
              </c:layout>
              <c:spPr/>
              <c:txPr>
                <a:bodyPr/>
                <a:lstStyle/>
                <a:p>
                  <a:pPr>
                    <a:defRPr sz="9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86-4C54-AA66-D11C7AC0446F}"/>
                </c:ext>
              </c:extLst>
            </c:dLbl>
            <c:dLbl>
              <c:idx val="3"/>
              <c:layout>
                <c:manualLayout>
                  <c:x val="-4.8490099352488228E-2"/>
                  <c:y val="-1.0767734851887681E-2"/>
                </c:manualLayout>
              </c:layout>
              <c:spPr/>
              <c:txPr>
                <a:bodyPr/>
                <a:lstStyle/>
                <a:p>
                  <a:pPr>
                    <a:defRPr sz="9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586-4C54-AA66-D11C7AC0446F}"/>
                </c:ext>
              </c:extLst>
            </c:dLbl>
            <c:dLbl>
              <c:idx val="4"/>
              <c:layout>
                <c:manualLayout>
                  <c:x val="-4.0148521837922259E-2"/>
                  <c:y val="-8.1352902415278289E-3"/>
                </c:manualLayout>
              </c:layout>
              <c:spPr/>
              <c:txPr>
                <a:bodyPr/>
                <a:lstStyle/>
                <a:p>
                  <a:pPr>
                    <a:defRPr sz="9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86-4C54-AA66-D11C7AC044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63.9</c:v>
                </c:pt>
                <c:pt idx="1">
                  <c:v>86.9</c:v>
                </c:pt>
                <c:pt idx="2">
                  <c:v>66.5</c:v>
                </c:pt>
                <c:pt idx="3">
                  <c:v>64.8</c:v>
                </c:pt>
                <c:pt idx="4">
                  <c:v>72.099999999999994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586-4C54-AA66-D11C7AC0446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</c:v>
                </c:pt>
              </c:strCache>
            </c:strRef>
          </c:tx>
          <c:spPr>
            <a:solidFill>
              <a:srgbClr val="FF0000"/>
            </a:solidFill>
            <a:ln w="0"/>
          </c:spPr>
          <c:invertIfNegative val="0"/>
          <c:dLbls>
            <c:dLbl>
              <c:idx val="0"/>
              <c:layout>
                <c:manualLayout>
                  <c:x val="1.5213930144626381E-2"/>
                  <c:y val="-3.0370119639425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586-4C54-AA66-D11C7AC0446F}"/>
                </c:ext>
              </c:extLst>
            </c:dLbl>
            <c:dLbl>
              <c:idx val="1"/>
              <c:layout>
                <c:manualLayout>
                  <c:x val="1.4498599800294247E-2"/>
                  <c:y val="-3.6843238752569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586-4C54-AA66-D11C7AC0446F}"/>
                </c:ext>
              </c:extLst>
            </c:dLbl>
            <c:dLbl>
              <c:idx val="2"/>
              <c:layout>
                <c:manualLayout>
                  <c:x val="1.9156231956303692E-2"/>
                  <c:y val="-3.8016645755659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586-4C54-AA66-D11C7AC0446F}"/>
                </c:ext>
              </c:extLst>
            </c:dLbl>
            <c:dLbl>
              <c:idx val="3"/>
              <c:layout>
                <c:manualLayout>
                  <c:x val="-2.1663377866304556E-3"/>
                  <c:y val="-3.0215282149351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586-4C54-AA66-D11C7AC0446F}"/>
                </c:ext>
              </c:extLst>
            </c:dLbl>
            <c:dLbl>
              <c:idx val="4"/>
              <c:layout>
                <c:manualLayout>
                  <c:x val="9.8524422669738869E-3"/>
                  <c:y val="-3.8112615980431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586-4C54-AA66-D11C7AC0446F}"/>
                </c:ext>
              </c:extLst>
            </c:dLbl>
            <c:spPr>
              <a:noFill/>
              <a:ln w="8690" cap="rnd" cmpd="sng">
                <a:miter lim="800000"/>
              </a:ln>
            </c:spPr>
            <c:txPr>
              <a:bodyPr/>
              <a:lstStyle/>
              <a:p>
                <a:pPr>
                  <a:defRPr sz="9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115.5</c:v>
                </c:pt>
                <c:pt idx="1">
                  <c:v>124.3</c:v>
                </c:pt>
                <c:pt idx="2">
                  <c:v>121.2</c:v>
                </c:pt>
                <c:pt idx="3">
                  <c:v>114.8</c:v>
                </c:pt>
                <c:pt idx="4">
                  <c:v>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E586-4C54-AA66-D11C7AC044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6"/>
        <c:gapDepth val="141"/>
        <c:shape val="box"/>
        <c:axId val="38127104"/>
        <c:axId val="38128640"/>
        <c:axId val="0"/>
      </c:bar3DChart>
      <c:catAx>
        <c:axId val="3812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98">
                <a:solidFill>
                  <a:schemeClr val="tx1"/>
                </a:solidFill>
              </a:defRPr>
            </a:pPr>
            <a:endParaRPr lang="ru-RU"/>
          </a:p>
        </c:txPr>
        <c:crossAx val="38128640"/>
        <c:crosses val="autoZero"/>
        <c:auto val="1"/>
        <c:lblAlgn val="ctr"/>
        <c:lblOffset val="100"/>
        <c:noMultiLvlLbl val="0"/>
      </c:catAx>
      <c:valAx>
        <c:axId val="38128640"/>
        <c:scaling>
          <c:orientation val="minMax"/>
        </c:scaling>
        <c:delete val="0"/>
        <c:axPos val="l"/>
        <c:majorGridlines>
          <c:spPr>
            <a:effectLst>
              <a:outerShdw blurRad="50800" dist="546100" dir="5400000" algn="ctr" rotWithShape="0">
                <a:srgbClr val="000000">
                  <a:alpha val="43137"/>
                </a:srgbClr>
              </a:outerShdw>
            </a:effectLst>
          </c:spPr>
        </c:majorGridlines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759">
                <a:solidFill>
                  <a:schemeClr val="bg1"/>
                </a:solidFill>
              </a:defRPr>
            </a:pPr>
            <a:endParaRPr lang="ru-RU"/>
          </a:p>
        </c:txPr>
        <c:crossAx val="38127104"/>
        <c:crosses val="autoZero"/>
        <c:crossBetween val="between"/>
      </c:valAx>
      <c:spPr>
        <a:noFill/>
        <a:ln w="25387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098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98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98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98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2.3505001064056202E-3"/>
          <c:y val="0.88932043257906446"/>
          <c:w val="0.9976494998935953"/>
          <c:h val="0.10873803496456426"/>
        </c:manualLayout>
      </c:layout>
      <c:overlay val="0"/>
      <c:txPr>
        <a:bodyPr/>
        <a:lstStyle/>
        <a:p>
          <a:pPr>
            <a:defRPr sz="1098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36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7.28233E-6</cdr:x>
      <cdr:y>0</cdr:y>
    </cdr:from>
    <cdr:to>
      <cdr:x>0.99613</cdr:x>
      <cdr:y>0.23019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" y="-546"/>
          <a:ext cx="6839298" cy="11343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0.17955</cdr:x>
      <cdr:y>0.21926</cdr:y>
    </cdr:from>
    <cdr:to>
      <cdr:x>0.28299</cdr:x>
      <cdr:y>0.27758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224186" y="1079574"/>
          <a:ext cx="717078" cy="2879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0.3257</cdr:x>
      <cdr:y>0.22785</cdr:y>
    </cdr:from>
    <cdr:to>
      <cdr:x>0.39855</cdr:x>
      <cdr:y>0.3217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48272" y="1008112"/>
          <a:ext cx="547632" cy="415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0" name="Прямая соединительная линия 9"/>
        <cdr:cNvSpPr/>
      </cdr:nvSpPr>
      <cdr:spPr>
        <a:xfrm xmlns:a="http://schemas.openxmlformats.org/drawingml/2006/main">
          <a:off x="-539552" y="-83671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0.60042</cdr:x>
      <cdr:y>0.24925</cdr:y>
    </cdr:from>
    <cdr:to>
      <cdr:x>0.74438</cdr:x>
      <cdr:y>0.3346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128890" y="1224136"/>
          <a:ext cx="988313" cy="417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0.5797</cdr:x>
      <cdr:y>0.20588</cdr:y>
    </cdr:from>
    <cdr:to>
      <cdr:x>0.69152</cdr:x>
      <cdr:y>0.29098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984874" y="1008112"/>
          <a:ext cx="769382" cy="417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0.64732</cdr:x>
      <cdr:y>0.31753</cdr:y>
    </cdr:from>
    <cdr:to>
      <cdr:x>0.75654</cdr:x>
      <cdr:y>0.40338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400600" y="1872208"/>
          <a:ext cx="9144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0.79607</cdr:x>
      <cdr:y>0.18995</cdr:y>
    </cdr:from>
    <cdr:to>
      <cdr:x>0.89021</cdr:x>
      <cdr:y>0.30701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472608" y="936104"/>
          <a:ext cx="648126" cy="575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0.78633</cdr:x>
      <cdr:y>0.11084</cdr:y>
    </cdr:from>
    <cdr:to>
      <cdr:x>0.99875</cdr:x>
      <cdr:y>0.20599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992985" y="504057"/>
          <a:ext cx="1350665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(</a:t>
          </a:r>
          <a:r>
            <a:rPr lang="ru-RU" sz="1400" dirty="0" smtClean="0"/>
            <a:t>млн.руб.)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0.01074</cdr:x>
      <cdr:y>0.16093</cdr:y>
    </cdr:from>
    <cdr:to>
      <cdr:x>0.48219</cdr:x>
      <cdr:y>0.21926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72058" y="791542"/>
          <a:ext cx="324036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i="1" u="sng" dirty="0" smtClean="0"/>
            <a:t>Доля в общем объеме расходов местного бюджета</a:t>
          </a:r>
          <a:endParaRPr lang="ru-RU" sz="1000" i="1" u="sng" dirty="0"/>
        </a:p>
      </cdr:txBody>
    </cdr:sp>
  </cdr:relSizeAnchor>
  <cdr:relSizeAnchor xmlns:cdr="http://schemas.openxmlformats.org/drawingml/2006/chartDrawing">
    <cdr:from>
      <cdr:x>0.35734</cdr:x>
      <cdr:y>0.2048</cdr:y>
    </cdr:from>
    <cdr:to>
      <cdr:x>0.45073</cdr:x>
      <cdr:y>0.26313</cdr:y>
    </cdr:to>
    <cdr:sp macro="" textlink="">
      <cdr:nvSpPr>
        <cdr:cNvPr id="21" name="Прямая соединительная линия 20"/>
        <cdr:cNvSpPr/>
      </cdr:nvSpPr>
      <cdr:spPr>
        <a:xfrm xmlns:a="http://schemas.openxmlformats.org/drawingml/2006/main">
          <a:off x="2448322" y="1007566"/>
          <a:ext cx="648072" cy="28803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0.14661</cdr:x>
      <cdr:y>0.07988</cdr:y>
    </cdr:from>
    <cdr:to>
      <cdr:x>0.25644</cdr:x>
      <cdr:y>0.16743</cdr:y>
    </cdr:to>
    <cdr:sp macro="" textlink="">
      <cdr:nvSpPr>
        <cdr:cNvPr id="3" name="Скругленная прямоугольная выноска 2"/>
        <cdr:cNvSpPr/>
      </cdr:nvSpPr>
      <cdr:spPr>
        <a:xfrm xmlns:a="http://schemas.openxmlformats.org/drawingml/2006/main">
          <a:off x="1079929" y="431279"/>
          <a:ext cx="809008" cy="472690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900" i="1" dirty="0" smtClean="0">
              <a:solidFill>
                <a:schemeClr val="tx1"/>
              </a:solidFill>
            </a:rPr>
            <a:t>снижение на  </a:t>
          </a:r>
          <a:r>
            <a:rPr lang="ru-RU" sz="900" i="1" dirty="0" smtClean="0">
              <a:solidFill>
                <a:schemeClr val="tx1"/>
              </a:solidFill>
            </a:rPr>
            <a:t>14,5%</a:t>
          </a:r>
          <a:endParaRPr lang="ru-RU" sz="900" i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0.24933</cdr:x>
      <cdr:y>0.27872</cdr:y>
    </cdr:from>
    <cdr:to>
      <cdr:x>0.36167</cdr:x>
      <cdr:y>0.36212</cdr:y>
    </cdr:to>
    <cdr:sp macro="" textlink="">
      <cdr:nvSpPr>
        <cdr:cNvPr id="4" name="Скругленная прямоугольная выноска 3"/>
        <cdr:cNvSpPr/>
      </cdr:nvSpPr>
      <cdr:spPr>
        <a:xfrm xmlns:a="http://schemas.openxmlformats.org/drawingml/2006/main">
          <a:off x="1836565" y="1504834"/>
          <a:ext cx="827533" cy="450283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r>
            <a:rPr lang="ru-RU" sz="900" i="1" dirty="0" smtClean="0">
              <a:solidFill>
                <a:schemeClr val="tx1"/>
              </a:solidFill>
            </a:rPr>
            <a:t>Снижение на </a:t>
          </a:r>
          <a:r>
            <a:rPr lang="ru-RU" sz="900" i="1" dirty="0" smtClean="0">
              <a:solidFill>
                <a:schemeClr val="tx1"/>
              </a:solidFill>
            </a:rPr>
            <a:t>2,7</a:t>
          </a:r>
          <a:r>
            <a:rPr lang="ru-RU" sz="900" i="1" dirty="0" smtClean="0">
              <a:solidFill>
                <a:schemeClr val="tx1"/>
              </a:solidFill>
            </a:rPr>
            <a:t>%</a:t>
          </a:r>
          <a:endParaRPr lang="ru-RU" sz="900" i="1" dirty="0" smtClean="0">
            <a:solidFill>
              <a:schemeClr val="tx1"/>
            </a:solidFill>
          </a:endParaRPr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0.33235</cdr:x>
      <cdr:y>0.38663</cdr:y>
    </cdr:from>
    <cdr:to>
      <cdr:x>0.44966</cdr:x>
      <cdr:y>0.46804</cdr:y>
    </cdr:to>
    <cdr:sp macro="" textlink="">
      <cdr:nvSpPr>
        <cdr:cNvPr id="6" name="Скругленная прямоугольная выноска 5"/>
        <cdr:cNvSpPr/>
      </cdr:nvSpPr>
      <cdr:spPr>
        <a:xfrm xmlns:a="http://schemas.openxmlformats.org/drawingml/2006/main">
          <a:off x="2448074" y="2087438"/>
          <a:ext cx="864096" cy="439540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r>
            <a:rPr lang="ru-RU" sz="900" i="1" dirty="0" smtClean="0">
              <a:solidFill>
                <a:schemeClr val="tx1"/>
              </a:solidFill>
            </a:rPr>
            <a:t>Снижение  на 25%</a:t>
          </a:r>
          <a:endParaRPr lang="ru-RU" sz="900" i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0.44966</cdr:x>
      <cdr:y>0.46665</cdr:y>
    </cdr:from>
    <cdr:to>
      <cdr:x>0.55719</cdr:x>
      <cdr:y>0.54756</cdr:y>
    </cdr:to>
    <cdr:sp macro="" textlink="">
      <cdr:nvSpPr>
        <cdr:cNvPr id="7" name="Скругленная прямоугольная выноска 6"/>
        <cdr:cNvSpPr/>
      </cdr:nvSpPr>
      <cdr:spPr>
        <a:xfrm xmlns:a="http://schemas.openxmlformats.org/drawingml/2006/main">
          <a:off x="3312170" y="2519486"/>
          <a:ext cx="792088" cy="436840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r>
            <a:rPr lang="ru-RU" sz="900" i="1" dirty="0" smtClean="0">
              <a:solidFill>
                <a:schemeClr val="tx1"/>
              </a:solidFill>
            </a:rPr>
            <a:t>снижение</a:t>
          </a:r>
          <a:r>
            <a:rPr lang="ru-RU" sz="900" i="1" dirty="0" smtClean="0">
              <a:solidFill>
                <a:schemeClr val="tx1"/>
              </a:solidFill>
            </a:rPr>
            <a:t> </a:t>
          </a:r>
          <a:r>
            <a:rPr lang="ru-RU" sz="900" i="1" dirty="0" smtClean="0">
              <a:solidFill>
                <a:schemeClr val="tx1"/>
              </a:solidFill>
            </a:rPr>
            <a:t>на </a:t>
          </a:r>
          <a:r>
            <a:rPr lang="ru-RU" sz="900" i="1" dirty="0" smtClean="0">
              <a:solidFill>
                <a:schemeClr val="tx1"/>
              </a:solidFill>
            </a:rPr>
            <a:t>30</a:t>
          </a:r>
          <a:r>
            <a:rPr lang="ru-RU" sz="900" i="1" dirty="0" smtClean="0">
              <a:solidFill>
                <a:schemeClr val="tx1"/>
              </a:solidFill>
            </a:rPr>
            <a:t>,0 </a:t>
          </a:r>
          <a:r>
            <a:rPr lang="ru-RU" sz="900" i="1" dirty="0" smtClean="0">
              <a:solidFill>
                <a:schemeClr val="tx1"/>
              </a:solidFill>
            </a:rPr>
            <a:t>%</a:t>
          </a:r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0.55719</cdr:x>
      <cdr:y>0.50666</cdr:y>
    </cdr:from>
    <cdr:to>
      <cdr:x>0.66472</cdr:x>
      <cdr:y>0.57563</cdr:y>
    </cdr:to>
    <cdr:sp macro="" textlink="">
      <cdr:nvSpPr>
        <cdr:cNvPr id="9" name="Скругленная прямоугольная выноска 8"/>
        <cdr:cNvSpPr/>
      </cdr:nvSpPr>
      <cdr:spPr>
        <a:xfrm xmlns:a="http://schemas.openxmlformats.org/drawingml/2006/main">
          <a:off x="4104258" y="2735510"/>
          <a:ext cx="792088" cy="372375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r>
            <a:rPr lang="ru-RU" sz="900" i="1" dirty="0" smtClean="0">
              <a:solidFill>
                <a:schemeClr val="tx1"/>
              </a:solidFill>
            </a:rPr>
            <a:t>Рост  на </a:t>
          </a:r>
          <a:r>
            <a:rPr lang="ru-RU" sz="900" i="1" dirty="0" smtClean="0">
              <a:solidFill>
                <a:schemeClr val="tx1"/>
              </a:solidFill>
            </a:rPr>
            <a:t>5,8</a:t>
          </a:r>
          <a:r>
            <a:rPr lang="ru-RU" sz="900" i="1" dirty="0" smtClean="0">
              <a:solidFill>
                <a:schemeClr val="tx1"/>
              </a:solidFill>
            </a:rPr>
            <a:t>%</a:t>
          </a:r>
          <a:endParaRPr lang="ru-RU" sz="900" i="1" dirty="0" smtClean="0">
            <a:solidFill>
              <a:schemeClr val="tx1"/>
            </a:solidFill>
          </a:endParaRPr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0.66472</cdr:x>
      <cdr:y>0.42664</cdr:y>
    </cdr:from>
    <cdr:to>
      <cdr:x>0.78203</cdr:x>
      <cdr:y>0.50974</cdr:y>
    </cdr:to>
    <cdr:sp macro="" textlink="">
      <cdr:nvSpPr>
        <cdr:cNvPr id="10" name="Скругленная прямоугольная выноска 9"/>
        <cdr:cNvSpPr/>
      </cdr:nvSpPr>
      <cdr:spPr>
        <a:xfrm xmlns:a="http://schemas.openxmlformats.org/drawingml/2006/main">
          <a:off x="4896328" y="2303466"/>
          <a:ext cx="864114" cy="448665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900" i="1" dirty="0" smtClean="0">
              <a:solidFill>
                <a:schemeClr val="tx1"/>
              </a:solidFill>
            </a:rPr>
            <a:t>увеличение</a:t>
          </a:r>
          <a:endParaRPr lang="ru-RU" sz="900" i="1" dirty="0" smtClean="0">
            <a:solidFill>
              <a:schemeClr val="tx1"/>
            </a:solidFill>
          </a:endParaRPr>
        </a:p>
        <a:p xmlns:a="http://schemas.openxmlformats.org/drawingml/2006/main">
          <a:r>
            <a:rPr lang="ru-RU" sz="900" i="1" dirty="0" smtClean="0">
              <a:solidFill>
                <a:schemeClr val="tx1"/>
              </a:solidFill>
            </a:rPr>
            <a:t>на  </a:t>
          </a:r>
          <a:r>
            <a:rPr lang="ru-RU" sz="900" i="1" dirty="0" smtClean="0">
              <a:solidFill>
                <a:schemeClr val="tx1"/>
              </a:solidFill>
            </a:rPr>
            <a:t>9,0</a:t>
          </a:r>
          <a:r>
            <a:rPr lang="ru-RU" sz="900" i="1" dirty="0" smtClean="0">
              <a:solidFill>
                <a:schemeClr val="tx1"/>
              </a:solidFill>
            </a:rPr>
            <a:t>%</a:t>
          </a:r>
          <a:endParaRPr lang="ru-RU" sz="900" i="1" dirty="0" smtClean="0">
            <a:solidFill>
              <a:schemeClr val="tx1"/>
            </a:solidFill>
          </a:endParaRPr>
        </a:p>
        <a:p xmlns:a="http://schemas.openxmlformats.org/drawingml/2006/main">
          <a:endParaRPr lang="ru-RU" sz="900" i="1" dirty="0" smtClean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0.87696</cdr:x>
      <cdr:y>0.02791</cdr:y>
    </cdr:from>
    <cdr:to>
      <cdr:x>0.98339</cdr:x>
      <cdr:y>0.09712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632972" y="143346"/>
          <a:ext cx="9361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(млн.руб.)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0.17499</cdr:x>
      <cdr:y>0.02738</cdr:y>
    </cdr:from>
    <cdr:to>
      <cdr:x>0.87546</cdr:x>
      <cdr:y>0.08246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143793"/>
          <a:ext cx="40324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solidFill>
                <a:srgbClr val="C00000"/>
              </a:solidFill>
            </a:rPr>
            <a:t>Динамика расходов</a:t>
          </a:r>
          <a:endParaRPr lang="ru-RU" sz="1400" dirty="0">
            <a:solidFill>
              <a:srgbClr val="C0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0.17499</cdr:x>
      <cdr:y>0.02738</cdr:y>
    </cdr:from>
    <cdr:to>
      <cdr:x>0.87546</cdr:x>
      <cdr:y>0.08246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143793"/>
          <a:ext cx="40324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rgbClr val="FF0000"/>
              </a:solidFill>
            </a:rPr>
            <a:t>Динамика расходов</a:t>
          </a:r>
          <a:endParaRPr lang="ru-RU" sz="1400" b="1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0.17499</cdr:x>
      <cdr:y>0.02738</cdr:y>
    </cdr:from>
    <cdr:to>
      <cdr:x>0.87546</cdr:x>
      <cdr:y>0.08246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143793"/>
          <a:ext cx="40324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rgbClr val="FF0000"/>
              </a:solidFill>
            </a:rPr>
            <a:t>Динамика расходов</a:t>
          </a:r>
          <a:endParaRPr lang="ru-RU" sz="1400" b="1" dirty="0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0.17747</cdr:x>
      <cdr:y>0.16114</cdr:y>
    </cdr:from>
    <cdr:to>
      <cdr:x>0.25075</cdr:x>
      <cdr:y>0.24705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534" y="719337"/>
          <a:ext cx="327224" cy="3835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0.31347</cdr:x>
      <cdr:y>0.33056</cdr:y>
    </cdr:from>
    <cdr:to>
      <cdr:x>0.3921</cdr:x>
      <cdr:y>0.39839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0036" y="1512441"/>
          <a:ext cx="360063" cy="288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>
            <a:solidFill>
              <a:schemeClr val="tx1"/>
            </a:solidFill>
          </a:endParaRPr>
        </a:p>
        <a:p xmlns:a="http://schemas.openxmlformats.org/drawingml/2006/main"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0.48636</cdr:x>
      <cdr:y>0.17575</cdr:y>
    </cdr:from>
    <cdr:to>
      <cdr:x>0.58061</cdr:x>
      <cdr:y>0.23475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62431" y="864097"/>
          <a:ext cx="41854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0.65898</cdr:x>
      <cdr:y>0.17575</cdr:y>
    </cdr:from>
    <cdr:to>
      <cdr:x>0.73586</cdr:x>
      <cdr:y>0.2473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929745" y="864097"/>
          <a:ext cx="348812" cy="3447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0.82333</cdr:x>
      <cdr:y>0.17575</cdr:y>
    </cdr:from>
    <cdr:to>
      <cdr:x>0.90348</cdr:x>
      <cdr:y>0.26395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672407" y="864096"/>
          <a:ext cx="360039" cy="420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dirty="0" smtClean="0"/>
        </a:p>
        <a:p xmlns:a="http://schemas.openxmlformats.org/drawingml/2006/main">
          <a:endParaRPr lang="ru-RU" dirty="0"/>
        </a:p>
        <a:p xmlns:a="http://schemas.openxmlformats.org/drawingml/2006/main">
          <a:pPr>
            <a:lnSpc>
              <a:spcPts val="1200"/>
            </a:lnSpc>
          </a:pPr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0.03425</cdr:y>
    </cdr:from>
    <cdr:to>
      <cdr:x>0</cdr:x>
      <cdr:y>0.03425</cdr:y>
    </cdr:to>
    <cdr:sp macro="" textlink="">
      <cdr:nvSpPr>
        <cdr:cNvPr id="8" name="Прямая соединительная линия 7"/>
        <cdr:cNvSpPr/>
      </cdr:nvSpPr>
      <cdr:spPr>
        <a:xfrm xmlns:a="http://schemas.openxmlformats.org/drawingml/2006/main">
          <a:off x="-4355976" y="-2060848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33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0.03425</cdr:y>
    </cdr:from>
    <cdr:to>
      <cdr:x>0</cdr:x>
      <cdr:y>0.03425</cdr:y>
    </cdr:to>
    <cdr:sp macro="" textlink="">
      <cdr:nvSpPr>
        <cdr:cNvPr id="10" name="Прямая соединительная линия 9"/>
        <cdr:cNvSpPr/>
      </cdr:nvSpPr>
      <cdr:spPr>
        <a:xfrm xmlns:a="http://schemas.openxmlformats.org/drawingml/2006/main" flipV="1">
          <a:off x="-4355976" y="-2060848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33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0.03425</cdr:y>
    </cdr:from>
    <cdr:to>
      <cdr:x>0</cdr:x>
      <cdr:y>0.03425</cdr:y>
    </cdr:to>
    <cdr:sp macro="" textlink="">
      <cdr:nvSpPr>
        <cdr:cNvPr id="12" name="Прямая соединительная линия 11"/>
        <cdr:cNvSpPr/>
      </cdr:nvSpPr>
      <cdr:spPr>
        <a:xfrm xmlns:a="http://schemas.openxmlformats.org/drawingml/2006/main" flipV="1">
          <a:off x="-4355976" y="-2060848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33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0.646</cdr:x>
      <cdr:y>0.02125</cdr:y>
    </cdr:from>
    <cdr:to>
      <cdr:x>0.64675</cdr:x>
      <cdr:y>0.023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55432" y="100608"/>
          <a:ext cx="151216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</a:rPr>
            <a:t>млн. руб.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9F50C4-854C-454F-B6D2-268280938402}" type="datetimeFigureOut">
              <a:rPr lang="ru-RU"/>
              <a:pPr>
                <a:defRPr/>
              </a:pPr>
              <a:t>24.01.2022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46E8BF5-4ED7-4F92-917B-CC1860EFBB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8111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545A0BA-9E93-4554-9CD7-AA65F586514D}" type="slidenum">
              <a:rPr lang="ru-RU" altLang="ru-RU">
                <a:solidFill>
                  <a:srgbClr val="000000"/>
                </a:solidFill>
              </a:rPr>
              <a:pPr eaLnBrk="1" hangingPunct="1"/>
              <a:t>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7632"/>
            <a:ext cx="5438140" cy="44659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718AC5-7BDD-4306-8BA3-B44E19B11ECB}" type="slidenum">
              <a:rPr lang="ru-RU" altLang="ru-RU">
                <a:solidFill>
                  <a:srgbClr val="000000"/>
                </a:solidFill>
              </a:rPr>
              <a:pPr eaLnBrk="1" hangingPunct="1"/>
              <a:t>6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7632"/>
            <a:ext cx="5438140" cy="44659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718AC5-7BDD-4306-8BA3-B44E19B11ECB}" type="slidenum">
              <a:rPr lang="ru-RU" altLang="ru-RU">
                <a:solidFill>
                  <a:srgbClr val="000000"/>
                </a:solidFill>
              </a:rPr>
              <a:pPr eaLnBrk="1" hangingPunct="1"/>
              <a:t>7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7632"/>
            <a:ext cx="5438140" cy="44659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718AC5-7BDD-4306-8BA3-B44E19B11ECB}" type="slidenum">
              <a:rPr lang="ru-RU" altLang="ru-RU">
                <a:solidFill>
                  <a:srgbClr val="000000"/>
                </a:solidFill>
              </a:rPr>
              <a:pPr eaLnBrk="1" hangingPunct="1"/>
              <a:t>8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7632"/>
            <a:ext cx="5438140" cy="44659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D1B3D20-B902-4BD0-8281-05E5B5435C66}" type="slidenum">
              <a:rPr lang="ru-RU" altLang="ru-RU">
                <a:solidFill>
                  <a:srgbClr val="000000"/>
                </a:solidFill>
              </a:rPr>
              <a:pPr eaLnBrk="1" hangingPunct="1"/>
              <a:t>9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7632"/>
            <a:ext cx="5438140" cy="44659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83333A-E396-4A81-96A7-BF564F4E2D7E}" type="slidenum">
              <a:rPr lang="ru-RU" altLang="ru-RU">
                <a:solidFill>
                  <a:srgbClr val="000000"/>
                </a:solidFill>
              </a:rPr>
              <a:pPr eaLnBrk="1" hangingPunct="1"/>
              <a:t>13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7632"/>
            <a:ext cx="5438140" cy="44659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9335809-28A5-4029-AD4D-C5590D6A9A7C}" type="slidenum">
              <a:rPr lang="ru-RU" altLang="ru-RU">
                <a:solidFill>
                  <a:srgbClr val="000000"/>
                </a:solidFill>
              </a:rPr>
              <a:pPr eaLnBrk="1" hangingPunct="1"/>
              <a:t>17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7632"/>
            <a:ext cx="5438140" cy="44659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817D3C-289C-48A5-A326-A8D6EEDA5373}" type="slidenum">
              <a:rPr lang="ru-RU" altLang="ru-RU">
                <a:solidFill>
                  <a:srgbClr val="000000"/>
                </a:solidFill>
              </a:rPr>
              <a:pPr eaLnBrk="1" hangingPunct="1"/>
              <a:t>18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7632"/>
            <a:ext cx="5438140" cy="44659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21102C-B29C-49A1-AA51-5BC8B3D1626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95DA-97EB-44D8-A2B8-2033B218718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972C-499A-4923-B86F-92816ED1652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9127A78-077E-47E5-BB6D-5EB47EB1642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D1D6-6E32-422F-AE6E-71EB2C1583F9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6105-8BB4-4E68-9567-ED079E024B8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3EEB935-AE0C-478E-8F5C-A18DB22A6BD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B8C6-FD40-440A-9E46-CA98A50A10E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551A-AA7E-4A3D-ADD1-22E40955B86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DD81-E884-4C85-9594-33C3D303153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8E6C-3867-44F2-99B0-1B9445ABD043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accent3"/>
            </a:gs>
            <a:gs pos="50000">
              <a:srgbClr val="C2D1ED"/>
            </a:gs>
            <a:gs pos="100000">
              <a:srgbClr val="E1E8F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C86686-BD62-45EF-AC25-0AAD82E3A2B4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26" r:id="rId1"/>
    <p:sldLayoutId id="2147487027" r:id="rId2"/>
    <p:sldLayoutId id="2147487028" r:id="rId3"/>
    <p:sldLayoutId id="2147487029" r:id="rId4"/>
    <p:sldLayoutId id="2147487030" r:id="rId5"/>
    <p:sldLayoutId id="2147487031" r:id="rId6"/>
    <p:sldLayoutId id="2147487032" r:id="rId7"/>
    <p:sldLayoutId id="2147487033" r:id="rId8"/>
    <p:sldLayoutId id="2147487034" r:id="rId9"/>
    <p:sldLayoutId id="2147487035" r:id="rId10"/>
    <p:sldLayoutId id="2147487036" r:id="rId11"/>
  </p:sldLayoutIdLst>
  <p:transition spd="slow">
    <p:wheel spokes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Fu_krymsk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52928" cy="6370975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6600" b="1" dirty="0" smtClean="0">
              <a:solidFill>
                <a:srgbClr val="993366"/>
              </a:solidFill>
              <a:latin typeface="Arial" charset="0"/>
              <a:cs typeface="Aharoni" pitchFamily="2" charset="-79"/>
            </a:endParaRPr>
          </a:p>
          <a:p>
            <a:pPr algn="ctr">
              <a:defRPr/>
            </a:pPr>
            <a:endParaRPr lang="ru-RU" sz="6600" b="1" dirty="0" smtClean="0">
              <a:solidFill>
                <a:srgbClr val="993366"/>
              </a:solidFill>
              <a:latin typeface="Arial" charset="0"/>
              <a:cs typeface="Aharoni" pitchFamily="2" charset="-79"/>
            </a:endParaRPr>
          </a:p>
          <a:p>
            <a:pPr algn="ctr">
              <a:defRPr/>
            </a:pPr>
            <a:r>
              <a:rPr lang="ru-RU" sz="6600" b="1" dirty="0" smtClean="0">
                <a:solidFill>
                  <a:srgbClr val="993366"/>
                </a:solidFill>
                <a:latin typeface="Arial" charset="0"/>
                <a:cs typeface="Aharoni" pitchFamily="2" charset="-79"/>
              </a:rPr>
              <a:t>БЮДЖЕТ ДЛЯ ГРАЖДАН</a:t>
            </a:r>
          </a:p>
          <a:p>
            <a:pPr algn="ctr">
              <a:defRPr/>
            </a:pPr>
            <a:endParaRPr lang="ru-RU" sz="6600" b="1" dirty="0" smtClean="0">
              <a:latin typeface="Arial" charset="0"/>
              <a:cs typeface="Aharoni" pitchFamily="2" charset="-79"/>
            </a:endParaRPr>
          </a:p>
          <a:p>
            <a:pPr algn="ctr">
              <a:defRPr/>
            </a:pPr>
            <a:r>
              <a:rPr lang="ru-RU" sz="2600" b="1" dirty="0" smtClean="0">
                <a:solidFill>
                  <a:srgbClr val="7B13F9"/>
                </a:solidFill>
                <a:latin typeface="Arial" charset="0"/>
                <a:cs typeface="Aharoni" pitchFamily="2" charset="-79"/>
              </a:rPr>
              <a:t>НА ОСНОВЕ ПРОЕКТА РЕШЕНИЯ О БЮДЖЕТЕ</a:t>
            </a:r>
          </a:p>
          <a:p>
            <a:pPr algn="ctr">
              <a:defRPr/>
            </a:pPr>
            <a:r>
              <a:rPr lang="ru-RU" sz="2600" b="1" dirty="0" smtClean="0">
                <a:solidFill>
                  <a:srgbClr val="7B13F9"/>
                </a:solidFill>
                <a:latin typeface="Arial" charset="0"/>
                <a:cs typeface="Aharoni" pitchFamily="2" charset="-79"/>
              </a:rPr>
              <a:t> НА 2022 ГОД И ПЛАНОВЫЙ ПЕРИОД 2023 И 2024 ГОДОВ</a:t>
            </a:r>
            <a:endParaRPr lang="ru-RU" sz="2600" dirty="0">
              <a:solidFill>
                <a:srgbClr val="7B13F9"/>
              </a:solidFill>
              <a:latin typeface="Arial" charset="0"/>
              <a:cs typeface="Arial" charset="0"/>
            </a:endParaRPr>
          </a:p>
        </p:txBody>
      </p:sp>
      <p:pic>
        <p:nvPicPr>
          <p:cNvPr id="2050" name="Picture 2" descr="C:\Users\SchenstnayaTU\Desktop\герб_2020-08-04-09-51-01-2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0"/>
            <a:ext cx="1943100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Распределение бюджетных ассигнований по разделам классификации расходов бюджетов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564358"/>
              </p:ext>
            </p:extLst>
          </p:nvPr>
        </p:nvGraphicFramePr>
        <p:xfrm>
          <a:off x="0" y="1052513"/>
          <a:ext cx="9109074" cy="5741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3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066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092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1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1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01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01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4811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61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761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761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274306"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Раздел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Наименование  показателя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(раздел,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  подраздел)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2020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ru-RU" sz="800" dirty="0" err="1" smtClean="0">
                          <a:solidFill>
                            <a:srgbClr val="002060"/>
                          </a:solidFill>
                        </a:rPr>
                        <a:t>млн.руб</a:t>
                      </a:r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</a:rPr>
                        <a:t>факт</a:t>
                      </a: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2021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ru-RU" sz="800" dirty="0" err="1" smtClean="0">
                          <a:solidFill>
                            <a:srgbClr val="002060"/>
                          </a:solidFill>
                        </a:rPr>
                        <a:t>млн.руб</a:t>
                      </a:r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lang="ru-RU" sz="1050" dirty="0" smtClean="0">
                          <a:solidFill>
                            <a:srgbClr val="002060"/>
                          </a:solidFill>
                        </a:rPr>
                        <a:t>прогноз</a:t>
                      </a:r>
                      <a:endParaRPr lang="ru-RU" sz="1050" dirty="0">
                        <a:solidFill>
                          <a:srgbClr val="002060"/>
                        </a:solidFill>
                      </a:endParaRP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2022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ru-RU" sz="800" dirty="0" err="1" smtClean="0">
                          <a:solidFill>
                            <a:srgbClr val="002060"/>
                          </a:solidFill>
                        </a:rPr>
                        <a:t>млн.руб</a:t>
                      </a:r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ru-RU" sz="120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ru-RU" sz="800" dirty="0" err="1" smtClean="0">
                          <a:solidFill>
                            <a:srgbClr val="002060"/>
                          </a:solidFill>
                        </a:rPr>
                        <a:t>млн.руб</a:t>
                      </a:r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ru-RU" sz="120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2024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ru-RU" sz="800" dirty="0" err="1" smtClean="0">
                          <a:solidFill>
                            <a:srgbClr val="002060"/>
                          </a:solidFill>
                        </a:rPr>
                        <a:t>млн.руб</a:t>
                      </a:r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solidFill>
                            <a:srgbClr val="002060"/>
                          </a:solidFill>
                        </a:rPr>
                        <a:t>Динамика,%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8146">
                <a:tc vMerge="1">
                  <a:txBody>
                    <a:bodyPr/>
                    <a:lstStyle/>
                    <a:p>
                      <a:endParaRPr lang="ru-RU" sz="105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2021/ 2020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2022/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2021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2023/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2022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2024/ 2023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2 974,0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2 741,3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2 521,2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2 522,7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2 579,5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0106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277,3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299,6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305,5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304,0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8236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1488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30,9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34,8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42,2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51,1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42,7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28,6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26,7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34,8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32,2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32,9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28,7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1148,0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Образование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2 259,3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1 946,4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1 737,1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1 704,7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1 725,9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63,9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86,9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66,5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64,8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72,1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Здравоохранение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1447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167,5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192,1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198,6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205,7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201,5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6115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115,5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124,3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121,2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114,9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421488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421488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Межбюджетные трансферты общего характера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14,4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421488">
                <a:tc>
                  <a:txBody>
                    <a:bodyPr/>
                    <a:lstStyle/>
                    <a:p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Условно-утвержденные расходы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28,1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58,1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206,8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668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400" b="1" smtClean="0">
                <a:solidFill>
                  <a:srgbClr val="6600FF"/>
                </a:solidFill>
              </a:rPr>
              <a:t>Структура бюджетных ассигнований по разделам </a:t>
            </a:r>
            <a:r>
              <a:rPr lang="en-US" altLang="ru-RU" sz="2400" b="1" smtClean="0">
                <a:solidFill>
                  <a:srgbClr val="6600FF"/>
                </a:solidFill>
              </a:rPr>
              <a:t/>
            </a:r>
            <a:br>
              <a:rPr lang="en-US" altLang="ru-RU" sz="2400" b="1" smtClean="0">
                <a:solidFill>
                  <a:srgbClr val="6600FF"/>
                </a:solidFill>
              </a:rPr>
            </a:br>
            <a:r>
              <a:rPr lang="ru-RU" altLang="ru-RU" sz="2400" b="1" smtClean="0">
                <a:solidFill>
                  <a:srgbClr val="6600FF"/>
                </a:solidFill>
              </a:rPr>
              <a:t>классификации расходов бюджетов</a:t>
            </a:r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302515"/>
              </p:ext>
            </p:extLst>
          </p:nvPr>
        </p:nvGraphicFramePr>
        <p:xfrm>
          <a:off x="519113" y="1484313"/>
          <a:ext cx="8445500" cy="537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200" b="1" smtClean="0">
                <a:solidFill>
                  <a:srgbClr val="6600FF"/>
                </a:solidFill>
              </a:rPr>
              <a:t>Расходы местного бюджета на социальную сферу</a:t>
            </a:r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697633"/>
              </p:ext>
            </p:extLst>
          </p:nvPr>
        </p:nvGraphicFramePr>
        <p:xfrm>
          <a:off x="230188" y="1679575"/>
          <a:ext cx="8453437" cy="482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53" name="TextBox 9"/>
          <p:cNvSpPr txBox="1">
            <a:spLocks noChangeArrowheads="1"/>
          </p:cNvSpPr>
          <p:nvPr/>
        </p:nvSpPr>
        <p:spPr bwMode="auto">
          <a:xfrm>
            <a:off x="250825" y="836613"/>
            <a:ext cx="85693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dirty="0"/>
              <a:t>        Расходы: </a:t>
            </a:r>
            <a:r>
              <a:rPr lang="ru-RU" altLang="ru-RU" sz="1400" dirty="0" smtClean="0"/>
              <a:t>2022 </a:t>
            </a:r>
            <a:r>
              <a:rPr lang="ru-RU" altLang="ru-RU" sz="1400" dirty="0"/>
              <a:t>год – </a:t>
            </a:r>
            <a:r>
              <a:rPr lang="ru-RU" altLang="ru-RU" sz="1400" dirty="0" smtClean="0"/>
              <a:t>2 123,4 </a:t>
            </a:r>
            <a:r>
              <a:rPr lang="ru-RU" altLang="ru-RU" sz="1400" dirty="0" err="1" smtClean="0"/>
              <a:t>млн.руб</a:t>
            </a:r>
            <a:r>
              <a:rPr lang="ru-RU" altLang="ru-RU" sz="1400" dirty="0"/>
              <a:t>., </a:t>
            </a:r>
            <a:r>
              <a:rPr lang="ru-RU" altLang="ru-RU" sz="1400" dirty="0" smtClean="0"/>
              <a:t>2023 </a:t>
            </a:r>
            <a:r>
              <a:rPr lang="ru-RU" altLang="ru-RU" sz="1400" dirty="0"/>
              <a:t>год – </a:t>
            </a:r>
            <a:r>
              <a:rPr lang="ru-RU" altLang="ru-RU" sz="1400" dirty="0" smtClean="0"/>
              <a:t>2 089,9 млн.руб</a:t>
            </a:r>
            <a:r>
              <a:rPr lang="ru-RU" altLang="ru-RU" sz="1400" dirty="0"/>
              <a:t>.,</a:t>
            </a:r>
            <a:r>
              <a:rPr lang="ru-RU" altLang="ru-RU" sz="1400" dirty="0" smtClean="0"/>
              <a:t>2024 </a:t>
            </a:r>
            <a:r>
              <a:rPr lang="ru-RU" altLang="ru-RU" sz="1400" dirty="0"/>
              <a:t>год – </a:t>
            </a:r>
            <a:r>
              <a:rPr lang="ru-RU" altLang="ru-RU" sz="1400" dirty="0" smtClean="0"/>
              <a:t>2 128,5 </a:t>
            </a:r>
            <a:r>
              <a:rPr lang="ru-RU" altLang="ru-RU" sz="1400" dirty="0" err="1" smtClean="0"/>
              <a:t>млн.руб</a:t>
            </a:r>
            <a:r>
              <a:rPr lang="ru-RU" altLang="ru-RU" sz="1400" dirty="0"/>
              <a:t>.</a:t>
            </a:r>
          </a:p>
          <a:p>
            <a:pPr eaLnBrk="1" hangingPunct="1"/>
            <a:r>
              <a:rPr lang="ru-RU" altLang="ru-RU" sz="1400" dirty="0"/>
              <a:t>Бюджетная политика в социально-культурной сфере  ориентирована на сохранение приоритетности в финансовом обеспечении обширного спектра задач  в области  образования, </a:t>
            </a:r>
            <a:r>
              <a:rPr lang="ru-RU" altLang="ru-RU" sz="1400" dirty="0" smtClean="0"/>
              <a:t>социальной </a:t>
            </a:r>
            <a:r>
              <a:rPr lang="ru-RU" altLang="ru-RU" sz="1400" dirty="0"/>
              <a:t>политики, культуры, физической культуры и спорта</a:t>
            </a:r>
            <a:r>
              <a:rPr lang="ru-RU" altLang="ru-RU" sz="1400" dirty="0" smtClean="0"/>
              <a:t>.</a:t>
            </a:r>
            <a:endParaRPr lang="ru-RU" altLang="ru-RU" sz="14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ctr" eaLnBrk="1" hangingPunct="1"/>
            <a:r>
              <a:rPr lang="ru-RU" altLang="ru-RU" sz="2200" b="1" smtClean="0">
                <a:solidFill>
                  <a:srgbClr val="6600FF"/>
                </a:solidFill>
              </a:rPr>
              <a:t>Расходы в разрезе управлений</a:t>
            </a:r>
          </a:p>
        </p:txBody>
      </p:sp>
      <p:graphicFrame>
        <p:nvGraphicFramePr>
          <p:cNvPr id="2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586694"/>
              </p:ext>
            </p:extLst>
          </p:nvPr>
        </p:nvGraphicFramePr>
        <p:xfrm>
          <a:off x="539750" y="1125538"/>
          <a:ext cx="7366000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6600FF"/>
                </a:solidFill>
              </a:rPr>
              <a:t>Образование</a:t>
            </a:r>
          </a:p>
        </p:txBody>
      </p:sp>
      <p:sp>
        <p:nvSpPr>
          <p:cNvPr id="8199" name="Содержимое 2"/>
          <p:cNvSpPr>
            <a:spLocks noGrp="1"/>
          </p:cNvSpPr>
          <p:nvPr>
            <p:ph idx="1"/>
          </p:nvPr>
        </p:nvSpPr>
        <p:spPr>
          <a:xfrm>
            <a:off x="468313" y="714375"/>
            <a:ext cx="3382962" cy="1274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400" dirty="0" smtClean="0"/>
              <a:t>Расходы :</a:t>
            </a:r>
            <a:r>
              <a:rPr lang="ru-RU" altLang="ru-RU" sz="1400" dirty="0" smtClean="0"/>
              <a:t>2022 </a:t>
            </a:r>
            <a:r>
              <a:rPr lang="ru-RU" altLang="ru-RU" sz="1400" dirty="0" smtClean="0"/>
              <a:t>год – </a:t>
            </a:r>
            <a:r>
              <a:rPr lang="ru-RU" altLang="ru-RU" sz="1400" dirty="0" smtClean="0"/>
              <a:t>1 737,1млн.руб</a:t>
            </a:r>
            <a:r>
              <a:rPr lang="ru-RU" altLang="ru-RU" sz="1400" dirty="0" smtClean="0"/>
              <a:t>.,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2023 </a:t>
            </a:r>
            <a:r>
              <a:rPr lang="ru-RU" altLang="ru-RU" sz="1400" dirty="0" smtClean="0"/>
              <a:t>год – </a:t>
            </a:r>
            <a:r>
              <a:rPr lang="ru-RU" altLang="ru-RU" sz="1400" dirty="0" smtClean="0"/>
              <a:t>1 704,8 </a:t>
            </a:r>
            <a:r>
              <a:rPr lang="ru-RU" altLang="ru-RU" sz="1400" dirty="0" err="1" smtClean="0"/>
              <a:t>млн.руб</a:t>
            </a:r>
            <a:r>
              <a:rPr lang="ru-RU" altLang="ru-RU" sz="1400" dirty="0" smtClean="0"/>
              <a:t>.,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2024 </a:t>
            </a:r>
            <a:r>
              <a:rPr lang="ru-RU" altLang="ru-RU" sz="1400" dirty="0" smtClean="0"/>
              <a:t>год – </a:t>
            </a:r>
            <a:r>
              <a:rPr lang="ru-RU" altLang="ru-RU" sz="1400" dirty="0" smtClean="0"/>
              <a:t>1 725,9 </a:t>
            </a:r>
            <a:r>
              <a:rPr lang="ru-RU" altLang="ru-RU" sz="1400" dirty="0" err="1" smtClean="0"/>
              <a:t>млн.руб</a:t>
            </a:r>
            <a:r>
              <a:rPr lang="ru-RU" altLang="ru-RU" sz="1400" dirty="0" smtClean="0"/>
              <a:t>..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8773769"/>
              </p:ext>
            </p:extLst>
          </p:nvPr>
        </p:nvGraphicFramePr>
        <p:xfrm>
          <a:off x="-252413" y="2349500"/>
          <a:ext cx="7812088" cy="4392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4322074"/>
              </p:ext>
            </p:extLst>
          </p:nvPr>
        </p:nvGraphicFramePr>
        <p:xfrm>
          <a:off x="6084168" y="2348264"/>
          <a:ext cx="3467100" cy="34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4067175" y="765175"/>
            <a:ext cx="5976938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dirty="0"/>
              <a:t>В  системе образования осуществляется финансирование: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</a:t>
            </a:r>
            <a:r>
              <a:rPr lang="ru-RU" altLang="ru-RU" sz="1400" dirty="0" smtClean="0"/>
              <a:t>42 </a:t>
            </a:r>
            <a:r>
              <a:rPr lang="ru-RU" altLang="ru-RU" sz="1400" dirty="0"/>
              <a:t>дошкольных образовательных организаций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</a:t>
            </a:r>
            <a:r>
              <a:rPr lang="ru-RU" altLang="ru-RU" sz="1400" dirty="0" smtClean="0"/>
              <a:t>37 </a:t>
            </a:r>
            <a:r>
              <a:rPr lang="ru-RU" altLang="ru-RU" sz="1400" dirty="0"/>
              <a:t>общеобразовательных организаций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</a:t>
            </a:r>
            <a:r>
              <a:rPr lang="ru-RU" altLang="ru-RU" sz="1400" dirty="0" smtClean="0"/>
              <a:t>4 </a:t>
            </a:r>
            <a:r>
              <a:rPr lang="ru-RU" altLang="ru-RU" sz="1400" dirty="0"/>
              <a:t>музыкальных школ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4 организаций дополнительного образования детей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 smtClean="0"/>
              <a:t> 3 </a:t>
            </a:r>
            <a:r>
              <a:rPr lang="ru-RU" altLang="ru-RU" sz="1400" dirty="0"/>
              <a:t>прочих учреждений</a:t>
            </a:r>
          </a:p>
          <a:p>
            <a:pPr eaLnBrk="1" hangingPunct="1"/>
            <a:endParaRPr lang="ru-RU" altLang="ru-RU" sz="14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6600FF"/>
                </a:solidFill>
              </a:rPr>
              <a:t>Культура и кинематография</a:t>
            </a:r>
          </a:p>
        </p:txBody>
      </p:sp>
      <p:sp>
        <p:nvSpPr>
          <p:cNvPr id="8199" name="Содержимое 2"/>
          <p:cNvSpPr>
            <a:spLocks noGrp="1"/>
          </p:cNvSpPr>
          <p:nvPr>
            <p:ph idx="1"/>
          </p:nvPr>
        </p:nvSpPr>
        <p:spPr>
          <a:xfrm>
            <a:off x="468313" y="714375"/>
            <a:ext cx="3382962" cy="1274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400" dirty="0" smtClean="0"/>
              <a:t>Расходы :</a:t>
            </a:r>
            <a:r>
              <a:rPr lang="ru-RU" altLang="ru-RU" sz="1400" dirty="0" smtClean="0"/>
              <a:t>2022 </a:t>
            </a:r>
            <a:r>
              <a:rPr lang="ru-RU" altLang="ru-RU" sz="1400" dirty="0" smtClean="0"/>
              <a:t>год – </a:t>
            </a:r>
            <a:r>
              <a:rPr lang="ru-RU" altLang="ru-RU" sz="1400" dirty="0" smtClean="0"/>
              <a:t>66,5 </a:t>
            </a:r>
            <a:r>
              <a:rPr lang="ru-RU" altLang="ru-RU" sz="1400" dirty="0" smtClean="0"/>
              <a:t>млн.руб.,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2023 </a:t>
            </a:r>
            <a:r>
              <a:rPr lang="ru-RU" altLang="ru-RU" sz="1400" dirty="0" smtClean="0"/>
              <a:t>год – </a:t>
            </a:r>
            <a:r>
              <a:rPr lang="ru-RU" altLang="ru-RU" sz="1400" dirty="0" smtClean="0"/>
              <a:t>64,8 </a:t>
            </a:r>
            <a:r>
              <a:rPr lang="ru-RU" altLang="ru-RU" sz="1400" dirty="0" smtClean="0"/>
              <a:t>млн.руб.,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2024 </a:t>
            </a:r>
            <a:r>
              <a:rPr lang="ru-RU" altLang="ru-RU" sz="1400" dirty="0" smtClean="0"/>
              <a:t>год – </a:t>
            </a:r>
            <a:r>
              <a:rPr lang="ru-RU" altLang="ru-RU" sz="1400" dirty="0" smtClean="0"/>
              <a:t>72,1 </a:t>
            </a:r>
            <a:r>
              <a:rPr lang="ru-RU" altLang="ru-RU" sz="1400" dirty="0" smtClean="0"/>
              <a:t>млн.руб..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55294"/>
              </p:ext>
            </p:extLst>
          </p:nvPr>
        </p:nvGraphicFramePr>
        <p:xfrm>
          <a:off x="-252413" y="2060848"/>
          <a:ext cx="7812088" cy="4681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4"/>
          <p:cNvGraphicFramePr>
            <a:graphicFrameLocks/>
          </p:cNvGraphicFramePr>
          <p:nvPr/>
        </p:nvGraphicFramePr>
        <p:xfrm>
          <a:off x="6084888" y="2420938"/>
          <a:ext cx="3467100" cy="34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4067175" y="765175"/>
            <a:ext cx="597693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dirty="0" smtClean="0"/>
              <a:t>По отрасли культура и кинематография </a:t>
            </a:r>
            <a:r>
              <a:rPr lang="ru-RU" altLang="ru-RU" sz="1400" dirty="0"/>
              <a:t>осуществляется финансирование: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</a:t>
            </a:r>
            <a:r>
              <a:rPr lang="ru-RU" altLang="ru-RU" sz="1400" dirty="0" smtClean="0"/>
              <a:t>2 учреждения культуры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 smtClean="0"/>
              <a:t>1 прочие учреждение</a:t>
            </a:r>
            <a:endParaRPr lang="ru-RU" altLang="ru-RU" sz="1400" dirty="0"/>
          </a:p>
          <a:p>
            <a:pPr eaLnBrk="1" hangingPunct="1"/>
            <a:endParaRPr lang="ru-RU" altLang="ru-RU" sz="14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2968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6600FF"/>
                </a:solidFill>
              </a:rPr>
              <a:t>Физическая культура и спорт</a:t>
            </a:r>
          </a:p>
        </p:txBody>
      </p:sp>
      <p:sp>
        <p:nvSpPr>
          <p:cNvPr id="8199" name="Содержимое 2"/>
          <p:cNvSpPr>
            <a:spLocks noGrp="1"/>
          </p:cNvSpPr>
          <p:nvPr>
            <p:ph idx="1"/>
          </p:nvPr>
        </p:nvSpPr>
        <p:spPr>
          <a:xfrm>
            <a:off x="468313" y="714375"/>
            <a:ext cx="3382962" cy="1274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400" dirty="0" smtClean="0"/>
              <a:t>Расходы :</a:t>
            </a:r>
            <a:r>
              <a:rPr lang="ru-RU" altLang="ru-RU" sz="1400" dirty="0" smtClean="0"/>
              <a:t>2022 </a:t>
            </a:r>
            <a:r>
              <a:rPr lang="ru-RU" altLang="ru-RU" sz="1400" dirty="0" smtClean="0"/>
              <a:t>год – </a:t>
            </a:r>
            <a:r>
              <a:rPr lang="ru-RU" altLang="ru-RU" sz="1400" dirty="0" smtClean="0"/>
              <a:t>121,3</a:t>
            </a:r>
            <a:r>
              <a:rPr lang="ru-RU" altLang="ru-RU" sz="1400" dirty="0" smtClean="0"/>
              <a:t> </a:t>
            </a:r>
            <a:r>
              <a:rPr lang="ru-RU" altLang="ru-RU" sz="1400" dirty="0" smtClean="0"/>
              <a:t>млн.руб.,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2023 </a:t>
            </a:r>
            <a:r>
              <a:rPr lang="ru-RU" altLang="ru-RU" sz="1400" dirty="0" smtClean="0"/>
              <a:t>год – </a:t>
            </a:r>
            <a:r>
              <a:rPr lang="ru-RU" altLang="ru-RU" sz="1400" dirty="0" smtClean="0"/>
              <a:t>114,8 </a:t>
            </a:r>
            <a:r>
              <a:rPr lang="ru-RU" altLang="ru-RU" sz="1400" dirty="0" smtClean="0"/>
              <a:t>млн.руб.,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2024 </a:t>
            </a:r>
            <a:r>
              <a:rPr lang="ru-RU" altLang="ru-RU" sz="1400" dirty="0" smtClean="0"/>
              <a:t>год – </a:t>
            </a:r>
            <a:r>
              <a:rPr lang="ru-RU" altLang="ru-RU" sz="1400" dirty="0" smtClean="0"/>
              <a:t>128,9 </a:t>
            </a:r>
            <a:r>
              <a:rPr lang="ru-RU" altLang="ru-RU" sz="1400" dirty="0" smtClean="0"/>
              <a:t>млн.руб..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2879439"/>
              </p:ext>
            </p:extLst>
          </p:nvPr>
        </p:nvGraphicFramePr>
        <p:xfrm>
          <a:off x="-252413" y="2060848"/>
          <a:ext cx="7812088" cy="4681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4"/>
          <p:cNvGraphicFramePr>
            <a:graphicFrameLocks/>
          </p:cNvGraphicFramePr>
          <p:nvPr/>
        </p:nvGraphicFramePr>
        <p:xfrm>
          <a:off x="6084888" y="2420938"/>
          <a:ext cx="3467100" cy="34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4067175" y="765175"/>
            <a:ext cx="597693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dirty="0" smtClean="0"/>
              <a:t>По отрасли физическая культура и спорт осуществляется </a:t>
            </a:r>
            <a:r>
              <a:rPr lang="ru-RU" altLang="ru-RU" sz="1400" dirty="0"/>
              <a:t>финансирование: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</a:t>
            </a:r>
            <a:r>
              <a:rPr lang="ru-RU" altLang="ru-RU" sz="1400" dirty="0" smtClean="0"/>
              <a:t>4 спортивные школы</a:t>
            </a:r>
            <a:endParaRPr lang="ru-RU" altLang="ru-RU" sz="14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74638"/>
            <a:ext cx="7240587" cy="633412"/>
          </a:xfrm>
        </p:spPr>
        <p:txBody>
          <a:bodyPr/>
          <a:lstStyle/>
          <a:p>
            <a:pPr algn="ctr" eaLnBrk="1" hangingPunct="1"/>
            <a:r>
              <a:rPr lang="ru-RU" altLang="ru-RU" sz="2200" b="1" smtClean="0">
                <a:solidFill>
                  <a:srgbClr val="6600FF"/>
                </a:solidFill>
              </a:rPr>
              <a:t>Жилье детям сиротам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755650" y="981075"/>
            <a:ext cx="8280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 dirty="0">
                <a:solidFill>
                  <a:schemeClr val="bg1"/>
                </a:solidFill>
              </a:rPr>
              <a:t>Предусмотрены средства краевого бюджета на приобретение (строительство) жилья для детей – сирот в сумме </a:t>
            </a:r>
            <a:r>
              <a:rPr lang="ru-RU" altLang="ru-RU" b="1" i="1" dirty="0" smtClean="0">
                <a:solidFill>
                  <a:schemeClr val="bg1"/>
                </a:solidFill>
              </a:rPr>
              <a:t>60,3 </a:t>
            </a:r>
            <a:r>
              <a:rPr lang="ru-RU" altLang="ru-RU" b="1" i="1" dirty="0">
                <a:solidFill>
                  <a:schemeClr val="bg1"/>
                </a:solidFill>
              </a:rPr>
              <a:t>млн. рублей.</a:t>
            </a:r>
          </a:p>
        </p:txBody>
      </p:sp>
      <p:graphicFrame>
        <p:nvGraphicFramePr>
          <p:cNvPr id="2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422273"/>
              </p:ext>
            </p:extLst>
          </p:nvPr>
        </p:nvGraphicFramePr>
        <p:xfrm>
          <a:off x="395537" y="2133600"/>
          <a:ext cx="828092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5762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1400" dirty="0" smtClean="0">
                <a:solidFill>
                  <a:srgbClr val="6600FF"/>
                </a:solidFill>
              </a:rPr>
              <a:t>РАСХОДЫ МЕСТНОГО БЮДЖЕТА, ОСУЩЕСТВЛЯЕМЫЕ В РАМКАХ НЕПРОГРАММНЫХ НАПРАВЛЕНИЙ ДЕЯТЕЛЬНОСТИ</a:t>
            </a:r>
            <a:br>
              <a:rPr lang="ru-RU" altLang="ru-RU" sz="1400" dirty="0" smtClean="0">
                <a:solidFill>
                  <a:srgbClr val="6600FF"/>
                </a:solidFill>
              </a:rPr>
            </a:br>
            <a:endParaRPr lang="ru-RU" altLang="ru-RU" sz="1400" dirty="0" smtClean="0">
              <a:solidFill>
                <a:srgbClr val="6600FF"/>
              </a:solidFill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199776"/>
              </p:ext>
            </p:extLst>
          </p:nvPr>
        </p:nvGraphicFramePr>
        <p:xfrm>
          <a:off x="251521" y="836708"/>
          <a:ext cx="8568950" cy="5250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7"/>
                <a:gridCol w="1224136"/>
                <a:gridCol w="1224136"/>
                <a:gridCol w="1296144"/>
                <a:gridCol w="1152127"/>
              </a:tblGrid>
              <a:tr h="46205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2023год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том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418,2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432,5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437,5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440,4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144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267,6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286,7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292,8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293,2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0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 оборона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0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0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0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0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0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политика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110,4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119,2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123,2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125,6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0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0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Условно утвержденные  расходы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58,1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924300" y="1196975"/>
            <a:ext cx="5903913" cy="10080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2400" b="1" dirty="0" smtClean="0">
                <a:solidFill>
                  <a:schemeClr val="bg1"/>
                </a:solidFill>
              </a:rPr>
              <a:t/>
            </a:r>
            <a:br>
              <a:rPr lang="ru-RU" altLang="ru-RU" sz="2400" b="1" dirty="0" smtClean="0">
                <a:solidFill>
                  <a:schemeClr val="bg1"/>
                </a:solidFill>
              </a:rPr>
            </a:b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ru-RU" altLang="ru-RU" sz="4000" b="1" dirty="0" smtClean="0"/>
              <a:t/>
            </a:r>
            <a:br>
              <a:rPr lang="ru-RU" altLang="ru-RU" sz="4000" b="1" dirty="0" smtClean="0"/>
            </a:br>
            <a:endParaRPr lang="ru-RU" altLang="ru-RU" dirty="0" smtClean="0"/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683144"/>
              </p:ext>
            </p:extLst>
          </p:nvPr>
        </p:nvGraphicFramePr>
        <p:xfrm>
          <a:off x="374650" y="1446026"/>
          <a:ext cx="8394700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1403350" y="404813"/>
            <a:ext cx="6553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6600FF"/>
                </a:solidFill>
                <a:latin typeface="+mj-lt"/>
                <a:cs typeface="Times New Roman" pitchFamily="18" charset="0"/>
              </a:rPr>
              <a:t>ОБЪЕМ МУНИЦИПАЛЬНОГО ДОЛГА</a:t>
            </a:r>
            <a:endParaRPr lang="ru-RU" sz="1400" dirty="0">
              <a:latin typeface="+mj-lt"/>
              <a:cs typeface="Arial" charset="0"/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395288" y="404813"/>
            <a:ext cx="8424862" cy="626427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 бюджета МО Крымский район на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 на плановый  период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 подготовлен, в соответствии с требованиями Бюджетного кодекса  Российской Федерации, Налогового Кодекса Российской Федерации, Решения Совета муниципального образования Крымский район от 27.08.2014 № 431 «О бюджетном процессе в Крымском районе», и иных законодательных  и нормативных актов Российской Федерации и Краснодарского края.</a:t>
            </a:r>
          </a:p>
          <a:p>
            <a:pPr marL="420624" indent="-384048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20624" indent="-384048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При составлении проекта местного бюджета учтены:</a:t>
            </a:r>
          </a:p>
          <a:p>
            <a:pPr marL="420624" indent="-384048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Указы Президента Российской Федерации от 7 мая 2012 года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муниципального образования Крымский район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муниципального образования Крымский район на 2022 год и плановый период 2023-2024 годов.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муниципального образования Крымский район  на 2022 год и на плановый период 2023 и 2024 годов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 smtClean="0">
              <a:solidFill>
                <a:schemeClr val="tx1"/>
              </a:solidFill>
            </a:endParaRPr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 smtClean="0"/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 smtClean="0"/>
          </a:p>
          <a:p>
            <a:pPr marL="420624" indent="-384048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50" dirty="0" smtClean="0"/>
              <a:t>   </a:t>
            </a:r>
          </a:p>
          <a:p>
            <a:pPr marL="420624" indent="-384048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ru-RU" sz="1700" dirty="0" smtClean="0"/>
          </a:p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92163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6600FF"/>
                </a:solidFill>
              </a:rPr>
              <a:t>На </a:t>
            </a:r>
            <a:r>
              <a:rPr lang="ru-RU" altLang="ru-RU" sz="2000" b="1" dirty="0" smtClean="0">
                <a:solidFill>
                  <a:srgbClr val="6600FF"/>
                </a:solidFill>
              </a:rPr>
              <a:t>2022 </a:t>
            </a:r>
            <a:r>
              <a:rPr lang="ru-RU" altLang="ru-RU" sz="2000" b="1" dirty="0" smtClean="0">
                <a:solidFill>
                  <a:srgbClr val="6600FF"/>
                </a:solidFill>
              </a:rPr>
              <a:t>год в бюджете предусмотрены </a:t>
            </a:r>
            <a:br>
              <a:rPr lang="ru-RU" altLang="ru-RU" sz="2000" b="1" dirty="0" smtClean="0">
                <a:solidFill>
                  <a:srgbClr val="6600FF"/>
                </a:solidFill>
              </a:rPr>
            </a:br>
            <a:r>
              <a:rPr lang="ru-RU" altLang="ru-RU" sz="2000" b="1" dirty="0" smtClean="0">
                <a:solidFill>
                  <a:srgbClr val="6600FF"/>
                </a:solidFill>
              </a:rPr>
              <a:t>следующие муниципальные программы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918057"/>
              </p:ext>
            </p:extLst>
          </p:nvPr>
        </p:nvGraphicFramePr>
        <p:xfrm>
          <a:off x="457200" y="1125538"/>
          <a:ext cx="8435975" cy="7210840"/>
        </p:xfrm>
        <a:graphic>
          <a:graphicData uri="http://schemas.openxmlformats.org/drawingml/2006/table">
            <a:tbl>
              <a:tblPr/>
              <a:tblGrid>
                <a:gridCol w="6753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213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392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321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60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1 638 198,4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062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4 949,3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41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323,9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053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65 362,1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62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Крымского района в сфере строительства,  архитектуры и дорожного хозяйства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34 700,1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161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Повышение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безопасности дорожного движения на территории муниципального образования Крымский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район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Капитальный ремонт и ремонт автомобильных дорог муниципального значения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2 471,6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 населения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45 395,8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658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115 753,5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117 055,0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 и инновационная экономика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1 615,6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Молодежь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6 407,1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 и гражданское общество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2 870,1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Казачество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условий для духовно-нравственного развития граждан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1 747,4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"Информационное обеспечение информатизации граждан о деятельности органов местного самоуправления муниципального образования Крымский район"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4 980,5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общество Крымского района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4 088,6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11 112,9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топливно-энергетического комплекса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21 572,9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Противодействие коррупции в муниципальном образовании Крымский район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муниципальными финансами Крымского района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7 023,0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7465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2 088 731,8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92163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6600FF"/>
                </a:solidFill>
              </a:rPr>
              <a:t>На </a:t>
            </a:r>
            <a:r>
              <a:rPr lang="ru-RU" altLang="ru-RU" sz="2000" b="1" dirty="0" smtClean="0">
                <a:solidFill>
                  <a:srgbClr val="6600FF"/>
                </a:solidFill>
              </a:rPr>
              <a:t>2023 </a:t>
            </a:r>
            <a:r>
              <a:rPr lang="ru-RU" altLang="ru-RU" sz="2000" b="1" dirty="0" smtClean="0">
                <a:solidFill>
                  <a:srgbClr val="6600FF"/>
                </a:solidFill>
              </a:rPr>
              <a:t>год в бюджете предусмотрены </a:t>
            </a:r>
            <a:br>
              <a:rPr lang="ru-RU" altLang="ru-RU" sz="2000" b="1" dirty="0" smtClean="0">
                <a:solidFill>
                  <a:srgbClr val="6600FF"/>
                </a:solidFill>
              </a:rPr>
            </a:br>
            <a:r>
              <a:rPr lang="ru-RU" altLang="ru-RU" sz="2000" b="1" dirty="0" smtClean="0">
                <a:solidFill>
                  <a:srgbClr val="6600FF"/>
                </a:solidFill>
              </a:rPr>
              <a:t>следующие муниципальные программы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057406"/>
              </p:ext>
            </p:extLst>
          </p:nvPr>
        </p:nvGraphicFramePr>
        <p:xfrm>
          <a:off x="457200" y="1125538"/>
          <a:ext cx="8435975" cy="7210840"/>
        </p:xfrm>
        <a:graphic>
          <a:graphicData uri="http://schemas.openxmlformats.org/drawingml/2006/table">
            <a:tbl>
              <a:tblPr/>
              <a:tblGrid>
                <a:gridCol w="6753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213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392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321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60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1 614 659,1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062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5 147,3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41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334,7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05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75 603,2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62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Крымского района в сфере строительства,  архитектуры и дорожного хозяйства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33 524,3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16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Повышение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безопасности дорожного движения на территории муниципального образования Крымский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район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54,1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Капитальный ремонт и ремонт автомобильных дорог муниципального значения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2 500,0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 населения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52 779,4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65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119 349,2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111 184,9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 и инновационная экономика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1 813,4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Молодежь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6 526,1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 и гражданское общество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1 737,4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Казачество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2 315,1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условий для духовно-нравственного развития граждан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1 874,4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"Информационное обеспечение информатизации граждан о деятельности органов местного самоуправления муниципального образования Крымский район"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4 890,0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общество Крымского района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5 408,0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11 120,0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топливно-энергетического комплекса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1 265,5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Противодействие коррупции в муниципальном образовании Крымский район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54,1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муниципальными финансами Крымского района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4 988,6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7465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2 057 128,8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3994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92163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6600FF"/>
                </a:solidFill>
              </a:rPr>
              <a:t>На </a:t>
            </a:r>
            <a:r>
              <a:rPr lang="ru-RU" altLang="ru-RU" sz="2000" b="1" dirty="0" smtClean="0">
                <a:solidFill>
                  <a:srgbClr val="6600FF"/>
                </a:solidFill>
              </a:rPr>
              <a:t>2024 </a:t>
            </a:r>
            <a:r>
              <a:rPr lang="ru-RU" altLang="ru-RU" sz="2000" b="1" dirty="0" smtClean="0">
                <a:solidFill>
                  <a:srgbClr val="6600FF"/>
                </a:solidFill>
              </a:rPr>
              <a:t>год в бюджете предусмотрены </a:t>
            </a:r>
            <a:br>
              <a:rPr lang="ru-RU" altLang="ru-RU" sz="2000" b="1" dirty="0" smtClean="0">
                <a:solidFill>
                  <a:srgbClr val="6600FF"/>
                </a:solidFill>
              </a:rPr>
            </a:br>
            <a:r>
              <a:rPr lang="ru-RU" altLang="ru-RU" sz="2000" b="1" dirty="0" smtClean="0">
                <a:solidFill>
                  <a:srgbClr val="6600FF"/>
                </a:solidFill>
              </a:rPr>
              <a:t>следующие муниципальные программы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433143"/>
              </p:ext>
            </p:extLst>
          </p:nvPr>
        </p:nvGraphicFramePr>
        <p:xfrm>
          <a:off x="457200" y="1125538"/>
          <a:ext cx="8435975" cy="7210840"/>
        </p:xfrm>
        <a:graphic>
          <a:graphicData uri="http://schemas.openxmlformats.org/drawingml/2006/table">
            <a:tbl>
              <a:tblPr/>
              <a:tblGrid>
                <a:gridCol w="6753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213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392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321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60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1 634 526,4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062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5 342,9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41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345,8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05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79 017,2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62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Крымского района в сфере строительства,  архитектуры и дорожного хозяйства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20 638,4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16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Повышение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безопасности дорожного движения на территории муниципального образования Крымский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район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56,2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2 500,0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 населения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44 428,3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65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127 618,8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125 321,5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 и инновационная экономика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1 954,1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Молодежь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6 600,3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 и гражданское общество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116,4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Казачество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2 405,4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условий для духовно-нравственного развития граждан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1 944,0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"Информационное обеспечение информатизации граждан о деятельности органов местного самоуправления муниципального образования Крымский район"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5 153,0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общество Крымского района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4 624,3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14 684,3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топливно-энергетического комплекса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1 316,1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Противодействие коррупции в муниципальном образовании Крымский район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56,2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муниципальными финансами Крымского района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2 346,0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7465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2 080 995,6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6167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5"/>
          <p:cNvSpPr txBox="1">
            <a:spLocks noChangeArrowheads="1"/>
          </p:cNvSpPr>
          <p:nvPr/>
        </p:nvSpPr>
        <p:spPr bwMode="auto">
          <a:xfrm>
            <a:off x="1714500" y="404665"/>
            <a:ext cx="657225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</a:p>
          <a:p>
            <a:pPr algn="ctr" eaLnBrk="1" hangingPunct="1"/>
            <a:endParaRPr lang="ru-RU" altLang="ru-RU" i="1" dirty="0">
              <a:solidFill>
                <a:srgbClr val="66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397000"/>
          <a:ext cx="7920879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ФИНАНСОВОЕ УПРАВЛЕНИЕ АДМИНИСТРАЦИИ МУНИЦИПАЛЬНОГО</a:t>
                      </a:r>
                      <a:r>
                        <a:rPr lang="ru-RU" baseline="0" dirty="0" smtClean="0"/>
                        <a:t> ОБРАЗОВАНИЯ КРЫМСКИЙ РАЙОН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Почтовый адрес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г.Крымск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ул.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К.Либнехта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д.35 Краснодарский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край, 353380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Адрес электронной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почты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Fu_krymsk@mail.ru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Начальник управления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Макарян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Галина Ивановна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Тел. 8 (86131) 2-11-50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Факс 8 (86131) 2-11-50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График работы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Понедельник-пятница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Суббота, воскресенье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8.00- 12.00  13.00-17.00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Выходной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Прием граждан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Вторник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9.00-12.00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Содержимое 2"/>
          <p:cNvSpPr>
            <a:spLocks noGrp="1"/>
          </p:cNvSpPr>
          <p:nvPr>
            <p:ph idx="1"/>
          </p:nvPr>
        </p:nvSpPr>
        <p:spPr>
          <a:xfrm>
            <a:off x="457200" y="333375"/>
            <a:ext cx="8435975" cy="6264275"/>
          </a:xfrm>
        </p:spPr>
        <p:txBody>
          <a:bodyPr>
            <a:normAutofit/>
          </a:bodyPr>
          <a:lstStyle/>
          <a:p>
            <a:endParaRPr lang="ru-RU" altLang="ru-RU" sz="1600" dirty="0" smtClean="0"/>
          </a:p>
          <a:p>
            <a:pPr algn="ctr">
              <a:buFont typeface="Wingdings 2" panose="05020102010507070707" pitchFamily="18" charset="2"/>
              <a:buNone/>
            </a:pPr>
            <a:r>
              <a:rPr lang="ru-RU" altLang="ru-RU" sz="2200" b="1" dirty="0" smtClean="0"/>
              <a:t>Основные задачи бюджетной и налоговой политики:</a:t>
            </a:r>
          </a:p>
          <a:p>
            <a:endParaRPr lang="ru-RU" altLang="ru-RU" sz="1600" dirty="0" smtClean="0"/>
          </a:p>
          <a:p>
            <a:pPr algn="just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сбалансированности и достоверности бюджета Крымского района, с учетом выполнения имеющихся обязательств в условиях сокращения расходов; </a:t>
            </a:r>
          </a:p>
          <a:p>
            <a:pPr algn="just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инвестиционной активности хозяйствующих субъектов, осуществляющих деятельность на территории муниципального образования Крымский район;</a:t>
            </a:r>
          </a:p>
          <a:p>
            <a:pPr algn="just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управления муниципальными финансами;</a:t>
            </a:r>
          </a:p>
          <a:p>
            <a:pPr algn="just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условий (обязательств), заключённых с министерством финансов Краснодарского края соглашений (договоров); </a:t>
            </a:r>
          </a:p>
          <a:p>
            <a:pPr algn="just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недопущение наращивания муниципального долга муниципального образования Крымский район;</a:t>
            </a:r>
          </a:p>
          <a:p>
            <a:pPr algn="just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обеспечения долгосрочной сбалансированности и устойчивости бюджета района осуществлять комплекс мер, включающих мероприятия, направленные на рост доходной части бюджета, оптимизацию расходов бюджета и сохранения умеренной долговой нагрузки муниципального образования Крымский район.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913"/>
            <a:ext cx="8280920" cy="21605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823559"/>
              </p:ext>
            </p:extLst>
          </p:nvPr>
        </p:nvGraphicFramePr>
        <p:xfrm>
          <a:off x="323850" y="2573335"/>
          <a:ext cx="8569326" cy="4054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5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01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1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521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0815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00467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2020 год отчет</a:t>
                      </a:r>
                      <a:endParaRPr lang="ru-RU" sz="140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2021 год оценка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Прогноз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marL="91444" marR="91444" marT="45714" marB="45714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1969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2022 год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2023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 год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2024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8691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отгруженных товаров, работ и услуг,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выполненный собственными силами – ВСЕГО, млн.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17 186,9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14 509,5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15 793,6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16 804,4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17 921,9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-в расчете на одного жителя, тыс.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127,2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107,08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Прибыль прибыльных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организаций, млн.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1 810,1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1 886,7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1 996,6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2 095,9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2 241,3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Фонд оплаты труда всех работников, млн.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8 133,9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8 695,1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9 152,1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10 030,7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10 484,6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0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 прогнозу до конца 2024 года численность постоянного населения составит 136,740 тыс. человек и увеличится по сравнению с 2020 годом на 1,2%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Численность городского населения увеличится на 1,2% (58,76 тыс. человек), сельского – на 1,2% (77,98 тыс. человек).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Среднегодовая численность населения составит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136 496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человек (+1,1% к уровню 2020 года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период до 2024 года прогнозируется незначительное увеличение числа прибывших на территорию муниципального образования Крымский район (+0,3%) и сокращение числа выбывших за пределы территории (-1,8%) по сравнению с показателями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года.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400" b="1" dirty="0" smtClean="0">
                <a:solidFill>
                  <a:srgbClr val="6600FF"/>
                </a:solidFill>
              </a:rPr>
              <a:t>Доходы бюджета на 2022 год и</a:t>
            </a:r>
            <a:br>
              <a:rPr lang="ru-RU" altLang="ru-RU" sz="2400" b="1" dirty="0" smtClean="0">
                <a:solidFill>
                  <a:srgbClr val="6600FF"/>
                </a:solidFill>
              </a:rPr>
            </a:br>
            <a:r>
              <a:rPr lang="ru-RU" altLang="ru-RU" sz="2400" b="1" dirty="0" smtClean="0">
                <a:solidFill>
                  <a:srgbClr val="6600FF"/>
                </a:solidFill>
              </a:rPr>
              <a:t> плановый период 2023 и 2024 годов</a:t>
            </a:r>
            <a:br>
              <a:rPr lang="ru-RU" altLang="ru-RU" sz="2400" b="1" dirty="0" smtClean="0">
                <a:solidFill>
                  <a:srgbClr val="6600FF"/>
                </a:solidFill>
              </a:rPr>
            </a:br>
            <a:endParaRPr lang="ru-RU" altLang="ru-RU" sz="2400" b="1" dirty="0" smtClean="0">
              <a:solidFill>
                <a:srgbClr val="6600FF"/>
              </a:solidFill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429688"/>
              </p:ext>
            </p:extLst>
          </p:nvPr>
        </p:nvGraphicFramePr>
        <p:xfrm>
          <a:off x="684213" y="981075"/>
          <a:ext cx="7991475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8683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Структура  доходов  бюджета на </a:t>
            </a:r>
            <a:r>
              <a:rPr lang="ru-RU" altLang="ru-RU" sz="2200" b="1" dirty="0" smtClean="0">
                <a:solidFill>
                  <a:srgbClr val="6600FF"/>
                </a:solidFill>
              </a:rPr>
              <a:t>2022 </a:t>
            </a:r>
            <a:r>
              <a:rPr lang="ru-RU" altLang="ru-RU" sz="2200" b="1" dirty="0" smtClean="0">
                <a:solidFill>
                  <a:srgbClr val="6600FF"/>
                </a:solidFill>
              </a:rPr>
              <a:t>год и </a:t>
            </a:r>
            <a:br>
              <a:rPr lang="ru-RU" altLang="ru-RU" sz="2200" b="1" dirty="0" smtClean="0">
                <a:solidFill>
                  <a:srgbClr val="6600FF"/>
                </a:solidFill>
              </a:rPr>
            </a:br>
            <a:r>
              <a:rPr lang="ru-RU" altLang="ru-RU" sz="2200" b="1" dirty="0" smtClean="0">
                <a:solidFill>
                  <a:srgbClr val="6600FF"/>
                </a:solidFill>
              </a:rPr>
              <a:t>на плановый период </a:t>
            </a:r>
            <a:r>
              <a:rPr lang="ru-RU" altLang="ru-RU" sz="2200" b="1" dirty="0" smtClean="0">
                <a:solidFill>
                  <a:srgbClr val="6600FF"/>
                </a:solidFill>
              </a:rPr>
              <a:t>2023 </a:t>
            </a:r>
            <a:r>
              <a:rPr lang="ru-RU" altLang="ru-RU" sz="2200" b="1" dirty="0" smtClean="0">
                <a:solidFill>
                  <a:srgbClr val="6600FF"/>
                </a:solidFill>
              </a:rPr>
              <a:t>и </a:t>
            </a:r>
            <a:r>
              <a:rPr lang="ru-RU" altLang="ru-RU" sz="2200" b="1" dirty="0" smtClean="0">
                <a:solidFill>
                  <a:srgbClr val="6600FF"/>
                </a:solidFill>
              </a:rPr>
              <a:t>2024 </a:t>
            </a:r>
            <a:r>
              <a:rPr lang="ru-RU" altLang="ru-RU" sz="2200" b="1" dirty="0" smtClean="0">
                <a:solidFill>
                  <a:srgbClr val="6600FF"/>
                </a:solidFill>
              </a:rPr>
              <a:t>годов</a:t>
            </a:r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9588" y="3695700"/>
          <a:ext cx="5089525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7831926"/>
              </p:ext>
            </p:extLst>
          </p:nvPr>
        </p:nvGraphicFramePr>
        <p:xfrm>
          <a:off x="251520" y="1124744"/>
          <a:ext cx="8496944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Структура  доходов  бюджета на 2022 год и </a:t>
            </a:r>
            <a:br>
              <a:rPr lang="ru-RU" altLang="ru-RU" sz="2200" b="1" dirty="0" smtClean="0">
                <a:solidFill>
                  <a:srgbClr val="6600FF"/>
                </a:solidFill>
              </a:rPr>
            </a:br>
            <a:r>
              <a:rPr lang="ru-RU" altLang="ru-RU" sz="2200" b="1" dirty="0" smtClean="0">
                <a:solidFill>
                  <a:srgbClr val="6600FF"/>
                </a:solidFill>
              </a:rPr>
              <a:t>на плановый период 2023 и 2024 годов</a:t>
            </a:r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9588" y="3695700"/>
          <a:ext cx="5089525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3253936"/>
              </p:ext>
            </p:extLst>
          </p:nvPr>
        </p:nvGraphicFramePr>
        <p:xfrm>
          <a:off x="395536" y="1052736"/>
          <a:ext cx="835292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Структура  доходов  бюджета на 2022 год и </a:t>
            </a:r>
            <a:br>
              <a:rPr lang="ru-RU" altLang="ru-RU" sz="2200" b="1" dirty="0" smtClean="0">
                <a:solidFill>
                  <a:srgbClr val="6600FF"/>
                </a:solidFill>
              </a:rPr>
            </a:br>
            <a:r>
              <a:rPr lang="ru-RU" altLang="ru-RU" sz="2200" b="1" dirty="0" smtClean="0">
                <a:solidFill>
                  <a:srgbClr val="6600FF"/>
                </a:solidFill>
              </a:rPr>
              <a:t>на плановый период 2023 и 2024 годов</a:t>
            </a:r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9588" y="3695700"/>
          <a:ext cx="5089525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924367"/>
              </p:ext>
            </p:extLst>
          </p:nvPr>
        </p:nvGraphicFramePr>
        <p:xfrm>
          <a:off x="323528" y="1124744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Межбюджетные трансферты на 2022 год и</a:t>
            </a:r>
            <a:br>
              <a:rPr lang="ru-RU" altLang="ru-RU" sz="2200" b="1" dirty="0" smtClean="0">
                <a:solidFill>
                  <a:srgbClr val="6600FF"/>
                </a:solidFill>
              </a:rPr>
            </a:br>
            <a:r>
              <a:rPr lang="ru-RU" altLang="ru-RU" sz="2200" b="1" dirty="0" smtClean="0">
                <a:solidFill>
                  <a:srgbClr val="6600FF"/>
                </a:solidFill>
              </a:rPr>
              <a:t>на плановый период 2023 и 2024 годов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954846"/>
              </p:ext>
            </p:extLst>
          </p:nvPr>
        </p:nvGraphicFramePr>
        <p:xfrm>
          <a:off x="304800" y="1554163"/>
          <a:ext cx="8686800" cy="3038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10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832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4021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Наименование показателя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6519" marR="96519" marT="45730" marB="4573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2022 год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6519" marR="96519" marT="45730" marB="4573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2023 год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6519" marR="96519" marT="45730" marB="4573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2024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</a:rPr>
                        <a:t> год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6519" marR="96519" marT="45730" marB="4573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91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19" marR="9651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1 578,9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19" marR="9651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1 545,5</a:t>
                      </a:r>
                    </a:p>
                  </a:txBody>
                  <a:tcPr marL="96519" marR="9651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1 566,1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19" marR="96519" marT="45730" marB="4573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91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19" marR="9651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176,8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19" marR="9651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145,6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19" marR="9651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148,7</a:t>
                      </a:r>
                    </a:p>
                  </a:txBody>
                  <a:tcPr marL="96519" marR="96519" marT="45730" marB="4573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91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19" marR="9651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109,8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19" marR="9651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96,3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19" marR="9651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103,1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19" marR="96519" marT="45730" marB="4573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91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19" marR="9651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1 283,7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19" marR="9651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1 300,2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19" marR="9651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1 310,8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19" marR="96519" marT="45730" marB="4573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1459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19" marR="9651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19" marR="9651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19" marR="9651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19" marR="96519" marT="45730" marB="4573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762" name="TextBox 5"/>
          <p:cNvSpPr txBox="1">
            <a:spLocks noChangeArrowheads="1"/>
          </p:cNvSpPr>
          <p:nvPr/>
        </p:nvSpPr>
        <p:spPr bwMode="auto">
          <a:xfrm>
            <a:off x="7308850" y="1196975"/>
            <a:ext cx="12969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/>
              <a:t>млн.руб</a:t>
            </a:r>
            <a:r>
              <a:rPr lang="ru-RU" altLang="ru-RU" sz="16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28761</TotalTime>
  <Words>1912</Words>
  <Application>Microsoft Office PowerPoint</Application>
  <PresentationFormat>Экран (4:3)</PresentationFormat>
  <Paragraphs>706</Paragraphs>
  <Slides>23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Презентация PowerPoint</vt:lpstr>
      <vt:lpstr>Презентация PowerPoint</vt:lpstr>
      <vt:lpstr>Презентация PowerPoint</vt:lpstr>
      <vt:lpstr> </vt:lpstr>
      <vt:lpstr>Доходы бюджета на 2022 год и  плановый период 2023 и 2024 годов </vt:lpstr>
      <vt:lpstr>Структура  доходов  бюджета на 2022 год и  на плановый период 2023 и 2024 годов</vt:lpstr>
      <vt:lpstr>Структура  доходов  бюджета на 2022 год и  на плановый период 2023 и 2024 годов</vt:lpstr>
      <vt:lpstr>Структура  доходов  бюджета на 2022 год и  на плановый период 2023 и 2024 годов</vt:lpstr>
      <vt:lpstr>Межбюджетные трансферты на 2022 год и на плановый период 2023 и 2024 годов</vt:lpstr>
      <vt:lpstr>Распределение бюджетных ассигнований по разделам классификации расходов бюджетов</vt:lpstr>
      <vt:lpstr>Структура бюджетных ассигнований по разделам  классификации расходов бюджетов</vt:lpstr>
      <vt:lpstr>Расходы местного бюджета на социальную сферу</vt:lpstr>
      <vt:lpstr>Расходы в разрезе управлений</vt:lpstr>
      <vt:lpstr>Образование</vt:lpstr>
      <vt:lpstr>Культура и кинематография</vt:lpstr>
      <vt:lpstr>Физическая культура и спорт</vt:lpstr>
      <vt:lpstr>Жилье детям сиротам</vt:lpstr>
      <vt:lpstr>РАСХОДЫ МЕСТНОГО БЮДЖЕТА, ОСУЩЕСТВЛЯЕМЫЕ В РАМКАХ НЕПРОГРАММНЫХ НАПРАВЛЕНИЙ ДЕЯТЕЛЬНОСТИ </vt:lpstr>
      <vt:lpstr>   </vt:lpstr>
      <vt:lpstr>На 2022 год в бюджете предусмотрены  следующие муниципальные программы</vt:lpstr>
      <vt:lpstr>На 2023 год в бюджете предусмотрены  следующие муниципальные программы</vt:lpstr>
      <vt:lpstr>На 2024 год в бюджете предусмотрены  следующие муниципальные программы</vt:lpstr>
      <vt:lpstr>Презентация PowerPoint</vt:lpstr>
    </vt:vector>
  </TitlesOfParts>
  <Company>2222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Практический опыт подключения министерства финансов Краснодарского края к государственной информационной системе о государственных и муниципальных платежах</dc:title>
  <dc:creator>Игнатьев А.В.</dc:creator>
  <cp:lastModifiedBy>Татьяна Ю. Сченстная</cp:lastModifiedBy>
  <cp:revision>2259</cp:revision>
  <cp:lastPrinted>2022-01-22T13:00:18Z</cp:lastPrinted>
  <dcterms:created xsi:type="dcterms:W3CDTF">2013-04-17T07:52:47Z</dcterms:created>
  <dcterms:modified xsi:type="dcterms:W3CDTF">2022-01-24T08:58:15Z</dcterms:modified>
</cp:coreProperties>
</file>