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821" r:id="rId1"/>
  </p:sldMasterIdLst>
  <p:notesMasterIdLst>
    <p:notesMasterId r:id="rId27"/>
  </p:notesMasterIdLst>
  <p:sldIdLst>
    <p:sldId id="311" r:id="rId2"/>
    <p:sldId id="271" r:id="rId3"/>
    <p:sldId id="290" r:id="rId4"/>
    <p:sldId id="312" r:id="rId5"/>
    <p:sldId id="318" r:id="rId6"/>
    <p:sldId id="319" r:id="rId7"/>
    <p:sldId id="259" r:id="rId8"/>
    <p:sldId id="260" r:id="rId9"/>
    <p:sldId id="329" r:id="rId10"/>
    <p:sldId id="330" r:id="rId11"/>
    <p:sldId id="261" r:id="rId12"/>
    <p:sldId id="272" r:id="rId13"/>
    <p:sldId id="323" r:id="rId14"/>
    <p:sldId id="322" r:id="rId15"/>
    <p:sldId id="263" r:id="rId16"/>
    <p:sldId id="276" r:id="rId17"/>
    <p:sldId id="331" r:id="rId18"/>
    <p:sldId id="332" r:id="rId19"/>
    <p:sldId id="324" r:id="rId20"/>
    <p:sldId id="267" r:id="rId21"/>
    <p:sldId id="325" r:id="rId22"/>
    <p:sldId id="288" r:id="rId23"/>
    <p:sldId id="333" r:id="rId24"/>
    <p:sldId id="334" r:id="rId25"/>
    <p:sldId id="270" r:id="rId2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13F9"/>
    <a:srgbClr val="993366"/>
    <a:srgbClr val="6666FF"/>
    <a:srgbClr val="EC2095"/>
    <a:srgbClr val="FD5F5F"/>
    <a:srgbClr val="FF99CC"/>
    <a:srgbClr val="FF9999"/>
    <a:srgbClr val="9E5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741" autoAdjust="0"/>
  </p:normalViewPr>
  <p:slideViewPr>
    <p:cSldViewPr>
      <p:cViewPr>
        <p:scale>
          <a:sx n="75" d="100"/>
          <a:sy n="75" d="100"/>
        </p:scale>
        <p:origin x="-2103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3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04992130339503E-2"/>
          <c:y val="4.6194218084325472E-2"/>
          <c:w val="0.67487841359716705"/>
          <c:h val="0.854278239315816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"/>
                  </a:schemeClr>
                </a:gs>
                <a:gs pos="68000">
                  <a:schemeClr val="accent6">
                    <a:tint val="77000"/>
                  </a:schemeClr>
                </a:gs>
                <a:gs pos="81000">
                  <a:schemeClr val="accent6">
                    <a:tint val="79000"/>
                  </a:schemeClr>
                </a:gs>
                <a:gs pos="86000">
                  <a:schemeClr val="accent6">
                    <a:tint val="73000"/>
                  </a:schemeClr>
                </a:gs>
                <a:gs pos="100000">
                  <a:schemeClr val="accent6">
                    <a:tint val="3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6">
                  <a:shade val="60000"/>
                  <a:satMod val="300000"/>
                </a:schemeClr>
              </a:solidFill>
              <a:prstDash val="solid"/>
            </a:ln>
            <a:effectLst>
              <a:glow rad="635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796.6</c:v>
                </c:pt>
                <c:pt idx="1">
                  <c:v>823.3</c:v>
                </c:pt>
                <c:pt idx="2">
                  <c:v>854.3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6F-4021-82DB-1D4EAE9BF1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1604.2</c:v>
                </c:pt>
                <c:pt idx="1">
                  <c:v>1526.7</c:v>
                </c:pt>
                <c:pt idx="2">
                  <c:v>1487.3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6F-4021-82DB-1D4EAE9BF14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-3.6548959524221054E-7"/>
                  <c:y val="3.9680072799707622E-6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F-4021-82DB-1D4EAE9BF14E}"/>
                </c:ext>
              </c:extLst>
            </c:dLbl>
            <c:dLbl>
              <c:idx val="1"/>
              <c:layout>
                <c:manualLayout>
                  <c:x val="-1.827447976211062E-7"/>
                  <c:y val="-2.939202192456286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F-4021-82DB-1D4EAE9BF14E}"/>
                </c:ext>
              </c:extLst>
            </c:dLbl>
            <c:dLbl>
              <c:idx val="2"/>
              <c:layout>
                <c:manualLayout>
                  <c:x val="4.254858885451915E-17"/>
                  <c:y val="-4.199242904211009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F-4021-82DB-1D4EAE9BF14E}"/>
                </c:ext>
              </c:extLst>
            </c:dLbl>
            <c:dLbl>
              <c:idx val="3"/>
              <c:layout>
                <c:manualLayout>
                  <c:x val="-2.4577570586492622E-3"/>
                  <c:y val="-4.199474371302313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F-4021-82DB-1D4EAE9BF14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6F-4021-82DB-1D4EAE9BF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4"/>
        <c:gapDepth val="82"/>
        <c:shape val="box"/>
        <c:axId val="134542080"/>
        <c:axId val="134543616"/>
        <c:axId val="0"/>
      </c:bar3DChart>
      <c:catAx>
        <c:axId val="13454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9" b="1">
                <a:solidFill>
                  <a:srgbClr val="002060"/>
                </a:solidFill>
              </a:defRPr>
            </a:pPr>
            <a:endParaRPr lang="ru-RU"/>
          </a:p>
        </c:txPr>
        <c:crossAx val="134543616"/>
        <c:crosses val="autoZero"/>
        <c:auto val="1"/>
        <c:lblAlgn val="ctr"/>
        <c:lblOffset val="100"/>
        <c:noMultiLvlLbl val="0"/>
      </c:catAx>
      <c:valAx>
        <c:axId val="1345436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34542080"/>
        <c:crosses val="autoZero"/>
        <c:crossBetween val="between"/>
        <c:majorUnit val="20"/>
      </c:valAx>
      <c:spPr>
        <a:noFill/>
        <a:ln w="25390">
          <a:noFill/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1190476190476148"/>
          <c:y val="0.26936619718309895"/>
          <c:w val="0.28571428571428614"/>
          <c:h val="0.59507042253521192"/>
        </c:manualLayout>
      </c:layout>
      <c:overlay val="0"/>
      <c:txPr>
        <a:bodyPr/>
        <a:lstStyle/>
        <a:p>
          <a:pPr>
            <a:defRPr sz="1999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69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2.4377116401858412E-2"/>
          <c:y val="2.7324115452520743E-2"/>
          <c:w val="0.836016881263276"/>
          <c:h val="0.8310023809082935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-2.9149209178512252E-3"/>
                  <c:y val="6.6156208525758375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27-4B00-A4E0-608B517C9A1D}"/>
                </c:ext>
              </c:extLst>
            </c:dLbl>
            <c:dLbl>
              <c:idx val="1"/>
              <c:layout>
                <c:manualLayout>
                  <c:x val="0"/>
                  <c:y val="6.6156208525758375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27-4B00-A4E0-608B517C9A1D}"/>
                </c:ext>
              </c:extLst>
            </c:dLbl>
            <c:dLbl>
              <c:idx val="2"/>
              <c:layout>
                <c:manualLayout>
                  <c:x val="-2.9149209178512252E-3"/>
                  <c:y val="5.6355288744164546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27-4B00-A4E0-608B517C9A1D}"/>
                </c:ext>
              </c:extLst>
            </c:dLbl>
            <c:dLbl>
              <c:idx val="3"/>
              <c:layout>
                <c:manualLayout>
                  <c:x val="-2.9149209178512252E-3"/>
                  <c:y val="4.0898003487043824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27-4B00-A4E0-608B517C9A1D}"/>
                </c:ext>
              </c:extLst>
            </c:dLbl>
            <c:dLbl>
              <c:idx val="4"/>
              <c:layout>
                <c:manualLayout>
                  <c:x val="-7.240250421544925E-3"/>
                  <c:y val="2.8835926621980052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27-4B00-A4E0-608B517C9A1D}"/>
                </c:ext>
              </c:extLst>
            </c:dLbl>
            <c:dLbl>
              <c:idx val="5"/>
              <c:layout>
                <c:manualLayout>
                  <c:x val="-4.7051873083425334E-5"/>
                  <c:y val="1.3378641364859117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27-4B00-A4E0-608B517C9A1D}"/>
                </c:ext>
              </c:extLst>
            </c:dLbl>
            <c:dLbl>
              <c:idx val="6"/>
              <c:layout>
                <c:manualLayout>
                  <c:x val="5.7357952691432824E-3"/>
                  <c:y val="4.5225085607169665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27-4B00-A4E0-608B517C9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7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УО  </c:v>
                </c:pt>
                <c:pt idx="1">
                  <c:v>Совет</c:v>
                </c:pt>
                <c:pt idx="2">
                  <c:v>Администрация</c:v>
                </c:pt>
                <c:pt idx="3">
                  <c:v>ОКС</c:v>
                </c:pt>
                <c:pt idx="4">
                  <c:v> УФК и С</c:v>
                </c:pt>
                <c:pt idx="5">
                  <c:v>УК</c:v>
                </c:pt>
                <c:pt idx="6">
                  <c:v>ФУ</c:v>
                </c:pt>
                <c:pt idx="7">
                  <c:v>КСП</c:v>
                </c:pt>
                <c:pt idx="8">
                  <c:v>Молодежная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1823.9</c:v>
                </c:pt>
                <c:pt idx="1">
                  <c:v>4.2</c:v>
                </c:pt>
                <c:pt idx="2">
                  <c:v>392.8</c:v>
                </c:pt>
                <c:pt idx="4">
                  <c:v>92.3</c:v>
                </c:pt>
                <c:pt idx="5">
                  <c:v>102.1</c:v>
                </c:pt>
                <c:pt idx="6">
                  <c:v>41.6</c:v>
                </c:pt>
                <c:pt idx="7">
                  <c:v>4.2</c:v>
                </c:pt>
                <c:pt idx="8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B27-4B00-A4E0-608B517C9A1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1.4575074667390721E-3"/>
                  <c:y val="3.7049408778545005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27-4B00-A4E0-608B517C9A1D}"/>
                </c:ext>
              </c:extLst>
            </c:dLbl>
            <c:dLbl>
              <c:idx val="1"/>
              <c:layout>
                <c:manualLayout>
                  <c:x val="-1.4574604589256083E-3"/>
                  <c:y val="5.1454828853367628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27-4B00-A4E0-608B517C9A1D}"/>
                </c:ext>
              </c:extLst>
            </c:dLbl>
            <c:dLbl>
              <c:idx val="2"/>
              <c:layout>
                <c:manualLayout>
                  <c:x val="-1.7161310002183901E-3"/>
                  <c:y val="3.1676842838200762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27-4B00-A4E0-608B517C9A1D}"/>
                </c:ext>
              </c:extLst>
            </c:dLbl>
            <c:dLbl>
              <c:idx val="3"/>
              <c:layout>
                <c:manualLayout>
                  <c:x val="1.1424539066654332E-2"/>
                  <c:y val="3.03541045306681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27-4B00-A4E0-608B517C9A1D}"/>
                </c:ext>
              </c:extLst>
            </c:dLbl>
            <c:dLbl>
              <c:idx val="4"/>
              <c:layout>
                <c:manualLayout>
                  <c:x val="6.958168704376406E-3"/>
                  <c:y val="1.6597510373443983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27-4B00-A4E0-608B517C9A1D}"/>
                </c:ext>
              </c:extLst>
            </c:dLbl>
            <c:dLbl>
              <c:idx val="5"/>
              <c:layout>
                <c:manualLayout>
                  <c:x val="1.4245470999004221E-2"/>
                  <c:y val="8.6799878144474037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27-4B00-A4E0-608B517C9A1D}"/>
                </c:ext>
              </c:extLst>
            </c:dLbl>
            <c:dLbl>
              <c:idx val="6"/>
              <c:layout>
                <c:manualLayout>
                  <c:x val="1.5679405521388117E-2"/>
                  <c:y val="1.5652724858277383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B27-4B00-A4E0-608B517C9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7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УО  </c:v>
                </c:pt>
                <c:pt idx="1">
                  <c:v>Совет</c:v>
                </c:pt>
                <c:pt idx="2">
                  <c:v>Администрация</c:v>
                </c:pt>
                <c:pt idx="3">
                  <c:v>ОКС</c:v>
                </c:pt>
                <c:pt idx="4">
                  <c:v> УФК и С</c:v>
                </c:pt>
                <c:pt idx="5">
                  <c:v>УК</c:v>
                </c:pt>
                <c:pt idx="6">
                  <c:v>ФУ</c:v>
                </c:pt>
                <c:pt idx="7">
                  <c:v>КСП</c:v>
                </c:pt>
                <c:pt idx="8">
                  <c:v>Молодежная политика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2162.8000000000002</c:v>
                </c:pt>
                <c:pt idx="1">
                  <c:v>4.8</c:v>
                </c:pt>
                <c:pt idx="2">
                  <c:v>409.8</c:v>
                </c:pt>
                <c:pt idx="3">
                  <c:v>0.8</c:v>
                </c:pt>
                <c:pt idx="4">
                  <c:v>145.69999999999999</c:v>
                </c:pt>
                <c:pt idx="5">
                  <c:v>106.2</c:v>
                </c:pt>
                <c:pt idx="6">
                  <c:v>34.1</c:v>
                </c:pt>
                <c:pt idx="7">
                  <c:v>4.5</c:v>
                </c:pt>
                <c:pt idx="8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9B27-4B00-A4E0-608B517C9A1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1.5804415127197673E-17"/>
                  <c:y val="4.7031819988856804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B27-4B00-A4E0-608B517C9A1D}"/>
                </c:ext>
              </c:extLst>
            </c:dLbl>
            <c:dLbl>
              <c:idx val="1"/>
              <c:layout>
                <c:manualLayout>
                  <c:x val="1.4717078468639727E-2"/>
                  <c:y val="5.4594415685466822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B27-4B00-A4E0-608B517C9A1D}"/>
                </c:ext>
              </c:extLst>
            </c:dLbl>
            <c:dLbl>
              <c:idx val="2"/>
              <c:layout>
                <c:manualLayout>
                  <c:x val="-1.5783871843605933E-2"/>
                  <c:y val="2.3910495854256166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B27-4B00-A4E0-608B517C9A1D}"/>
                </c:ext>
              </c:extLst>
            </c:dLbl>
            <c:dLbl>
              <c:idx val="3"/>
              <c:layout>
                <c:manualLayout>
                  <c:x val="8.7447627535536497E-3"/>
                  <c:y val="4.9004598907969174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B27-4B00-A4E0-608B517C9A1D}"/>
                </c:ext>
              </c:extLst>
            </c:dLbl>
            <c:dLbl>
              <c:idx val="4"/>
              <c:layout>
                <c:manualLayout>
                  <c:x val="4.3723813767768283E-3"/>
                  <c:y val="7.3506898361953774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B27-4B00-A4E0-608B517C9A1D}"/>
                </c:ext>
              </c:extLst>
            </c:dLbl>
            <c:dLbl>
              <c:idx val="5"/>
              <c:layout>
                <c:manualLayout>
                  <c:x val="2.914920917851225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B27-4B00-A4E0-608B517C9A1D}"/>
                </c:ext>
              </c:extLst>
            </c:dLbl>
            <c:dLbl>
              <c:idx val="6"/>
              <c:layout>
                <c:manualLayout>
                  <c:x val="2.9148061571852672E-3"/>
                  <c:y val="7.3506898361953774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B27-4B00-A4E0-608B517C9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7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УО  </c:v>
                </c:pt>
                <c:pt idx="1">
                  <c:v>Совет</c:v>
                </c:pt>
                <c:pt idx="2">
                  <c:v>Администрация</c:v>
                </c:pt>
                <c:pt idx="3">
                  <c:v>ОКС</c:v>
                </c:pt>
                <c:pt idx="4">
                  <c:v> УФК и С</c:v>
                </c:pt>
                <c:pt idx="5">
                  <c:v>УК</c:v>
                </c:pt>
                <c:pt idx="6">
                  <c:v>ФУ</c:v>
                </c:pt>
                <c:pt idx="7">
                  <c:v>КСП</c:v>
                </c:pt>
                <c:pt idx="8">
                  <c:v>Молодежная политика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1674.6</c:v>
                </c:pt>
                <c:pt idx="1">
                  <c:v>4.9000000000000004</c:v>
                </c:pt>
                <c:pt idx="2">
                  <c:v>379.1</c:v>
                </c:pt>
                <c:pt idx="3">
                  <c:v>0.2</c:v>
                </c:pt>
                <c:pt idx="4">
                  <c:v>164.6</c:v>
                </c:pt>
                <c:pt idx="5">
                  <c:v>107.6</c:v>
                </c:pt>
                <c:pt idx="6">
                  <c:v>29.6</c:v>
                </c:pt>
                <c:pt idx="7">
                  <c:v>4.5</c:v>
                </c:pt>
                <c:pt idx="8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9B27-4B00-A4E0-608B517C9A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387"/>
        <c:shape val="box"/>
        <c:axId val="258497152"/>
        <c:axId val="258503040"/>
        <c:axId val="206871616"/>
      </c:bar3DChart>
      <c:catAx>
        <c:axId val="25849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660000" anchor="b" anchorCtr="0"/>
          <a:lstStyle/>
          <a:p>
            <a:pPr>
              <a:defRPr sz="839">
                <a:solidFill>
                  <a:schemeClr val="tx1"/>
                </a:solidFill>
              </a:defRPr>
            </a:pPr>
            <a:endParaRPr lang="ru-RU"/>
          </a:p>
        </c:txPr>
        <c:crossAx val="258503040"/>
        <c:crosses val="autoZero"/>
        <c:auto val="0"/>
        <c:lblAlgn val="ctr"/>
        <c:lblOffset val="100"/>
        <c:noMultiLvlLbl val="0"/>
      </c:catAx>
      <c:valAx>
        <c:axId val="258503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58497152"/>
        <c:crosses val="autoZero"/>
        <c:crossBetween val="between"/>
      </c:valAx>
      <c:serAx>
        <c:axId val="20687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2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1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58503040"/>
        <c:crosses val="autoZero"/>
        <c:tickLblSkip val="1"/>
        <c:tickMarkSkip val="1"/>
      </c:ser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36939890265654818"/>
          <c:y val="0.91743106185800849"/>
          <c:w val="0.18652763365819588"/>
          <c:h val="8.2568938141991566E-2"/>
        </c:manualLayout>
      </c:layout>
      <c:overlay val="0"/>
      <c:txPr>
        <a:bodyPr/>
        <a:lstStyle/>
        <a:p>
          <a:pPr>
            <a:defRPr sz="1329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489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48"/>
          <c:y val="2.3757613065389555E-2"/>
          <c:w val="0.75247155433989055"/>
          <c:h val="0.754525609244429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790.8</c:v>
                </c:pt>
                <c:pt idx="1">
                  <c:v>1224.4000000000001</c:v>
                </c:pt>
                <c:pt idx="2" formatCode="#,##0.00">
                  <c:v>839.2</c:v>
                </c:pt>
                <c:pt idx="3">
                  <c:v>827.3</c:v>
                </c:pt>
                <c:pt idx="4">
                  <c:v>683.4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"/>
                  </a:schemeClr>
                </a:gs>
                <a:gs pos="68000">
                  <a:schemeClr val="accent6">
                    <a:tint val="77000"/>
                  </a:schemeClr>
                </a:gs>
                <a:gs pos="81000">
                  <a:schemeClr val="accent6">
                    <a:tint val="79000"/>
                  </a:schemeClr>
                </a:gs>
                <a:gs pos="86000">
                  <a:schemeClr val="accent6">
                    <a:tint val="73000"/>
                  </a:schemeClr>
                </a:gs>
                <a:gs pos="100000">
                  <a:schemeClr val="accent6">
                    <a:tint val="3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6">
                  <a:shade val="60000"/>
                  <a:satMod val="300000"/>
                </a:schemeClr>
              </a:solidFill>
              <a:prstDash val="solid"/>
            </a:ln>
            <a:effectLst>
              <a:glow rad="635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726.6</c:v>
                </c:pt>
                <c:pt idx="1">
                  <c:v>644.6</c:v>
                </c:pt>
                <c:pt idx="2">
                  <c:v>538.79999999999995</c:v>
                </c:pt>
                <c:pt idx="3">
                  <c:v>514.5</c:v>
                </c:pt>
                <c:pt idx="4">
                  <c:v>526.1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dLbl>
              <c:idx val="0"/>
              <c:layout>
                <c:manualLayout>
                  <c:x val="7.7156248085197165E-2"/>
                  <c:y val="-2.6460856915057639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1E-4A97-BCF0-261075113070}"/>
                </c:ext>
              </c:extLst>
            </c:dLbl>
            <c:dLbl>
              <c:idx val="1"/>
              <c:layout>
                <c:manualLayout>
                  <c:x val="7.9360712316202994E-2"/>
                  <c:y val="-2.3520761702273449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1E-4A97-BCF0-261075113070}"/>
                </c:ext>
              </c:extLst>
            </c:dLbl>
            <c:dLbl>
              <c:idx val="2"/>
              <c:layout>
                <c:manualLayout>
                  <c:x val="7.9360712316202994E-2"/>
                  <c:y val="-1.4700476063920921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1E-4A97-BCF0-261075113070}"/>
                </c:ext>
              </c:extLst>
            </c:dLbl>
            <c:dLbl>
              <c:idx val="3"/>
              <c:layout>
                <c:manualLayout>
                  <c:x val="7.9360712316202994E-2"/>
                  <c:y val="-8.8202856383525468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1E-4A97-BCF0-261075113070}"/>
                </c:ext>
              </c:extLst>
            </c:dLbl>
            <c:dLbl>
              <c:idx val="4"/>
              <c:layout>
                <c:manualLayout>
                  <c:x val="6.4730244567540923E-2"/>
                  <c:y val="-2.9749079978755796E-2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14.2</c:v>
                </c:pt>
                <c:pt idx="1">
                  <c:v>6.7</c:v>
                </c:pt>
                <c:pt idx="2">
                  <c:v>17.8</c:v>
                </c:pt>
                <c:pt idx="3">
                  <c:v>18</c:v>
                </c:pt>
                <c:pt idx="4">
                  <c:v>18.399999999999999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21E-4A97-BCF0-26107511307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расходы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8875424854406668E-3"/>
                  <c:y val="2.7890182491824385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1E-4A97-BCF0-261075113070}"/>
                </c:ext>
              </c:extLst>
            </c:dLbl>
            <c:dLbl>
              <c:idx val="1"/>
              <c:layout>
                <c:manualLayout>
                  <c:x val="5.2039864374287684E-3"/>
                  <c:y val="-2.2521168669004362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1E-4A97-BCF0-261075113070}"/>
                </c:ext>
              </c:extLst>
            </c:dLbl>
            <c:dLbl>
              <c:idx val="2"/>
              <c:layout>
                <c:manualLayout>
                  <c:x val="5.6360092205822833E-3"/>
                  <c:y val="-3.6361045236628052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1E-4A97-BCF0-261075113070}"/>
                </c:ext>
              </c:extLst>
            </c:dLbl>
            <c:dLbl>
              <c:idx val="3"/>
              <c:layout>
                <c:manualLayout>
                  <c:x val="8.3500083460401366E-3"/>
                  <c:y val="-4.9268329558174338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1E-4A97-BCF0-261075113070}"/>
                </c:ext>
              </c:extLst>
            </c:dLbl>
            <c:dLbl>
              <c:idx val="4"/>
              <c:layout>
                <c:manualLayout>
                  <c:x val="1.489998576564934E-3"/>
                  <c:y val="-7.8185409944014714E-3"/>
                </c:manualLayout>
              </c:layout>
              <c:spPr/>
              <c:txPr>
                <a:bodyPr/>
                <a:lstStyle/>
                <a:p>
                  <a:pPr>
                    <a:defRPr sz="1188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120.9</c:v>
                </c:pt>
                <c:pt idx="1">
                  <c:v>133.80000000000001</c:v>
                </c:pt>
                <c:pt idx="2">
                  <c:v>115.5</c:v>
                </c:pt>
                <c:pt idx="3">
                  <c:v>110.6</c:v>
                </c:pt>
                <c:pt idx="4">
                  <c:v>120.3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21E-4A97-BCF0-26107511307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27429286510924E-3"/>
                  <c:y val="-4.3375620578760557E-2"/>
                </c:manualLayout>
              </c:layout>
              <c:spPr/>
              <c:txPr>
                <a:bodyPr/>
                <a:lstStyle/>
                <a:p>
                  <a:pPr>
                    <a:defRPr sz="119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21E-4A97-BCF0-26107511307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128.5</c:v>
                </c:pt>
                <c:pt idx="1">
                  <c:v>114.7</c:v>
                </c:pt>
                <c:pt idx="2">
                  <c:v>118.6</c:v>
                </c:pt>
                <c:pt idx="3">
                  <c:v>120</c:v>
                </c:pt>
                <c:pt idx="4">
                  <c:v>122.6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21E-4A97-BCF0-26107511307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27429286510924E-3"/>
                  <c:y val="-4.336826394676711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1E-4A97-BCF0-261075113070}"/>
                </c:ext>
              </c:extLst>
            </c:dLbl>
            <c:dLbl>
              <c:idx val="1"/>
              <c:layout>
                <c:manualLayout>
                  <c:x val="8.1284286608137944E-3"/>
                  <c:y val="-4.336826394676711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Лист1!$H$2:$H$6</c:f>
              <c:numCache>
                <c:formatCode>General</c:formatCode>
                <c:ptCount val="5"/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8879488"/>
        <c:axId val="258881024"/>
        <c:axId val="0"/>
      </c:bar3DChart>
      <c:catAx>
        <c:axId val="25887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/>
            </a:pPr>
            <a:endParaRPr lang="ru-RU"/>
          </a:p>
        </c:txPr>
        <c:crossAx val="258881024"/>
        <c:crosses val="autoZero"/>
        <c:auto val="1"/>
        <c:lblAlgn val="ctr"/>
        <c:lblOffset val="100"/>
        <c:noMultiLvlLbl val="0"/>
      </c:catAx>
      <c:valAx>
        <c:axId val="25888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58879488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8.2467767046780494E-2"/>
          <c:y val="0.85352490029655381"/>
          <c:w val="0.84883398710362201"/>
          <c:h val="0.14647509970344624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38E-2"/>
          <c:y val="0.23718927652106594"/>
          <c:w val="0.85776645855656064"/>
          <c:h val="0.6673600155538467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51"/>
          <c:y val="2.3757613065389555E-2"/>
          <c:w val="0.75247155433989077"/>
          <c:h val="0.75452560924442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Учреждения культуры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46.8</c:v>
                </c:pt>
                <c:pt idx="1">
                  <c:v>51.9</c:v>
                </c:pt>
                <c:pt idx="2" formatCode="#,##0.00">
                  <c:v>54.1</c:v>
                </c:pt>
                <c:pt idx="3">
                  <c:v>52.4</c:v>
                </c:pt>
                <c:pt idx="4">
                  <c:v>54.4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учреждения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5.8</c:v>
                </c:pt>
                <c:pt idx="1">
                  <c:v>6.6</c:v>
                </c:pt>
                <c:pt idx="2">
                  <c:v>7</c:v>
                </c:pt>
                <c:pt idx="3">
                  <c:v>7.1</c:v>
                </c:pt>
                <c:pt idx="4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8994176"/>
        <c:axId val="258995712"/>
        <c:axId val="0"/>
      </c:bar3DChart>
      <c:catAx>
        <c:axId val="25899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/>
            </a:pPr>
            <a:endParaRPr lang="ru-RU"/>
          </a:p>
        </c:txPr>
        <c:crossAx val="258995712"/>
        <c:crosses val="autoZero"/>
        <c:auto val="1"/>
        <c:lblAlgn val="ctr"/>
        <c:lblOffset val="100"/>
        <c:noMultiLvlLbl val="0"/>
      </c:catAx>
      <c:valAx>
        <c:axId val="25899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58994176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8.2467767046780494E-2"/>
          <c:y val="0.85352490029655381"/>
          <c:w val="0.84883398710362201"/>
          <c:h val="0.14647509970344624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65E-2"/>
          <c:y val="0.23718927652106594"/>
          <c:w val="0.85776645855656064"/>
          <c:h val="0.6673600155538468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54"/>
          <c:y val="2.3757613065389555E-2"/>
          <c:w val="0.75247155433989099"/>
          <c:h val="0.754525609244429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Спортивные школы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89</c:v>
                </c:pt>
                <c:pt idx="1">
                  <c:v>145.69999999999999</c:v>
                </c:pt>
                <c:pt idx="2" formatCode="#,##0.00">
                  <c:v>164.6</c:v>
                </c:pt>
                <c:pt idx="3">
                  <c:v>112.5</c:v>
                </c:pt>
                <c:pt idx="4">
                  <c:v>120.7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вопросы в области физической культуры и спорта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3.3</c:v>
                </c:pt>
                <c:pt idx="1">
                  <c:v>3.9</c:v>
                </c:pt>
                <c:pt idx="2">
                  <c:v>3.3</c:v>
                </c:pt>
                <c:pt idx="3">
                  <c:v>3.3</c:v>
                </c:pt>
                <c:pt idx="4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9558400"/>
        <c:axId val="259568384"/>
        <c:axId val="0"/>
      </c:bar3DChart>
      <c:catAx>
        <c:axId val="25955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/>
            </a:pPr>
            <a:endParaRPr lang="ru-RU"/>
          </a:p>
        </c:txPr>
        <c:crossAx val="259568384"/>
        <c:crosses val="autoZero"/>
        <c:auto val="1"/>
        <c:lblAlgn val="ctr"/>
        <c:lblOffset val="100"/>
        <c:noMultiLvlLbl val="0"/>
      </c:catAx>
      <c:valAx>
        <c:axId val="25956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59558400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8.2467767046780494E-2"/>
          <c:y val="0.85352490029655381"/>
          <c:w val="0.49056615849693425"/>
          <c:h val="0.14189562009414122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93E-2"/>
          <c:y val="0.23718927652106594"/>
          <c:w val="0.85776645855656064"/>
          <c:h val="0.6673600155538469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/>
          <a:lstStyle/>
          <a:p>
            <a:pPr>
              <a:defRPr/>
            </a:pPr>
            <a:r>
              <a:rPr lang="ru-RU" sz="1399" dirty="0" smtClean="0">
                <a:solidFill>
                  <a:srgbClr val="C00000"/>
                </a:solidFill>
              </a:rPr>
              <a:t>Обеспечение жилыми помещениями детей-сирот и детей, оставшихся без попечения родителей, и лиц</a:t>
            </a:r>
            <a:r>
              <a:rPr lang="ru-RU" sz="1399" baseline="0" dirty="0" smtClean="0">
                <a:solidFill>
                  <a:srgbClr val="C00000"/>
                </a:solidFill>
              </a:rPr>
              <a:t> из их числа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4540037243947881"/>
          <c:y val="1.0950869947226759E-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968920671339845E-2"/>
          <c:y val="0.26218391919476253"/>
          <c:w val="0.87018089468534965"/>
          <c:h val="0.62398435243646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краевого  бюджета 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1.6534621153205205E-2"/>
                  <c:y val="0.11854329482516517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E3-4327-A6D9-E31EB8C5798F}"/>
                </c:ext>
              </c:extLst>
            </c:dLbl>
            <c:dLbl>
              <c:idx val="2"/>
              <c:layout>
                <c:manualLayout>
                  <c:x val="1.1023080768803612E-2"/>
                  <c:y val="6.9391196970829114E-2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E3-4327-A6D9-E31EB8C5798F}"/>
                </c:ext>
              </c:extLst>
            </c:dLbl>
            <c:dLbl>
              <c:idx val="3"/>
              <c:layout>
                <c:manualLayout>
                  <c:x val="5.5115403844018191E-3"/>
                  <c:y val="6.9391196970829114E-2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E3-4327-A6D9-E31EB8C5798F}"/>
                </c:ext>
              </c:extLst>
            </c:dLbl>
            <c:dLbl>
              <c:idx val="4"/>
              <c:layout>
                <c:manualLayout>
                  <c:x val="2.7557701922007682E-3"/>
                  <c:y val="6.9391196970829114E-2"/>
                </c:manualLayout>
              </c:layout>
              <c:spPr/>
              <c:txPr>
                <a:bodyPr/>
                <a:lstStyle/>
                <a:p>
                  <a:pPr>
                    <a:defRPr sz="1399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E3-4327-A6D9-E31EB8C579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38.299999999999997</c:v>
                </c:pt>
                <c:pt idx="1">
                  <c:v>52.6</c:v>
                </c:pt>
                <c:pt idx="2">
                  <c:v>47.9</c:v>
                </c:pt>
                <c:pt idx="3">
                  <c:v>47.9</c:v>
                </c:pt>
                <c:pt idx="4">
                  <c:v>49.5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E3-4327-A6D9-E31EB8C57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9325952"/>
        <c:axId val="259327488"/>
        <c:axId val="0"/>
      </c:bar3DChart>
      <c:catAx>
        <c:axId val="25932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>
                <a:solidFill>
                  <a:schemeClr val="tx1"/>
                </a:solidFill>
              </a:defRPr>
            </a:pPr>
            <a:endParaRPr lang="ru-RU"/>
          </a:p>
        </c:txPr>
        <c:crossAx val="259327488"/>
        <c:crosses val="autoZero"/>
        <c:auto val="1"/>
        <c:lblAlgn val="ctr"/>
        <c:lblOffset val="100"/>
        <c:noMultiLvlLbl val="0"/>
      </c:catAx>
      <c:valAx>
        <c:axId val="2593274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59325952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7.249470911108187E-2"/>
          <c:y val="0.93603411513859358"/>
          <c:w val="0.84221743231816726"/>
          <c:h val="4.6908315565031715E-2"/>
        </c:manualLayout>
      </c:layout>
      <c:overlay val="0"/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Коммерческий кредит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3.4013605442177096E-2"/>
                  <c:y val="-2.8060326608944906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72-4C9B-B9C9-5A23746CB96A}"/>
                </c:ext>
              </c:extLst>
            </c:dLbl>
            <c:dLbl>
              <c:idx val="1"/>
              <c:layout>
                <c:manualLayout>
                  <c:x val="4.0816326530612533E-2"/>
                  <c:y val="-2.8060326608944906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72-4C9B-B9C9-5A23746CB96A}"/>
                </c:ext>
              </c:extLst>
            </c:dLbl>
            <c:dLbl>
              <c:idx val="2"/>
              <c:layout>
                <c:manualLayout>
                  <c:x val="4.0816192618779792E-2"/>
                  <c:y val="-8.4180979826834704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72-4C9B-B9C9-5A23746CB96A}"/>
                </c:ext>
              </c:extLst>
            </c:dLbl>
            <c:dLbl>
              <c:idx val="3"/>
              <c:layout>
                <c:manualLayout>
                  <c:x val="5.6122448979591864E-2"/>
                  <c:y val="-1.403016330447244E-2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72-4C9B-B9C9-5A23746CB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74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01.01.2020</c:v>
                </c:pt>
                <c:pt idx="1">
                  <c:v>01.01.2021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71.05</c:v>
                </c:pt>
                <c:pt idx="1">
                  <c:v>71.05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872-4C9B-B9C9-5A23746CB96A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Бюджетный кредит</c:v>
                </c:pt>
              </c:strCache>
            </c:strRef>
          </c:tx>
          <c:spPr>
            <a:solidFill>
              <a:schemeClr val="accent3"/>
            </a:solidFill>
            <a:ln w="1905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01.01.2020</c:v>
                </c:pt>
                <c:pt idx="1">
                  <c:v>01.01.2021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47.37</c:v>
                </c:pt>
                <c:pt idx="1">
                  <c:v>47.37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872-4C9B-B9C9-5A23746CB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4512768"/>
        <c:axId val="154543232"/>
        <c:axId val="0"/>
      </c:bar3DChart>
      <c:catAx>
        <c:axId val="1545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54543232"/>
        <c:crosses val="autoZero"/>
        <c:auto val="1"/>
        <c:lblAlgn val="ctr"/>
        <c:lblOffset val="100"/>
        <c:noMultiLvlLbl val="0"/>
      </c:catAx>
      <c:valAx>
        <c:axId val="154543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45127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763888775089474"/>
          <c:y val="0.36603759973041378"/>
          <c:w val="0.28745974911304706"/>
          <c:h val="0.16862525095755418"/>
        </c:manualLayout>
      </c:layout>
      <c:overlay val="0"/>
      <c:txPr>
        <a:bodyPr/>
        <a:lstStyle/>
        <a:p>
          <a:pPr>
            <a:defRPr b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57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071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43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69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01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134016"/>
        <c:axId val="154135552"/>
        <c:axId val="0"/>
      </c:bar3DChart>
      <c:catAx>
        <c:axId val="154134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4135552"/>
        <c:crosses val="autoZero"/>
        <c:auto val="1"/>
        <c:lblAlgn val="ctr"/>
        <c:lblOffset val="100"/>
        <c:noMultiLvlLbl val="0"/>
      </c:catAx>
      <c:valAx>
        <c:axId val="1541355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54134016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758" dirty="0" smtClean="0"/>
              <a:t>2021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44966001894328134"/>
          <c:y val="3.424550522410203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312453983455699E-2"/>
          <c:y val="4.716314454443047E-2"/>
          <c:w val="0.66864674889372921"/>
          <c:h val="0.7704299949578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Pt>
            <c:idx val="0"/>
            <c:bubble3D val="0"/>
            <c:explosion val="24"/>
            <c:extLst xmlns:c16r2="http://schemas.microsoft.com/office/drawing/2015/06/chart">
              <c:ext xmlns:c16="http://schemas.microsoft.com/office/drawing/2014/chart" uri="{C3380CC4-5D6E-409C-BE32-E72D297353CC}">
                <c16:uniqueId val="{00000000-920E-44DB-85EA-E5758E51A555}"/>
              </c:ext>
            </c:extLst>
          </c:dPt>
          <c:dLbls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Госпошлины</c:v>
                </c:pt>
                <c:pt idx="5">
                  <c:v>Налог на прибыль</c:v>
                </c:pt>
                <c:pt idx="6">
                  <c:v>Плата за негативное воздействие на окружающую среду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532.9</c:v>
                </c:pt>
                <c:pt idx="1">
                  <c:v>72</c:v>
                </c:pt>
                <c:pt idx="2">
                  <c:v>12.4</c:v>
                </c:pt>
                <c:pt idx="3">
                  <c:v>98.5</c:v>
                </c:pt>
                <c:pt idx="4">
                  <c:v>13</c:v>
                </c:pt>
                <c:pt idx="5">
                  <c:v>15</c:v>
                </c:pt>
                <c:pt idx="6">
                  <c:v>22.5</c:v>
                </c:pt>
                <c:pt idx="7">
                  <c:v>30.3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20E-44DB-85EA-E5758E51A55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6493521160122665"/>
          <c:y val="0.12597004987433841"/>
          <c:w val="0.3439924499129729"/>
          <c:h val="0.6623134216318306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567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15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5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7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1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5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638592"/>
        <c:axId val="196640128"/>
        <c:axId val="0"/>
      </c:bar3DChart>
      <c:catAx>
        <c:axId val="196638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6640128"/>
        <c:crosses val="autoZero"/>
        <c:auto val="1"/>
        <c:lblAlgn val="ctr"/>
        <c:lblOffset val="100"/>
        <c:noMultiLvlLbl val="0"/>
      </c:catAx>
      <c:valAx>
        <c:axId val="1966401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96638592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14"/>
            </a:pPr>
            <a:r>
              <a:rPr lang="ru-RU" dirty="0" smtClean="0"/>
              <a:t>2022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explosion val="42"/>
          <c:dPt>
            <c:idx val="0"/>
            <c:bubble3D val="0"/>
            <c:explosion val="16"/>
          </c:dPt>
          <c:dLbls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Госпошлины</c:v>
                </c:pt>
                <c:pt idx="5">
                  <c:v>Налог на прибыль</c:v>
                </c:pt>
                <c:pt idx="6">
                  <c:v>Плата за негативное воздействие на окружающую среду</c:v>
                </c:pt>
                <c:pt idx="7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8"/>
                <c:pt idx="0">
                  <c:v>554.29999999999995</c:v>
                </c:pt>
                <c:pt idx="1">
                  <c:v>73</c:v>
                </c:pt>
                <c:pt idx="2">
                  <c:v>12.8</c:v>
                </c:pt>
                <c:pt idx="3">
                  <c:v>100.5</c:v>
                </c:pt>
                <c:pt idx="4">
                  <c:v>13.3</c:v>
                </c:pt>
                <c:pt idx="5">
                  <c:v>15.3</c:v>
                </c:pt>
                <c:pt idx="6">
                  <c:v>23</c:v>
                </c:pt>
                <c:pt idx="7">
                  <c:v>31.1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11A-4DE4-A335-B42DB37F8B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20021961161407"/>
          <c:y val="0.15942895233862917"/>
          <c:w val="0.38887525428209152"/>
          <c:h val="0.6796370773617757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15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5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7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1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5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666688"/>
        <c:axId val="155684864"/>
        <c:axId val="0"/>
      </c:bar3DChart>
      <c:catAx>
        <c:axId val="155666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5684864"/>
        <c:crosses val="autoZero"/>
        <c:auto val="1"/>
        <c:lblAlgn val="ctr"/>
        <c:lblOffset val="100"/>
        <c:noMultiLvlLbl val="0"/>
      </c:catAx>
      <c:valAx>
        <c:axId val="1556848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55666688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761"/>
            </a:pPr>
            <a:r>
              <a:rPr lang="ru-RU" dirty="0" smtClean="0"/>
              <a:t>2023</a:t>
            </a:r>
          </a:p>
          <a:p>
            <a:pPr>
              <a:defRPr sz="2761"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explosion val="25"/>
          <c:dLbls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</c:v>
                </c:pt>
                <c:pt idx="5">
                  <c:v>Налог на прибыль</c:v>
                </c:pt>
                <c:pt idx="6">
                  <c:v>Плата за негативное воздействие на окружающую среду</c:v>
                </c:pt>
                <c:pt idx="7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8"/>
                <c:pt idx="0">
                  <c:v>582</c:v>
                </c:pt>
                <c:pt idx="1">
                  <c:v>74</c:v>
                </c:pt>
                <c:pt idx="2">
                  <c:v>13.2</c:v>
                </c:pt>
                <c:pt idx="3">
                  <c:v>100.8</c:v>
                </c:pt>
                <c:pt idx="4">
                  <c:v>13.6</c:v>
                </c:pt>
                <c:pt idx="5">
                  <c:v>15.6</c:v>
                </c:pt>
                <c:pt idx="6">
                  <c:v>23</c:v>
                </c:pt>
                <c:pt idx="7">
                  <c:v>32.1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BC2-4ADB-9FAF-1B4A505EBBB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69333737372010851"/>
          <c:y val="0.2198452455054464"/>
          <c:w val="0.28706603824646282"/>
          <c:h val="0.62916601351752433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777">
                <a:solidFill>
                  <a:srgbClr val="0000FF"/>
                </a:solidFill>
              </a:defRPr>
            </a:pPr>
            <a:r>
              <a:rPr lang="en-US" sz="1381" dirty="0" smtClean="0">
                <a:solidFill>
                  <a:srgbClr val="0000FF"/>
                </a:solidFill>
              </a:rPr>
              <a:t>20</a:t>
            </a:r>
            <a:r>
              <a:rPr lang="ru-RU" sz="1381" dirty="0" smtClean="0">
                <a:solidFill>
                  <a:srgbClr val="0000FF"/>
                </a:solidFill>
              </a:rPr>
              <a:t>21 год   2 371,3 млн.руб</a:t>
            </a:r>
            <a:r>
              <a:rPr lang="ru-RU" sz="777" dirty="0" smtClean="0">
                <a:solidFill>
                  <a:srgbClr val="0000FF"/>
                </a:solidFill>
              </a:rPr>
              <a:t>.</a:t>
            </a:r>
            <a:endParaRPr lang="en-US" sz="900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36948077657147477"/>
          <c:y val="8.0163519383086076E-3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536908800155708E-2"/>
          <c:y val="8.5464585750169728E-2"/>
          <c:w val="0.82869470893544805"/>
          <c:h val="0.59177560083310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2 371,3 млн.рублей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7777F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E3A-4058-AF76-483D6DD337F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3A-4058-AF76-483D6DD337F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3A-4058-AF76-483D6DD337F7}"/>
              </c:ext>
            </c:extLst>
          </c:dPt>
          <c:dPt>
            <c:idx val="3"/>
            <c:bubble3D val="0"/>
            <c:spPr>
              <a:solidFill>
                <a:srgbClr val="FCB77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3A-4058-AF76-483D6DD337F7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E3A-4058-AF76-483D6DD337F7}"/>
              </c:ext>
            </c:extLst>
          </c:dPt>
          <c:dPt>
            <c:idx val="5"/>
            <c:bubble3D val="0"/>
            <c:spPr>
              <a:solidFill>
                <a:srgbClr val="00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3A-4058-AF76-483D6DD337F7}"/>
              </c:ext>
            </c:extLst>
          </c:dPt>
          <c:dPt>
            <c:idx val="6"/>
            <c:bubble3D val="0"/>
            <c:spPr>
              <a:solidFill>
                <a:srgbClr val="FF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E3A-4058-AF76-483D6DD337F7}"/>
              </c:ext>
            </c:extLst>
          </c:dPt>
          <c:dLbls>
            <c:dLbl>
              <c:idx val="0"/>
              <c:layout>
                <c:manualLayout>
                  <c:x val="-7.5056543578604404E-2"/>
                  <c:y val="3.885317945365145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3A-4058-AF76-483D6DD337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FF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7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Межбюджетные трансферты</c:v>
                </c:pt>
                <c:pt idx="3">
                  <c:v>Физическая культура и спорт</c:v>
                </c:pt>
                <c:pt idx="4">
                  <c:v>Культура, кинематография</c:v>
                </c:pt>
                <c:pt idx="5">
                  <c:v>Обслуживание мун. долга</c:v>
                </c:pt>
                <c:pt idx="6">
                  <c:v>Прочие гос.вопросы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68.7</c:v>
                </c:pt>
                <c:pt idx="1">
                  <c:v>7.1</c:v>
                </c:pt>
                <c:pt idx="2">
                  <c:v>0.1</c:v>
                </c:pt>
                <c:pt idx="3">
                  <c:v>7.1</c:v>
                </c:pt>
                <c:pt idx="4">
                  <c:v>7.1</c:v>
                </c:pt>
                <c:pt idx="5">
                  <c:v>0.2</c:v>
                </c:pt>
                <c:pt idx="6">
                  <c:v>9.6999999999999993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E3A-4058-AF76-483D6DD33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9.3023225535365045E-2"/>
          <c:y val="0.71645014284718833"/>
          <c:w val="0.77519374339763325"/>
          <c:h val="0.2554113302208908"/>
        </c:manualLayout>
      </c:layout>
      <c:overlay val="0"/>
      <c:txPr>
        <a:bodyPr/>
        <a:lstStyle/>
        <a:p>
          <a:pPr>
            <a:defRPr sz="1381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575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sideWall>
    <c:backWall>
      <c:thickness val="0"/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backWall>
    <c:plotArea>
      <c:layout>
        <c:manualLayout>
          <c:layoutTarget val="inner"/>
          <c:xMode val="edge"/>
          <c:yMode val="edge"/>
          <c:x val="9.2197709520544194E-2"/>
          <c:y val="0.33491656392020686"/>
          <c:w val="0.86424566298583616"/>
          <c:h val="0.504341880950579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1781.1</c:v>
                </c:pt>
                <c:pt idx="1">
                  <c:v>2158.3000000000002</c:v>
                </c:pt>
                <c:pt idx="2">
                  <c:v>1630.2</c:v>
                </c:pt>
                <c:pt idx="3">
                  <c:v>1590.8</c:v>
                </c:pt>
                <c:pt idx="4">
                  <c:v>1471.3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86-4C54-AA66-D11C7AC044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layout>
                <c:manualLayout>
                  <c:x val="7.1611253196931027E-2"/>
                  <c:y val="-1.7222818290452371E-2"/>
                </c:manualLayout>
              </c:layout>
              <c:tx>
                <c:rich>
                  <a:bodyPr/>
                  <a:lstStyle/>
                  <a:p>
                    <a:pPr>
                      <a:defRPr sz="900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3,4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86-4C54-AA66-D11C7AC0446F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86-4C54-AA66-D11C7AC0446F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10.6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86-4C54-AA66-D11C7AC044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9E5EF4"/>
            </a:solidFill>
          </c:spPr>
          <c:invertIfNegative val="0"/>
          <c:dLbls>
            <c:dLbl>
              <c:idx val="2"/>
              <c:layout>
                <c:manualLayout>
                  <c:x val="2.0460358056266052E-3"/>
                  <c:y val="-5.7409394301507514E-3"/>
                </c:manualLayout>
              </c:layout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86-4C54-AA66-D11C7AC0446F}"/>
                </c:ext>
              </c:extLst>
            </c:dLbl>
            <c:dLbl>
              <c:idx val="3"/>
              <c:layout>
                <c:manualLayout>
                  <c:x val="4.0920716112531974E-3"/>
                  <c:y val="-2.8704697150753692E-3"/>
                </c:manualLayout>
              </c:layout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86-4C54-AA66-D11C7AC0446F}"/>
                </c:ext>
              </c:extLst>
            </c:dLbl>
            <c:dLbl>
              <c:idx val="4"/>
              <c:layout>
                <c:manualLayout>
                  <c:x val="-4.0920716112531974E-3"/>
                  <c:y val="-2.8704697150753692E-3"/>
                </c:manualLayout>
              </c:layout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161</c:v>
                </c:pt>
                <c:pt idx="1">
                  <c:v>165.5</c:v>
                </c:pt>
                <c:pt idx="2">
                  <c:v>168.7</c:v>
                </c:pt>
                <c:pt idx="3">
                  <c:v>172.4</c:v>
                </c:pt>
                <c:pt idx="4">
                  <c:v>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586-4C54-AA66-D11C7AC0446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Культура, кинематография </c:v>
                </c:pt>
              </c:strCache>
            </c:strRef>
          </c:tx>
          <c:spPr>
            <a:solidFill>
              <a:srgbClr val="FF0000"/>
            </a:solidFill>
            <a:ln w="0"/>
          </c:spPr>
          <c:invertIfNegative val="0"/>
          <c:dLbls>
            <c:dLbl>
              <c:idx val="0"/>
              <c:layout>
                <c:manualLayout>
                  <c:x val="7.0800733028575993E-2"/>
                  <c:y val="-2.7737778297124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86-4C54-AA66-D11C7AC0446F}"/>
                </c:ext>
              </c:extLst>
            </c:dLbl>
            <c:dLbl>
              <c:idx val="1"/>
              <c:layout>
                <c:manualLayout>
                  <c:x val="6.8583120204603581E-2"/>
                  <c:y val="-1.8416210423963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86-4C54-AA66-D11C7AC0446F}"/>
                </c:ext>
              </c:extLst>
            </c:dLbl>
            <c:dLbl>
              <c:idx val="2"/>
              <c:layout>
                <c:manualLayout>
                  <c:x val="6.5729004801099014E-2"/>
                  <c:y val="-2.4854457708915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86-4C54-AA66-D11C7AC0446F}"/>
                </c:ext>
              </c:extLst>
            </c:dLbl>
            <c:dLbl>
              <c:idx val="3"/>
              <c:layout>
                <c:manualLayout>
                  <c:x val="6.9946399822412519E-2"/>
                  <c:y val="-3.0215303108886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86-4C54-AA66-D11C7AC0446F}"/>
                </c:ext>
              </c:extLst>
            </c:dLbl>
            <c:dLbl>
              <c:idx val="4"/>
              <c:layout>
                <c:manualLayout>
                  <c:x val="6.9946399822412519E-2"/>
                  <c:y val="-3.0215303108886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86-4C54-AA66-D11C7AC0446F}"/>
                </c:ext>
              </c:extLst>
            </c:dLbl>
            <c:spPr>
              <a:noFill/>
              <a:ln w="8690" cap="rnd" cmpd="sng">
                <a:miter lim="800000"/>
              </a:ln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52.6</c:v>
                </c:pt>
                <c:pt idx="1">
                  <c:v>57.8</c:v>
                </c:pt>
                <c:pt idx="2">
                  <c:v>61.2</c:v>
                </c:pt>
                <c:pt idx="3">
                  <c:v>59.5</c:v>
                </c:pt>
                <c:pt idx="4">
                  <c:v>61.5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586-4C54-AA66-D11C7AC0446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1.6368286445012821E-2"/>
                  <c:y val="-5.1668454871356712E-2"/>
                </c:manualLayout>
              </c:layout>
              <c:spPr/>
              <c:txPr>
                <a:bodyPr/>
                <a:lstStyle/>
                <a:p>
                  <a:pPr>
                    <a:defRPr sz="900"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86-4C54-AA66-D11C7AC0446F}"/>
                </c:ext>
              </c:extLst>
            </c:dLbl>
            <c:dLbl>
              <c:idx val="1"/>
              <c:layout>
                <c:manualLayout>
                  <c:x val="2.0460358056266E-2"/>
                  <c:y val="-5.7409394301507412E-2"/>
                </c:manualLayout>
              </c:layout>
              <c:spPr/>
              <c:txPr>
                <a:bodyPr/>
                <a:lstStyle/>
                <a:p>
                  <a:pPr>
                    <a:defRPr sz="900"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586-4C54-AA66-D11C7AC0446F}"/>
                </c:ext>
              </c:extLst>
            </c:dLbl>
            <c:dLbl>
              <c:idx val="2"/>
              <c:layout>
                <c:manualLayout>
                  <c:x val="2.1288727104141644E-2"/>
                  <c:y val="-4.3010752688172046E-2"/>
                </c:manualLayout>
              </c:layout>
              <c:spPr/>
              <c:txPr>
                <a:bodyPr/>
                <a:lstStyle/>
                <a:p>
                  <a:pPr>
                    <a:defRPr sz="900"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586-4C54-AA66-D11C7AC0446F}"/>
                </c:ext>
              </c:extLst>
            </c:dLbl>
            <c:dLbl>
              <c:idx val="3"/>
              <c:layout>
                <c:manualLayout>
                  <c:x val="1.9768103739560922E-2"/>
                  <c:y val="-5.3763440860215533E-2"/>
                </c:manualLayout>
              </c:layout>
              <c:tx>
                <c:rich>
                  <a:bodyPr/>
                  <a:lstStyle/>
                  <a:p>
                    <a:pPr>
                      <a:defRPr sz="900" b="0">
                        <a:solidFill>
                          <a:schemeClr val="tx1"/>
                        </a:solidFill>
                      </a:defRPr>
                    </a:pPr>
                    <a:r>
                      <a:rPr lang="en-US" sz="900" b="0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586-4C54-AA66-D11C7AC0446F}"/>
                </c:ext>
              </c:extLst>
            </c:dLbl>
            <c:dLbl>
              <c:idx val="4"/>
              <c:layout>
                <c:manualLayout>
                  <c:x val="1.9768103739560922E-2"/>
                  <c:y val="-5.3763440860215533E-2"/>
                </c:manualLayout>
              </c:layout>
              <c:tx>
                <c:rich>
                  <a:bodyPr/>
                  <a:lstStyle/>
                  <a:p>
                    <a:pPr>
                      <a:defRPr sz="900" b="0">
                        <a:solidFill>
                          <a:schemeClr val="tx1"/>
                        </a:solidFill>
                      </a:defRPr>
                    </a:pPr>
                    <a:r>
                      <a:rPr lang="en-US" sz="900" b="0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96.1</c:v>
                </c:pt>
                <c:pt idx="1">
                  <c:v>140.19999999999999</c:v>
                </c:pt>
                <c:pt idx="2">
                  <c:v>167.9</c:v>
                </c:pt>
                <c:pt idx="3">
                  <c:v>115.8</c:v>
                </c:pt>
                <c:pt idx="4">
                  <c:v>124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E586-4C54-AA66-D11C7AC04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gapDepth val="141"/>
        <c:shape val="box"/>
        <c:axId val="258417408"/>
        <c:axId val="258418944"/>
        <c:axId val="0"/>
      </c:bar3DChart>
      <c:catAx>
        <c:axId val="25841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  <c:crossAx val="258418944"/>
        <c:crosses val="autoZero"/>
        <c:auto val="1"/>
        <c:lblAlgn val="ctr"/>
        <c:lblOffset val="100"/>
        <c:noMultiLvlLbl val="0"/>
      </c:catAx>
      <c:valAx>
        <c:axId val="258418944"/>
        <c:scaling>
          <c:orientation val="minMax"/>
        </c:scaling>
        <c:delete val="0"/>
        <c:axPos val="l"/>
        <c:majorGridlines>
          <c:spPr>
            <a:effectLst>
              <a:outerShdw blurRad="50800" dist="546100" dir="5400000" algn="ctr" rotWithShape="0">
                <a:srgbClr val="000000">
                  <a:alpha val="43137"/>
                </a:srgbClr>
              </a:outerShdw>
            </a:effectLst>
          </c:spPr>
        </c:majorGridlines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759">
                <a:solidFill>
                  <a:schemeClr val="bg1"/>
                </a:solidFill>
              </a:defRPr>
            </a:pPr>
            <a:endParaRPr lang="ru-RU"/>
          </a:p>
        </c:txPr>
        <c:crossAx val="258417408"/>
        <c:crosses val="autoZero"/>
        <c:crossBetween val="between"/>
      </c:valAx>
      <c:spPr>
        <a:noFill/>
        <a:ln w="2538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2.3505001064056202E-3"/>
          <c:y val="0.88932043257906446"/>
          <c:w val="0.9976494998935953"/>
          <c:h val="0.10873803496456426"/>
        </c:manualLayout>
      </c:layout>
      <c:overlay val="0"/>
      <c:txPr>
        <a:bodyPr/>
        <a:lstStyle/>
        <a:p>
          <a:pPr>
            <a:defRPr sz="1098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36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7.28233E-6</cdr:x>
      <cdr:y>0</cdr:y>
    </cdr:from>
    <cdr:to>
      <cdr:x>0.99613</cdr:x>
      <cdr:y>0.23019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" y="-546"/>
          <a:ext cx="6839298" cy="1134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0.17955</cdr:x>
      <cdr:y>0.21926</cdr:y>
    </cdr:from>
    <cdr:to>
      <cdr:x>0.28299</cdr:x>
      <cdr:y>0.27758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24186" y="1079574"/>
          <a:ext cx="717078" cy="287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0.3257</cdr:x>
      <cdr:y>0.22785</cdr:y>
    </cdr:from>
    <cdr:to>
      <cdr:x>0.39855</cdr:x>
      <cdr:y>0.3217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48272" y="1008112"/>
          <a:ext cx="547632" cy="415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>
          <a:off x="-539552" y="-8367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0.60042</cdr:x>
      <cdr:y>0.24925</cdr:y>
    </cdr:from>
    <cdr:to>
      <cdr:x>0.74438</cdr:x>
      <cdr:y>0.3346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28890" y="1224136"/>
          <a:ext cx="988313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0.5797</cdr:x>
      <cdr:y>0.20588</cdr:y>
    </cdr:from>
    <cdr:to>
      <cdr:x>0.69152</cdr:x>
      <cdr:y>0.29098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984874" y="1008112"/>
          <a:ext cx="769382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0.64732</cdr:x>
      <cdr:y>0.31753</cdr:y>
    </cdr:from>
    <cdr:to>
      <cdr:x>0.75654</cdr:x>
      <cdr:y>0.40338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00600" y="187220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0.79607</cdr:x>
      <cdr:y>0.18995</cdr:y>
    </cdr:from>
    <cdr:to>
      <cdr:x>0.89021</cdr:x>
      <cdr:y>0.30701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472608" y="936104"/>
          <a:ext cx="648126" cy="575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0.78633</cdr:x>
      <cdr:y>0.11084</cdr:y>
    </cdr:from>
    <cdr:to>
      <cdr:x>0.99875</cdr:x>
      <cdr:y>0.20599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992985" y="504057"/>
          <a:ext cx="135066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(</a:t>
          </a:r>
          <a:r>
            <a:rPr lang="ru-RU" sz="1400" dirty="0" smtClean="0"/>
            <a:t>млн.руб.)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0.01074</cdr:x>
      <cdr:y>0.16093</cdr:y>
    </cdr:from>
    <cdr:to>
      <cdr:x>0.48219</cdr:x>
      <cdr:y>0.21926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72058" y="791542"/>
          <a:ext cx="32403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i="1" u="sng" dirty="0" smtClean="0"/>
            <a:t>Доля в общем объеме расходов местного бюджета</a:t>
          </a:r>
          <a:endParaRPr lang="ru-RU" sz="1000" i="1" u="sng" dirty="0"/>
        </a:p>
      </cdr:txBody>
    </cdr:sp>
  </cdr:relSizeAnchor>
  <cdr:relSizeAnchor xmlns:cdr="http://schemas.openxmlformats.org/drawingml/2006/chartDrawing">
    <cdr:from>
      <cdr:x>0.35734</cdr:x>
      <cdr:y>0.2048</cdr:y>
    </cdr:from>
    <cdr:to>
      <cdr:x>0.45073</cdr:x>
      <cdr:y>0.26313</cdr:y>
    </cdr:to>
    <cdr:sp macro="" textlink="">
      <cdr:nvSpPr>
        <cdr:cNvPr id="21" name="Прямая соединительная линия 20"/>
        <cdr:cNvSpPr/>
      </cdr:nvSpPr>
      <cdr:spPr>
        <a:xfrm xmlns:a="http://schemas.openxmlformats.org/drawingml/2006/main">
          <a:off x="2448322" y="1007566"/>
          <a:ext cx="648072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0.14661</cdr:x>
      <cdr:y>0.07988</cdr:y>
    </cdr:from>
    <cdr:to>
      <cdr:x>0.25644</cdr:x>
      <cdr:y>0.16743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1079922" y="431254"/>
          <a:ext cx="809008" cy="47269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снижение на  22,6%</a:t>
          </a:r>
          <a:endParaRPr lang="ru-RU" sz="900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0.24933</cdr:x>
      <cdr:y>0.27872</cdr:y>
    </cdr:from>
    <cdr:to>
      <cdr:x>0.36167</cdr:x>
      <cdr:y>0.36212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1836565" y="1504834"/>
          <a:ext cx="827533" cy="450283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Снижение на </a:t>
          </a:r>
          <a:r>
            <a:rPr lang="ru-RU" sz="900" i="1" dirty="0">
              <a:solidFill>
                <a:schemeClr val="tx1"/>
              </a:solidFill>
            </a:rPr>
            <a:t>7</a:t>
          </a:r>
          <a:r>
            <a:rPr lang="ru-RU" sz="900" i="1" dirty="0" smtClean="0">
              <a:solidFill>
                <a:schemeClr val="tx1"/>
              </a:solidFill>
            </a:rPr>
            <a:t>,5%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0.33235</cdr:x>
      <cdr:y>0.38663</cdr:y>
    </cdr:from>
    <cdr:to>
      <cdr:x>0.44966</cdr:x>
      <cdr:y>0.46804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2448074" y="2087438"/>
          <a:ext cx="864096" cy="43954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Снижение  на 25%</a:t>
          </a:r>
          <a:endParaRPr lang="ru-RU" sz="900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0.44966</cdr:x>
      <cdr:y>0.46665</cdr:y>
    </cdr:from>
    <cdr:to>
      <cdr:x>0.55719</cdr:x>
      <cdr:y>0.54756</cdr:y>
    </cdr:to>
    <cdr:sp macro="" textlink="">
      <cdr:nvSpPr>
        <cdr:cNvPr id="7" name="Скругленная прямоугольная выноска 6"/>
        <cdr:cNvSpPr/>
      </cdr:nvSpPr>
      <cdr:spPr>
        <a:xfrm xmlns:a="http://schemas.openxmlformats.org/drawingml/2006/main">
          <a:off x="3312170" y="2519486"/>
          <a:ext cx="792088" cy="43684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Рост на 13,0 %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0.55719</cdr:x>
      <cdr:y>0.50666</cdr:y>
    </cdr:from>
    <cdr:to>
      <cdr:x>0.66472</cdr:x>
      <cdr:y>0.57563</cdr:y>
    </cdr:to>
    <cdr:sp macro="" textlink="">
      <cdr:nvSpPr>
        <cdr:cNvPr id="9" name="Скругленная прямоугольная выноска 8"/>
        <cdr:cNvSpPr/>
      </cdr:nvSpPr>
      <cdr:spPr>
        <a:xfrm xmlns:a="http://schemas.openxmlformats.org/drawingml/2006/main">
          <a:off x="4104258" y="2735510"/>
          <a:ext cx="792088" cy="372375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Рост  на 1,3%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0.66472</cdr:x>
      <cdr:y>0.42664</cdr:y>
    </cdr:from>
    <cdr:to>
      <cdr:x>0.78203</cdr:x>
      <cdr:y>0.50974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4896328" y="2303466"/>
          <a:ext cx="864114" cy="448665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Снижение</a:t>
          </a:r>
        </a:p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на  13,2%</a:t>
          </a:r>
        </a:p>
        <a:p xmlns:a="http://schemas.openxmlformats.org/drawingml/2006/main">
          <a:endParaRPr lang="ru-RU" sz="900" i="1" dirty="0" smtClean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0.87696</cdr:x>
      <cdr:y>0.02791</cdr:y>
    </cdr:from>
    <cdr:to>
      <cdr:x>0.98339</cdr:x>
      <cdr:y>0.09712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32972" y="14334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(млн.руб.)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rgbClr val="C00000"/>
              </a:solidFill>
            </a:rPr>
            <a:t>Динамика расходов</a:t>
          </a:r>
          <a:endParaRPr lang="ru-RU" sz="1400" dirty="0">
            <a:solidFill>
              <a:srgbClr val="C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Динамика расходов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Динамика расходов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0.17747</cdr:x>
      <cdr:y>0.16114</cdr:y>
    </cdr:from>
    <cdr:to>
      <cdr:x>0.25075</cdr:x>
      <cdr:y>0.24705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534" y="719337"/>
          <a:ext cx="327224" cy="383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0.31347</cdr:x>
      <cdr:y>0.33056</cdr:y>
    </cdr:from>
    <cdr:to>
      <cdr:x>0.3921</cdr:x>
      <cdr:y>0.39839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036" y="1512441"/>
          <a:ext cx="360063" cy="288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>
            <a:solidFill>
              <a:schemeClr val="tx1"/>
            </a:solidFill>
          </a:endParaRPr>
        </a:p>
        <a:p xmlns:a="http://schemas.openxmlformats.org/drawingml/2006/main"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0.48636</cdr:x>
      <cdr:y>0.17575</cdr:y>
    </cdr:from>
    <cdr:to>
      <cdr:x>0.58061</cdr:x>
      <cdr:y>0.23475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2431" y="864097"/>
          <a:ext cx="41854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0.65898</cdr:x>
      <cdr:y>0.17575</cdr:y>
    </cdr:from>
    <cdr:to>
      <cdr:x>0.73586</cdr:x>
      <cdr:y>0.2473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29745" y="864097"/>
          <a:ext cx="348812" cy="344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0.82333</cdr:x>
      <cdr:y>0.17575</cdr:y>
    </cdr:from>
    <cdr:to>
      <cdr:x>0.90348</cdr:x>
      <cdr:y>0.26395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72407" y="864096"/>
          <a:ext cx="360039" cy="420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dirty="0" smtClean="0"/>
        </a:p>
        <a:p xmlns:a="http://schemas.openxmlformats.org/drawingml/2006/main">
          <a:endParaRPr lang="ru-RU" dirty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flipV="1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flipV="1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0.646</cdr:x>
      <cdr:y>0.02125</cdr:y>
    </cdr:from>
    <cdr:to>
      <cdr:x>0.64675</cdr:x>
      <cdr:y>0.023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55432" y="100608"/>
          <a:ext cx="151216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млн.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F50C4-854C-454F-B6D2-268280938402}" type="datetimeFigureOut">
              <a:rPr lang="ru-RU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46E8BF5-4ED7-4F92-917B-CC1860EFBB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111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45A0BA-9E93-4554-9CD7-AA65F586514D}" type="slidenum">
              <a:rPr lang="ru-RU" altLang="ru-RU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1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1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1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1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1B3D20-B902-4BD0-8281-05E5B5435C66}" type="slidenum">
              <a:rPr lang="ru-RU" altLang="ru-RU">
                <a:solidFill>
                  <a:srgbClr val="000000"/>
                </a:solidFill>
              </a:rPr>
              <a:pPr eaLnBrk="1" hangingPunct="1"/>
              <a:t>11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1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83333A-E396-4A81-96A7-BF564F4E2D7E}" type="slidenum">
              <a:rPr lang="ru-RU" altLang="ru-RU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1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335809-28A5-4029-AD4D-C5590D6A9A7C}" type="slidenum">
              <a:rPr lang="ru-RU" altLang="ru-RU">
                <a:solidFill>
                  <a:srgbClr val="000000"/>
                </a:solidFill>
              </a:rPr>
              <a:pPr eaLnBrk="1" hangingPunct="1"/>
              <a:t>19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1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817D3C-289C-48A5-A326-A8D6EEDA5373}" type="slidenum">
              <a:rPr lang="ru-RU" altLang="ru-RU">
                <a:solidFill>
                  <a:srgbClr val="000000"/>
                </a:solidFill>
              </a:rPr>
              <a:pPr eaLnBrk="1" hangingPunct="1"/>
              <a:t>20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1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102C-B29C-49A1-AA51-5BC8B3D1626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95DA-97EB-44D8-A2B8-2033B21871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72C-499A-4923-B86F-92816ED1652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7A78-077E-47E5-BB6D-5EB47EB1642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1D6-6E32-422F-AE6E-71EB2C1583F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05-8BB4-4E68-9567-ED079E024B8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B935-AE0C-478E-8F5C-A18DB22A6B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8C6-FD40-440A-9E46-CA98A50A10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551A-AA7E-4A3D-ADD1-22E40955B86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4DD81-E884-4C85-9594-33C3D303153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8E6C-3867-44F2-99B0-1B9445ABD0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8C86686-BD62-45EF-AC25-0AAD82E3A2B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22" r:id="rId1"/>
    <p:sldLayoutId id="2147486823" r:id="rId2"/>
    <p:sldLayoutId id="2147486824" r:id="rId3"/>
    <p:sldLayoutId id="2147486825" r:id="rId4"/>
    <p:sldLayoutId id="2147486826" r:id="rId5"/>
    <p:sldLayoutId id="2147486827" r:id="rId6"/>
    <p:sldLayoutId id="2147486828" r:id="rId7"/>
    <p:sldLayoutId id="2147486829" r:id="rId8"/>
    <p:sldLayoutId id="2147486830" r:id="rId9"/>
    <p:sldLayoutId id="2147486831" r:id="rId10"/>
    <p:sldLayoutId id="21474868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Fu_krymsk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5355312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6600" b="1" dirty="0" smtClean="0">
              <a:solidFill>
                <a:srgbClr val="993366"/>
              </a:solidFill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r>
              <a:rPr lang="ru-RU" sz="6600" b="1" dirty="0" smtClean="0">
                <a:solidFill>
                  <a:srgbClr val="993366"/>
                </a:solidFill>
                <a:latin typeface="Arial" charset="0"/>
                <a:cs typeface="Aharoni" pitchFamily="2" charset="-79"/>
              </a:rPr>
              <a:t>БЮДЖЕТ ДЛЯ ГРАЖДАН</a:t>
            </a:r>
          </a:p>
          <a:p>
            <a:pPr algn="ctr">
              <a:defRPr/>
            </a:pPr>
            <a:endParaRPr lang="ru-RU" sz="6600" b="1" dirty="0" smtClean="0"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r>
              <a:rPr lang="ru-RU" sz="2600" b="1" dirty="0" smtClean="0">
                <a:solidFill>
                  <a:srgbClr val="7B13F9"/>
                </a:solidFill>
                <a:latin typeface="Arial" charset="0"/>
                <a:cs typeface="Aharoni" pitchFamily="2" charset="-79"/>
              </a:rPr>
              <a:t>НА ОСНОВЕ ПРОЕКТА РЕШЕНИЯ О БЮДЖЕТЕ</a:t>
            </a:r>
          </a:p>
          <a:p>
            <a:pPr algn="ctr">
              <a:defRPr/>
            </a:pPr>
            <a:r>
              <a:rPr lang="ru-RU" sz="2600" b="1" dirty="0" smtClean="0">
                <a:solidFill>
                  <a:srgbClr val="7B13F9"/>
                </a:solidFill>
                <a:latin typeface="Arial" charset="0"/>
                <a:cs typeface="Aharoni" pitchFamily="2" charset="-79"/>
              </a:rPr>
              <a:t> НА 2021 ГОД И ПЛАНОВЫЙ ПЕРИОД 2022 И 2023 ГОДОВ</a:t>
            </a:r>
            <a:endParaRPr lang="ru-RU" sz="2600" dirty="0">
              <a:solidFill>
                <a:srgbClr val="7B13F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2021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2022 и 2023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384545"/>
              </p:ext>
            </p:extLst>
          </p:nvPr>
        </p:nvGraphicFramePr>
        <p:xfrm>
          <a:off x="323528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Межбюджетные трансферты на 2021 год и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2022 и 2023 годов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940032"/>
              </p:ext>
            </p:extLst>
          </p:nvPr>
        </p:nvGraphicFramePr>
        <p:xfrm>
          <a:off x="822325" y="1100138"/>
          <a:ext cx="7521576" cy="3038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3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03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03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803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02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3573" marR="83573" marT="45730" marB="4573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3573" marR="83573" marT="45730" marB="4573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2022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3573" marR="83573" marT="45730" marB="4573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83573" marR="83573" marT="45730" marB="4573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Всего</a:t>
                      </a:r>
                      <a:endParaRPr lang="ru-RU" sz="1800" b="1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1 574,7</a:t>
                      </a:r>
                      <a:endParaRPr lang="ru-RU" sz="1800" b="1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1 498,6</a:t>
                      </a:r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1 383,6</a:t>
                      </a:r>
                      <a:endParaRPr lang="ru-RU" sz="1800" b="1" dirty="0"/>
                    </a:p>
                  </a:txBody>
                  <a:tcPr marL="83573" marR="83573" marT="45730" marB="4573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Дотации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197,7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156,9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157,6</a:t>
                      </a:r>
                    </a:p>
                  </a:txBody>
                  <a:tcPr marL="83573" marR="83573" marT="45730" marB="4573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Субсидии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135,0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95,2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25,3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Субвенции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1 189,0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1 193,4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1 197,2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1459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Иные межбюджетные трансферты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53,0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53,1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3,5</a:t>
                      </a:r>
                      <a:endParaRPr lang="ru-RU" sz="1800" dirty="0"/>
                    </a:p>
                  </a:txBody>
                  <a:tcPr marL="83573" marR="83573" marT="45730" marB="4573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62" name="TextBox 5"/>
          <p:cNvSpPr txBox="1">
            <a:spLocks noChangeArrowheads="1"/>
          </p:cNvSpPr>
          <p:nvPr/>
        </p:nvSpPr>
        <p:spPr bwMode="auto">
          <a:xfrm>
            <a:off x="7308850" y="1196975"/>
            <a:ext cx="1296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/>
              <a:t>млн.руб</a:t>
            </a:r>
            <a:r>
              <a:rPr lang="ru-RU" altLang="ru-RU" sz="16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Распределение бюджетных ассигнований по разделам классификации расходов бюджетов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444218"/>
              </p:ext>
            </p:extLst>
          </p:nvPr>
        </p:nvGraphicFramePr>
        <p:xfrm>
          <a:off x="0" y="1052513"/>
          <a:ext cx="9109074" cy="576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66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92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11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1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1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1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74306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Наименование  показателя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(раздел,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 подраздел)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прогноз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2022 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Динамика,%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8146">
                <a:tc vMerge="1">
                  <a:txBody>
                    <a:bodyPr/>
                    <a:lstStyle/>
                    <a:p>
                      <a:endParaRPr lang="ru-RU" sz="10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2020/ 2019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2021/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2022/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2023/ 2022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Расходы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2 466,9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2 897,3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2 371,3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2 293,5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2 237,9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117,4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81,8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97,6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277,5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105,2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102,7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23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Национальная оборона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102,7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119,8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84,2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04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Национальная экономика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138,2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83,5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100,4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97,7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05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114,3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2337,5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07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1 781,1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2 158,3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1 630,2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1 590,8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1 471,3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121,2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75,5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92,5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08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61,5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103,4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09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Здравоохранение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4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172,4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102,7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 и спорт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140,2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115,8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145,9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119,8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107,1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Средства массовой информации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98,0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Обслуживание государственного и муниципального долга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Условно-утвержденные расходы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х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х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х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48,2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207,8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668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smtClean="0">
                <a:solidFill>
                  <a:srgbClr val="6600FF"/>
                </a:solidFill>
              </a:rPr>
              <a:t>Структура бюджетных ассигнований по разделам </a:t>
            </a:r>
            <a:r>
              <a:rPr lang="en-US" altLang="ru-RU" sz="2400" b="1" smtClean="0">
                <a:solidFill>
                  <a:srgbClr val="6600FF"/>
                </a:solidFill>
              </a:rPr>
              <a:t/>
            </a:r>
            <a:br>
              <a:rPr lang="en-US" altLang="ru-RU" sz="2400" b="1" smtClean="0">
                <a:solidFill>
                  <a:srgbClr val="6600FF"/>
                </a:solidFill>
              </a:rPr>
            </a:br>
            <a:r>
              <a:rPr lang="ru-RU" altLang="ru-RU" sz="2400" b="1" smtClean="0">
                <a:solidFill>
                  <a:srgbClr val="6600FF"/>
                </a:solidFill>
              </a:rPr>
              <a:t>классификации расходов бюджетов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175404"/>
              </p:ext>
            </p:extLst>
          </p:nvPr>
        </p:nvGraphicFramePr>
        <p:xfrm>
          <a:off x="519113" y="1484313"/>
          <a:ext cx="8445500" cy="537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Расходы местного бюджета на социальную сферу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257830"/>
              </p:ext>
            </p:extLst>
          </p:nvPr>
        </p:nvGraphicFramePr>
        <p:xfrm>
          <a:off x="230188" y="1679575"/>
          <a:ext cx="8453437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50825" y="836613"/>
            <a:ext cx="8569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/>
              <a:t>        Расходы: </a:t>
            </a:r>
            <a:r>
              <a:rPr lang="ru-RU" altLang="ru-RU" sz="1400" dirty="0" smtClean="0"/>
              <a:t>2020 </a:t>
            </a:r>
            <a:r>
              <a:rPr lang="ru-RU" altLang="ru-RU" sz="1400" dirty="0"/>
              <a:t>год – </a:t>
            </a:r>
            <a:r>
              <a:rPr lang="ru-RU" altLang="ru-RU" sz="1400" dirty="0" smtClean="0"/>
              <a:t>2 147,7 млн.руб</a:t>
            </a:r>
            <a:r>
              <a:rPr lang="ru-RU" altLang="ru-RU" sz="1400" dirty="0"/>
              <a:t>., </a:t>
            </a:r>
            <a:r>
              <a:rPr lang="ru-RU" altLang="ru-RU" sz="1400" dirty="0" smtClean="0"/>
              <a:t>2021 </a:t>
            </a:r>
            <a:r>
              <a:rPr lang="ru-RU" altLang="ru-RU" sz="1400" dirty="0"/>
              <a:t>год – </a:t>
            </a:r>
            <a:r>
              <a:rPr lang="ru-RU" altLang="ru-RU" sz="1400" dirty="0" smtClean="0"/>
              <a:t>1 724,0 </a:t>
            </a:r>
            <a:r>
              <a:rPr lang="ru-RU" altLang="ru-RU" sz="1400" dirty="0"/>
              <a:t>млн.руб.,</a:t>
            </a:r>
            <a:r>
              <a:rPr lang="ru-RU" altLang="ru-RU" sz="1400" dirty="0" smtClean="0"/>
              <a:t>2022 </a:t>
            </a:r>
            <a:r>
              <a:rPr lang="ru-RU" altLang="ru-RU" sz="1400" dirty="0"/>
              <a:t>год – </a:t>
            </a:r>
            <a:r>
              <a:rPr lang="ru-RU" altLang="ru-RU" sz="1400" dirty="0" smtClean="0"/>
              <a:t>1 728,5 </a:t>
            </a:r>
            <a:r>
              <a:rPr lang="ru-RU" altLang="ru-RU" sz="1400" dirty="0"/>
              <a:t>млн.руб.</a:t>
            </a:r>
          </a:p>
          <a:p>
            <a:pPr eaLnBrk="1" hangingPunct="1"/>
            <a:r>
              <a:rPr lang="ru-RU" altLang="ru-RU" sz="1400" dirty="0"/>
              <a:t>Бюджетная политика в социально-культурной сфере  ориентирована на сохранение приоритетности в финансовом обеспечении обширного спектра задач  в области  образования, </a:t>
            </a:r>
            <a:r>
              <a:rPr lang="ru-RU" altLang="ru-RU" sz="1400" dirty="0" smtClean="0"/>
              <a:t>социальной </a:t>
            </a:r>
            <a:r>
              <a:rPr lang="ru-RU" altLang="ru-RU" sz="1400" dirty="0"/>
              <a:t>политики, культуры, физической культуры и спорта</a:t>
            </a:r>
            <a:r>
              <a:rPr lang="ru-RU" altLang="ru-RU" sz="1400" dirty="0" smtClean="0"/>
              <a:t>.</a:t>
            </a:r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Расходы в разрезе управлений</a:t>
            </a:r>
          </a:p>
        </p:txBody>
      </p:sp>
      <p:graphicFrame>
        <p:nvGraphicFramePr>
          <p:cNvPr id="2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989119"/>
              </p:ext>
            </p:extLst>
          </p:nvPr>
        </p:nvGraphicFramePr>
        <p:xfrm>
          <a:off x="539750" y="1125538"/>
          <a:ext cx="73660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Образование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468313" y="714375"/>
            <a:ext cx="3382962" cy="127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:2021 год – 1 822,4 млн.руб.,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2022 год – 1 395,8 млн.руб.,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2023 год – 1 393,5 млн.руб..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194944"/>
              </p:ext>
            </p:extLst>
          </p:nvPr>
        </p:nvGraphicFramePr>
        <p:xfrm>
          <a:off x="-252413" y="2349500"/>
          <a:ext cx="7812088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6084888" y="2420938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/>
              <a:t>В  системе образования осуществляется 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42 </a:t>
            </a:r>
            <a:r>
              <a:rPr lang="ru-RU" altLang="ru-RU" sz="1400" dirty="0"/>
              <a:t>дошкольных 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37 </a:t>
            </a:r>
            <a:r>
              <a:rPr lang="ru-RU" altLang="ru-RU" sz="1400" dirty="0"/>
              <a:t>общеобразовательных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 </a:t>
            </a:r>
            <a:r>
              <a:rPr lang="ru-RU" altLang="ru-RU" sz="1400" dirty="0"/>
              <a:t>музыкальных школ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4 организаций дополнительного образования детей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 smtClean="0"/>
              <a:t>3 </a:t>
            </a:r>
            <a:r>
              <a:rPr lang="ru-RU" altLang="ru-RU" sz="1400" dirty="0"/>
              <a:t>прочих учреждений</a:t>
            </a:r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Культура и кинематография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468313" y="714375"/>
            <a:ext cx="3382962" cy="127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:2021 год – 61,2 млн.руб.,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2022 год – 59,5 млн.руб.,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2023 год – 61,5 млн.руб..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303568"/>
              </p:ext>
            </p:extLst>
          </p:nvPr>
        </p:nvGraphicFramePr>
        <p:xfrm>
          <a:off x="-252413" y="2060848"/>
          <a:ext cx="7812088" cy="468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6084888" y="2420938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 smtClean="0"/>
              <a:t>По отрасли культура и кинематография </a:t>
            </a:r>
            <a:r>
              <a:rPr lang="ru-RU" altLang="ru-RU" sz="1400" dirty="0"/>
              <a:t>осуществляется 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2 учреждения культуры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 smtClean="0"/>
              <a:t>1 прочие учреждение</a:t>
            </a:r>
            <a:endParaRPr lang="ru-RU" altLang="ru-RU" sz="1400" dirty="0"/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Физическая культура и спорт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468313" y="714375"/>
            <a:ext cx="3382962" cy="127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:2021 год – 167,9 млн.руб.,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2022 год – 115,8 млн.руб.,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2023 год – 124,0 млн.руб..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409920"/>
              </p:ext>
            </p:extLst>
          </p:nvPr>
        </p:nvGraphicFramePr>
        <p:xfrm>
          <a:off x="-252413" y="2060848"/>
          <a:ext cx="7812088" cy="468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6084888" y="2420938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 smtClean="0"/>
              <a:t>По отрасли физическая культура и спорт осуществляется </a:t>
            </a:r>
            <a:r>
              <a:rPr lang="ru-RU" altLang="ru-RU" sz="1400" dirty="0"/>
              <a:t>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 спортивные школы</a:t>
            </a:r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7240587" cy="633412"/>
          </a:xfrm>
        </p:spPr>
        <p:txBody>
          <a:bodyPr/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Жилье детям сиротам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755650" y="981075"/>
            <a:ext cx="828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>
                <a:solidFill>
                  <a:schemeClr val="bg1"/>
                </a:solidFill>
              </a:rPr>
              <a:t>Предусмотрены средства краевого бюджета на приобретение (строительство) жилья для детей – сирот в сумме </a:t>
            </a:r>
            <a:r>
              <a:rPr lang="ru-RU" altLang="ru-RU" b="1" i="1" dirty="0" smtClean="0">
                <a:solidFill>
                  <a:schemeClr val="bg1"/>
                </a:solidFill>
              </a:rPr>
              <a:t>40,2 </a:t>
            </a:r>
            <a:r>
              <a:rPr lang="ru-RU" altLang="ru-RU" b="1" i="1" dirty="0">
                <a:solidFill>
                  <a:schemeClr val="bg1"/>
                </a:solidFill>
              </a:rPr>
              <a:t>млн. рублей.</a:t>
            </a:r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730276"/>
              </p:ext>
            </p:extLst>
          </p:nvPr>
        </p:nvGraphicFramePr>
        <p:xfrm>
          <a:off x="395537" y="2133600"/>
          <a:ext cx="828092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395288" y="404813"/>
            <a:ext cx="8424862" cy="626427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Проект  бюджета МО Крымский район на 2021 год и  на плановый  период 2022 и 2023 годов подготовлен, в соответствии с требованиями Бюджетного кодекса  Российской Федерации, Налогового Кодекса Российской Федерации, Решения Совета муниципального образования Крымский район от 27.08.2014 № 431 «О бюджетном процессе в Крымском районе», и иных законодательных  и нормативных актов Российской Федерации и Краснодарского края.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При составлении проекта местного бюджета учтены: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Указы Президента Российской Федерации от 7 мая 2012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муниципального образования Крымский район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муниципального образования Крымский район на 2021 год и плановый период 2022-2023 годов.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Крымский район  на 2021 год и на плановый период 2022 и 2023 годов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50" dirty="0" smtClean="0"/>
              <a:t>   </a:t>
            </a:r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700" dirty="0" smtClean="0"/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400" dirty="0" smtClean="0">
                <a:solidFill>
                  <a:srgbClr val="6600FF"/>
                </a:solidFill>
              </a:rPr>
              <a:t>РАСХОДЫ МЕСТНОГО БЮДЖЕТА, ОСУЩЕСТВЛЯЕМЫЕ В РАМКАХ НЕПРОГРАММНЫХ НАПРАВЛЕНИЙ ДЕЯТЕЛЬНОСТИ</a:t>
            </a:r>
            <a:br>
              <a:rPr lang="ru-RU" altLang="ru-RU" sz="1400" dirty="0" smtClean="0">
                <a:solidFill>
                  <a:srgbClr val="6600FF"/>
                </a:solidFill>
              </a:rPr>
            </a:br>
            <a:endParaRPr lang="ru-RU" altLang="ru-RU" sz="1400" dirty="0" smtClean="0">
              <a:solidFill>
                <a:srgbClr val="6600FF"/>
              </a:solidFill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889882"/>
              </p:ext>
            </p:extLst>
          </p:nvPr>
        </p:nvGraphicFramePr>
        <p:xfrm>
          <a:off x="251521" y="836708"/>
          <a:ext cx="8568950" cy="478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7"/>
                <a:gridCol w="1224136"/>
                <a:gridCol w="1224136"/>
                <a:gridCol w="1296144"/>
                <a:gridCol w="1152127"/>
              </a:tblGrid>
              <a:tr h="4620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том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384,8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406,8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4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261,8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252,6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250,7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109,9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0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  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924300" y="1196975"/>
            <a:ext cx="5903913" cy="10080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endParaRPr lang="ru-RU" altLang="ru-RU" dirty="0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606789"/>
              </p:ext>
            </p:extLst>
          </p:nvPr>
        </p:nvGraphicFramePr>
        <p:xfrm>
          <a:off x="374650" y="1446026"/>
          <a:ext cx="8394700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403350" y="404813"/>
            <a:ext cx="655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6600FF"/>
                </a:solidFill>
                <a:latin typeface="+mj-lt"/>
                <a:cs typeface="Times New Roman" pitchFamily="18" charset="0"/>
              </a:rPr>
              <a:t>ОБЪЕМ МУНИЦИПАЛЬНОГО ДОЛГА</a:t>
            </a:r>
            <a:endParaRPr lang="ru-RU" sz="140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8229600" cy="64807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2021 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806652"/>
              </p:ext>
            </p:extLst>
          </p:nvPr>
        </p:nvGraphicFramePr>
        <p:xfrm>
          <a:off x="251520" y="836712"/>
          <a:ext cx="8435975" cy="5976664"/>
        </p:xfrm>
        <a:graphic>
          <a:graphicData uri="http://schemas.openxmlformats.org/drawingml/2006/table">
            <a:tbl>
              <a:tblPr/>
              <a:tblGrid>
                <a:gridCol w="675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21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92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61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87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1 550 587,7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0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4 989,6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313,5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5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59 666,9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9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17 949,9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9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592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42 150,6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66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107 143,7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164 458,0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1 484,0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6 172,6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1 543,0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439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11 217,9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8 213,2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85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1 989 265,9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37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2022 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550482"/>
              </p:ext>
            </p:extLst>
          </p:nvPr>
        </p:nvGraphicFramePr>
        <p:xfrm>
          <a:off x="179512" y="836713"/>
          <a:ext cx="8651999" cy="5939163"/>
        </p:xfrm>
        <a:graphic>
          <a:graphicData uri="http://schemas.openxmlformats.org/drawingml/2006/table">
            <a:tbl>
              <a:tblPr/>
              <a:tblGrid>
                <a:gridCol w="6926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35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95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61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1 510 794,2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38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</a:rPr>
                        <a:t> 462,8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3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332,3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25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59 748,8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7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18 063,1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7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5676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35 829,2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44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105 354,9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112 347,3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1 644,3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6 261,5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1 678,2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37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4 980,5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4 088,6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11 217,9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2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2 372,1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38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1 883 673,1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3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7544" y="32049"/>
            <a:ext cx="8229600" cy="6606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2023 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081425"/>
              </p:ext>
            </p:extLst>
          </p:nvPr>
        </p:nvGraphicFramePr>
        <p:xfrm>
          <a:off x="107504" y="692696"/>
          <a:ext cx="8651999" cy="6078499"/>
        </p:xfrm>
        <a:graphic>
          <a:graphicData uri="http://schemas.openxmlformats.org/drawingml/2006/table">
            <a:tbl>
              <a:tblPr/>
              <a:tblGrid>
                <a:gridCol w="6926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35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90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36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1 390 581,7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24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5 644,0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00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344,8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2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61 678,0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72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31 218,0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1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640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35 752,7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0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107 565,0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120 490,6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1 842,2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6 333,6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2 315,1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1 731,2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51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4 890,0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8 404,1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11 217,9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6 260,6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49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2 346,0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9752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1 798 957,9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6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5"/>
          <p:cNvSpPr txBox="1">
            <a:spLocks noChangeArrowheads="1"/>
          </p:cNvSpPr>
          <p:nvPr/>
        </p:nvSpPr>
        <p:spPr bwMode="auto">
          <a:xfrm>
            <a:off x="1714500" y="404665"/>
            <a:ext cx="65722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algn="ctr" eaLnBrk="1" hangingPunct="1"/>
            <a:endParaRPr lang="ru-RU" altLang="ru-RU" i="1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397000"/>
          <a:ext cx="7920879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ФИНАНСОВОЕ УПРАВЛЕНИЕ АДМИНИСТРАЦИИ МУНИЦИПАЛЬНОГО</a:t>
                      </a:r>
                      <a:r>
                        <a:rPr lang="ru-RU" baseline="0" dirty="0" smtClean="0"/>
                        <a:t> ОБРАЗОВАНИЯ КРЫМСКИЙ РАЙОН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Почтовый адрес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г.Крымск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ул.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К.Либнехта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д.35 Краснодарский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край, 353380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Адрес электронной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почты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Fu_krymsk@mail.ru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Начальник управления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Макарян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Галина Ивановна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Тел. 8 (86131) 2-11-50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Факс 8 (86131) 2-11-50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Понедельник-пятница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Суббота, воскресенье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8.00- 12.00  13.00-17.00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Выходной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 граждан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9.00-12.00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435975" cy="6264275"/>
          </a:xfrm>
        </p:spPr>
        <p:txBody>
          <a:bodyPr/>
          <a:lstStyle/>
          <a:p>
            <a:endParaRPr lang="ru-RU" altLang="ru-RU" sz="16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2200" b="1" dirty="0" smtClean="0"/>
              <a:t>Основные задачи бюджетной и налоговой политики:</a:t>
            </a:r>
          </a:p>
          <a:p>
            <a:endParaRPr lang="ru-RU" altLang="ru-RU" sz="1600" dirty="0" smtClean="0"/>
          </a:p>
          <a:p>
            <a:pPr algn="just"/>
            <a:r>
              <a:rPr lang="ru-RU" altLang="ru-RU" sz="1600" dirty="0" smtClean="0"/>
              <a:t>обеспечение сбалансированности и достоверности бюджета Крымского района, с учетом выполнения имеющихся обязательств в условиях сокращения расходов; </a:t>
            </a:r>
          </a:p>
          <a:p>
            <a:pPr algn="just"/>
            <a:r>
              <a:rPr lang="ru-RU" altLang="ru-RU" sz="1600" dirty="0" smtClean="0"/>
              <a:t>поддержка инвестиционной активности хозяйствующих субъектов, осуществляющих деятельность на территории муниципального образования Крымский район;</a:t>
            </a:r>
          </a:p>
          <a:p>
            <a:pPr algn="just"/>
            <a:r>
              <a:rPr lang="ru-RU" altLang="ru-RU" sz="1600" dirty="0" smtClean="0"/>
              <a:t>повышение эффективности управления муниципальными финансами;</a:t>
            </a:r>
          </a:p>
          <a:p>
            <a:pPr algn="just"/>
            <a:r>
              <a:rPr lang="ru-RU" altLang="ru-RU" sz="1600" dirty="0" smtClean="0"/>
              <a:t>Выполнение условий (обязательств), заключённых с министерством финансов Краснодарского края соглашений (договоров); </a:t>
            </a:r>
          </a:p>
          <a:p>
            <a:pPr algn="just"/>
            <a:r>
              <a:rPr lang="ru-RU" altLang="ru-RU" sz="1600" dirty="0" smtClean="0"/>
              <a:t>недопущение наращивания муниципального долга муниципального образования Крымский район;</a:t>
            </a:r>
          </a:p>
          <a:p>
            <a:pPr algn="just"/>
            <a:r>
              <a:rPr lang="ru-RU" altLang="ru-RU" sz="1600" dirty="0" smtClean="0"/>
              <a:t>Для обеспечения долгосрочной сбалансированности и устойчивости бюджета района осуществлять комплекс мер, включающих мероприятия, направленные на рост доходной части бюджета, оптимизацию расходов бюджета и сохранения умеренной долговой нагрузки муниципального образования Крымский район.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913"/>
            <a:ext cx="8280920" cy="2160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Численность постоянного населения муниципального образования Крымский район на 1 января 2020 года составила 134 907 человек или 100,2% к уровню 2018 года</a:t>
            </a:r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.  Общий прирост населения составил 285 человек. Городское население составляет 42,9% от общей численности, сельское 57,1%. Численность населения в трудоспособном возрасте увеличилась на 0,8% (569 человек) и составила 71 797 человек. </a:t>
            </a:r>
            <a:br>
              <a:rPr lang="ru-RU" sz="15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      Среднегодовая численность постоянного населения составила 134 765 человек.</a:t>
            </a:r>
            <a:br>
              <a:rPr lang="ru-RU" sz="15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       Важнейшим показателем экономического развития муниципального образования является объем отгруженных товаров, работ и услуг, выполненных собственными силами, который характеризует конечный результат производственной деятельности всех субъектов экономики за год.</a:t>
            </a:r>
            <a:r>
              <a:rPr lang="ru-RU" sz="15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5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215107"/>
              </p:ext>
            </p:extLst>
          </p:nvPr>
        </p:nvGraphicFramePr>
        <p:xfrm>
          <a:off x="323850" y="2621164"/>
          <a:ext cx="8569326" cy="3979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5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81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2731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2019 год отчет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2020 год оценка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endParaRPr lang="ru-RU" sz="1400" dirty="0"/>
                    </a:p>
                  </a:txBody>
                  <a:tcPr marL="91444" marR="91444" marT="45714" marB="4571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040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2022</a:t>
                      </a:r>
                      <a:r>
                        <a:rPr lang="ru-RU" sz="1400" baseline="0" dirty="0" smtClean="0">
                          <a:latin typeface="+mn-lt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2023</a:t>
                      </a:r>
                      <a:r>
                        <a:rPr lang="ru-RU" sz="1400" baseline="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189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Объем отгруженных товаров, работ и услуг,</a:t>
                      </a:r>
                      <a:r>
                        <a:rPr lang="ru-RU" sz="1400" baseline="0" dirty="0" smtClean="0">
                          <a:latin typeface="+mn-lt"/>
                          <a:cs typeface="Times New Roman" pitchFamily="18" charset="0"/>
                        </a:rPr>
                        <a:t> выполненный собственными силами – ВСЕГО, млн. руб.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16 268,3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15 718,8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16 422,2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17 392,5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18 602,6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189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   -в расчете на одного жителя, тыс. руб.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120,7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116,6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121,8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129,0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138,0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189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Прибыль прибыльных</a:t>
                      </a:r>
                      <a:r>
                        <a:rPr lang="ru-RU" sz="1400" baseline="0" dirty="0" smtClean="0">
                          <a:latin typeface="+mn-lt"/>
                          <a:cs typeface="Times New Roman" pitchFamily="18" charset="0"/>
                        </a:rPr>
                        <a:t> организаций, млн. руб.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1 852,3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1 916,0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1 996,6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2 095,9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2 241,3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1189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Фонд оплаты труда всех работников, млн. руб.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7 525,4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8 068,1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8 350,5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8 835,2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9 350,0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4" marR="91444" marT="45714" marB="45714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107950" y="333375"/>
            <a:ext cx="9002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</a:t>
            </a:r>
          </a:p>
          <a:p>
            <a:pPr algn="ctr" eaLnBrk="1" hangingPunct="1"/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муниципального образования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Крымский район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20252"/>
              </p:ext>
            </p:extLst>
          </p:nvPr>
        </p:nvGraphicFramePr>
        <p:xfrm>
          <a:off x="179388" y="1268413"/>
          <a:ext cx="8785223" cy="5167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4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1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1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04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27" marB="457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2019 год отчет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27" marB="457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2020 год оценка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27" marB="457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endParaRPr lang="ru-RU" sz="1400" dirty="0"/>
                    </a:p>
                  </a:txBody>
                  <a:tcPr marL="91443" marR="91443" marT="45727" marB="457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45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27" marB="457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2022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27" marB="457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27" marB="457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85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Среднегодовой уровень регистрируемой безработицы (в процентах к численности трудоспособного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населения в трудоспособном возрасте)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890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Прибыль прибыльных предприятий по полному кругу организаций, 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1 852,3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1 916,0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1 996,6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2 095,9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2 241,3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890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Фонд заработной платы по полному кругу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организаций, 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525,4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8 068,1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8 350,5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8 835,2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9 350,0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890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Среднемесячная заработная плата по полному кругу организаций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30 997,8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32 625,3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33 486,1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35 040,3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36 770,5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890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субъектов малого предпринимательства,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единиц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4 441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4 434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4 451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4 579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4 768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890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постоянного населения (среднегодовая), тыс. человек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134,765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134,918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135,235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135,822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136,244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7890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Среднегодовая численность занятых в экономике, тыс. человек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39,902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39,915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40,390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40,680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41,008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353807"/>
              </p:ext>
            </p:extLst>
          </p:nvPr>
        </p:nvGraphicFramePr>
        <p:xfrm>
          <a:off x="395288" y="2205038"/>
          <a:ext cx="8496300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прибыли прибыльных предприятий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694" marB="45694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104,2%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694" marB="45694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176754"/>
              </p:ext>
            </p:extLst>
          </p:nvPr>
        </p:nvGraphicFramePr>
        <p:xfrm>
          <a:off x="374650" y="3716338"/>
          <a:ext cx="8515350" cy="100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50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2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080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фонда оплаты труда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18" marB="4571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103,5%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18" marB="4571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187450" y="549275"/>
            <a:ext cx="6985000" cy="115093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Рост основных макроэкономических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показателей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057458"/>
              </p:ext>
            </p:extLst>
          </p:nvPr>
        </p:nvGraphicFramePr>
        <p:xfrm>
          <a:off x="395288" y="5084763"/>
          <a:ext cx="8496300" cy="115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5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04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индекса потребительских цен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36" marB="4573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103,8%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36" marB="4573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CCC1DA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6600FF"/>
                </a:solidFill>
              </a:rPr>
              <a:t>Доходы бюджета на 2021 год и</a:t>
            </a:r>
            <a:br>
              <a:rPr lang="ru-RU" altLang="ru-RU" sz="2400" b="1" dirty="0" smtClean="0">
                <a:solidFill>
                  <a:srgbClr val="6600FF"/>
                </a:solidFill>
              </a:rPr>
            </a:br>
            <a:r>
              <a:rPr lang="ru-RU" altLang="ru-RU" sz="2400" b="1" dirty="0" smtClean="0">
                <a:solidFill>
                  <a:srgbClr val="6600FF"/>
                </a:solidFill>
              </a:rPr>
              <a:t> плановый период 2022 и 2023 годов</a:t>
            </a:r>
            <a:br>
              <a:rPr lang="ru-RU" altLang="ru-RU" sz="2400" b="1" dirty="0" smtClean="0">
                <a:solidFill>
                  <a:srgbClr val="6600FF"/>
                </a:solidFill>
              </a:rPr>
            </a:br>
            <a:endParaRPr lang="ru-RU" altLang="ru-RU" sz="2400" b="1" dirty="0" smtClean="0">
              <a:solidFill>
                <a:srgbClr val="6600FF"/>
              </a:solidFill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079576"/>
              </p:ext>
            </p:extLst>
          </p:nvPr>
        </p:nvGraphicFramePr>
        <p:xfrm>
          <a:off x="684213" y="981075"/>
          <a:ext cx="79914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868362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2021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2022 и 2023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045129"/>
              </p:ext>
            </p:extLst>
          </p:nvPr>
        </p:nvGraphicFramePr>
        <p:xfrm>
          <a:off x="251520" y="764704"/>
          <a:ext cx="8496944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2021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2022 и 2023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5442"/>
              </p:ext>
            </p:extLst>
          </p:nvPr>
        </p:nvGraphicFramePr>
        <p:xfrm>
          <a:off x="395536" y="1052736"/>
          <a:ext cx="83529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28225</TotalTime>
  <Words>1948</Words>
  <Application>Microsoft Office PowerPoint</Application>
  <PresentationFormat>Экран (4:3)</PresentationFormat>
  <Paragraphs>743</Paragraphs>
  <Slides>25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Углы</vt:lpstr>
      <vt:lpstr>Презентация PowerPoint</vt:lpstr>
      <vt:lpstr>Презентация PowerPoint</vt:lpstr>
      <vt:lpstr>Презентация PowerPoint</vt:lpstr>
      <vt:lpstr>             Численность постоянного населения муниципального образования Крымский район на 1 января 2020 года составила 134 907 человек или 100,2% к уровню 2018 года.  Общий прирост населения составил 285 человек. Городское население составляет 42,9% от общей численности, сельское 57,1%. Численность населения в трудоспособном возрасте увеличилась на 0,8% (569 человек) и составила 71 797 человек.              Среднегодовая численность постоянного населения составила 134 765 человек.             Важнейшим показателем экономического развития муниципального образования является объем отгруженных товаров, работ и услуг, выполненных собственными силами, который характеризует конечный результат производственной деятельности всех субъектов экономики за год. </vt:lpstr>
      <vt:lpstr>Презентация PowerPoint</vt:lpstr>
      <vt:lpstr>Презентация PowerPoint</vt:lpstr>
      <vt:lpstr>Доходы бюджета на 2021 год и  плановый период 2022 и 2023 годов </vt:lpstr>
      <vt:lpstr>Структура  доходов  бюджета на 2021 год и  на плановый период 2022 и 2023 годов</vt:lpstr>
      <vt:lpstr>Структура  доходов  бюджета на 2021 год и  на плановый период 2022 и 2023 годов</vt:lpstr>
      <vt:lpstr>Структура  доходов  бюджета на 2021 год и  на плановый период 2022 и 2023 годов</vt:lpstr>
      <vt:lpstr>Межбюджетные трансферты на 2021 год и на плановый период 2022 и 2023 годов</vt:lpstr>
      <vt:lpstr>Распределение бюджетных ассигнований по разделам классификации расходов бюджетов</vt:lpstr>
      <vt:lpstr>Структура бюджетных ассигнований по разделам  классификации расходов бюджетов</vt:lpstr>
      <vt:lpstr>Расходы местного бюджета на социальную сферу</vt:lpstr>
      <vt:lpstr>Расходы в разрезе управлений</vt:lpstr>
      <vt:lpstr>Образование</vt:lpstr>
      <vt:lpstr>Культура и кинематография</vt:lpstr>
      <vt:lpstr>Физическая культура и спорт</vt:lpstr>
      <vt:lpstr>Жилье детям сиротам</vt:lpstr>
      <vt:lpstr>РАСХОДЫ МЕСТНОГО БЮДЖЕТА, ОСУЩЕСТВЛЯЕМЫЕ В РАМКАХ НЕПРОГРАММНЫХ НАПРАВЛЕНИЙ ДЕЯТЕЛЬНОСТИ </vt:lpstr>
      <vt:lpstr>   </vt:lpstr>
      <vt:lpstr>На 2021 год в бюджете предусмотрены  следующие муниципальные программы</vt:lpstr>
      <vt:lpstr>На 2022 год в бюджете предусмотрены  следующие муниципальные программы</vt:lpstr>
      <vt:lpstr>На 2023 год в бюджете предусмотрены  следующие муниципальные программы</vt:lpstr>
      <vt:lpstr>Презентация PowerPoint</vt:lpstr>
    </vt:vector>
  </TitlesOfParts>
  <Company>2222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опыт подключения министерства финансов Краснодарского края к государственной информационной системе о государственных и муниципальных платежах</dc:title>
  <dc:creator>Игнатьев А.В.</dc:creator>
  <cp:lastModifiedBy>Томаев ВН.</cp:lastModifiedBy>
  <cp:revision>2224</cp:revision>
  <cp:lastPrinted>2020-12-22T10:07:36Z</cp:lastPrinted>
  <dcterms:created xsi:type="dcterms:W3CDTF">2013-04-17T07:52:47Z</dcterms:created>
  <dcterms:modified xsi:type="dcterms:W3CDTF">2020-12-23T08:39:48Z</dcterms:modified>
</cp:coreProperties>
</file>